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5" r:id="rId5"/>
    <p:sldMasterId id="2147483692" r:id="rId6"/>
  </p:sldMasterIdLst>
  <p:notesMasterIdLst>
    <p:notesMasterId r:id="rId68"/>
  </p:notesMasterIdLst>
  <p:handoutMasterIdLst>
    <p:handoutMasterId r:id="rId69"/>
  </p:handoutMasterIdLst>
  <p:sldIdLst>
    <p:sldId id="276" r:id="rId7"/>
    <p:sldId id="278" r:id="rId8"/>
    <p:sldId id="350" r:id="rId9"/>
    <p:sldId id="351" r:id="rId10"/>
    <p:sldId id="352" r:id="rId11"/>
    <p:sldId id="353" r:id="rId12"/>
    <p:sldId id="355" r:id="rId13"/>
    <p:sldId id="354" r:id="rId14"/>
    <p:sldId id="356" r:id="rId15"/>
    <p:sldId id="357" r:id="rId16"/>
    <p:sldId id="358" r:id="rId17"/>
    <p:sldId id="359" r:id="rId18"/>
    <p:sldId id="360" r:id="rId19"/>
    <p:sldId id="412" r:id="rId20"/>
    <p:sldId id="362" r:id="rId21"/>
    <p:sldId id="361" r:id="rId22"/>
    <p:sldId id="364" r:id="rId23"/>
    <p:sldId id="363" r:id="rId24"/>
    <p:sldId id="365" r:id="rId25"/>
    <p:sldId id="366" r:id="rId26"/>
    <p:sldId id="367" r:id="rId27"/>
    <p:sldId id="368" r:id="rId28"/>
    <p:sldId id="406" r:id="rId29"/>
    <p:sldId id="370" r:id="rId30"/>
    <p:sldId id="369" r:id="rId31"/>
    <p:sldId id="371" r:id="rId32"/>
    <p:sldId id="413" r:id="rId33"/>
    <p:sldId id="372" r:id="rId34"/>
    <p:sldId id="373" r:id="rId35"/>
    <p:sldId id="408" r:id="rId36"/>
    <p:sldId id="375" r:id="rId37"/>
    <p:sldId id="376" r:id="rId38"/>
    <p:sldId id="377" r:id="rId39"/>
    <p:sldId id="378" r:id="rId40"/>
    <p:sldId id="409" r:id="rId41"/>
    <p:sldId id="379" r:id="rId42"/>
    <p:sldId id="380" r:id="rId43"/>
    <p:sldId id="381" r:id="rId44"/>
    <p:sldId id="382" r:id="rId45"/>
    <p:sldId id="383" r:id="rId46"/>
    <p:sldId id="384" r:id="rId47"/>
    <p:sldId id="385" r:id="rId48"/>
    <p:sldId id="386" r:id="rId49"/>
    <p:sldId id="387" r:id="rId50"/>
    <p:sldId id="389" r:id="rId51"/>
    <p:sldId id="388" r:id="rId52"/>
    <p:sldId id="391" r:id="rId53"/>
    <p:sldId id="390" r:id="rId54"/>
    <p:sldId id="392" r:id="rId55"/>
    <p:sldId id="393" r:id="rId56"/>
    <p:sldId id="394" r:id="rId57"/>
    <p:sldId id="395" r:id="rId58"/>
    <p:sldId id="396" r:id="rId59"/>
    <p:sldId id="397" r:id="rId60"/>
    <p:sldId id="398" r:id="rId61"/>
    <p:sldId id="400" r:id="rId62"/>
    <p:sldId id="401" r:id="rId63"/>
    <p:sldId id="411" r:id="rId64"/>
    <p:sldId id="402" r:id="rId65"/>
    <p:sldId id="405" r:id="rId66"/>
    <p:sldId id="404"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a:srgbClr val="E21D38"/>
    <a:srgbClr val="6C73A6"/>
    <a:srgbClr val="343855"/>
    <a:srgbClr val="DDD9C3"/>
    <a:srgbClr val="EEECE1"/>
    <a:srgbClr val="95A0A9"/>
    <a:srgbClr val="DAD3CC"/>
    <a:srgbClr val="000000"/>
    <a:srgbClr val="C309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918" autoAdjust="0"/>
  </p:normalViewPr>
  <p:slideViewPr>
    <p:cSldViewPr snapToGrid="0" snapToObjects="1">
      <p:cViewPr varScale="1">
        <p:scale>
          <a:sx n="120" d="100"/>
          <a:sy n="120" d="100"/>
        </p:scale>
        <p:origin x="3461"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8/19/2015</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D0CC61B-704D-624C-B566-5D59D2D41538}" type="slidenum">
              <a:t>‹#›</a:t>
            </a:fld>
            <a:endParaRPr lang="en-US"/>
          </a:p>
        </p:txBody>
      </p:sp>
    </p:spTree>
    <p:extLst>
      <p:ext uri="{BB962C8B-B14F-4D97-AF65-F5344CB8AC3E}">
        <p14:creationId xmlns:p14="http://schemas.microsoft.com/office/powerpoint/2010/main" val="11306449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8/19/2015</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1F798D-8244-9A4C-8958-1C79B2893E15}" type="slidenum">
              <a:t>‹#›</a:t>
            </a:fld>
            <a:endParaRPr lang="en-US"/>
          </a:p>
        </p:txBody>
      </p:sp>
    </p:spTree>
    <p:extLst>
      <p:ext uri="{BB962C8B-B14F-4D97-AF65-F5344CB8AC3E}">
        <p14:creationId xmlns:p14="http://schemas.microsoft.com/office/powerpoint/2010/main" val="306050870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8/19/2015</a:t>
            </a:r>
            <a:endParaRPr lang="en-US"/>
          </a:p>
        </p:txBody>
      </p:sp>
      <p:sp>
        <p:nvSpPr>
          <p:cNvPr id="5" name="Slide Number Placeholder 4"/>
          <p:cNvSpPr>
            <a:spLocks noGrp="1"/>
          </p:cNvSpPr>
          <p:nvPr>
            <p:ph type="sldNum" sz="quarter" idx="11"/>
          </p:nvPr>
        </p:nvSpPr>
        <p:spPr/>
        <p:txBody>
          <a:bodyPr/>
          <a:lstStyle/>
          <a:p>
            <a:fld id="{BE1F798D-8244-9A4C-8958-1C79B2893E15}" type="slidenum">
              <a:rPr lang="en-US" smtClean="0"/>
              <a:t>1</a:t>
            </a:fld>
            <a:endParaRPr lang="en-US"/>
          </a:p>
        </p:txBody>
      </p:sp>
    </p:spTree>
    <p:extLst>
      <p:ext uri="{BB962C8B-B14F-4D97-AF65-F5344CB8AC3E}">
        <p14:creationId xmlns:p14="http://schemas.microsoft.com/office/powerpoint/2010/main" val="266274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28</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29</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30</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31</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798D-8244-9A4C-8958-1C79B2893E15}" type="slidenum">
              <a:rPr lang="en-US" smtClean="0"/>
              <a:t>61</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0150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798D-8244-9A4C-8958-1C79B2893E15}" type="slidenum">
              <a:rPr lang="en-US" smtClean="0"/>
              <a:t>2</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93523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798D-8244-9A4C-8958-1C79B2893E15}" type="slidenum">
              <a:rPr lang="en-US" smtClean="0"/>
              <a:t>4</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344523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F798D-8244-9A4C-8958-1C79B2893E15}" type="slidenum">
              <a:rPr lang="en-US" smtClean="0"/>
              <a:t>5</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97475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22</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23</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25</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26</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2387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F798D-8244-9A4C-8958-1C79B2893E15}" type="slidenum">
              <a:rPr lang="en-US" smtClean="0"/>
              <a:t>27</a:t>
            </a:fld>
            <a:endParaRPr lang="en-US"/>
          </a:p>
        </p:txBody>
      </p:sp>
      <p:sp>
        <p:nvSpPr>
          <p:cNvPr id="5" name="Date Placeholder 4"/>
          <p:cNvSpPr>
            <a:spLocks noGrp="1"/>
          </p:cNvSpPr>
          <p:nvPr>
            <p:ph type="dt" idx="11"/>
          </p:nvPr>
        </p:nvSpPr>
        <p:spPr/>
        <p:txBody>
          <a:bodyPr/>
          <a:lstStyle/>
          <a:p>
            <a:r>
              <a:rPr lang="en-US" smtClean="0"/>
              <a:t>8/19/2015</a:t>
            </a:r>
            <a:endParaRPr lang="en-US"/>
          </a:p>
        </p:txBody>
      </p:sp>
    </p:spTree>
    <p:extLst>
      <p:ext uri="{BB962C8B-B14F-4D97-AF65-F5344CB8AC3E}">
        <p14:creationId xmlns:p14="http://schemas.microsoft.com/office/powerpoint/2010/main" val="30756386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for Colleges and Universiti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9776" t="33949" r="6895" b="8784"/>
          <a:stretch/>
        </p:blipFill>
        <p:spPr>
          <a:xfrm>
            <a:off x="528836" y="0"/>
            <a:ext cx="8628610" cy="3952112"/>
          </a:xfrm>
          <a:prstGeom prst="rect">
            <a:avLst/>
          </a:prstGeom>
        </p:spPr>
      </p:pic>
      <p:sp>
        <p:nvSpPr>
          <p:cNvPr id="11" name="Rectangle 10"/>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3" name="Subtitle 2"/>
          <p:cNvSpPr>
            <a:spLocks noGrp="1"/>
          </p:cNvSpPr>
          <p:nvPr>
            <p:ph type="subTitle" idx="1"/>
          </p:nvPr>
        </p:nvSpPr>
        <p:spPr>
          <a:xfrm>
            <a:off x="962189" y="4929048"/>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5" name="Rectangle 14"/>
          <p:cNvSpPr/>
          <p:nvPr userDrawn="1"/>
        </p:nvSpPr>
        <p:spPr>
          <a:xfrm>
            <a:off x="13445" y="2869328"/>
            <a:ext cx="9144001"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6"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8" name="Group 17"/>
          <p:cNvGrpSpPr/>
          <p:nvPr userDrawn="1"/>
        </p:nvGrpSpPr>
        <p:grpSpPr>
          <a:xfrm>
            <a:off x="-13648" y="0"/>
            <a:ext cx="757603" cy="6858000"/>
            <a:chOff x="-1801505" y="-18281"/>
            <a:chExt cx="757603" cy="6858000"/>
          </a:xfrm>
        </p:grpSpPr>
        <p:sp>
          <p:nvSpPr>
            <p:cNvPr id="19" name="Isosceles Triangle 18"/>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01009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ver Slide for Colleges and Universiti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42040" r="1001" b="2335"/>
          <a:stretch/>
        </p:blipFill>
        <p:spPr>
          <a:xfrm>
            <a:off x="430054" y="-1"/>
            <a:ext cx="8727392" cy="3952113"/>
          </a:xfrm>
          <a:prstGeom prst="rect">
            <a:avLst/>
          </a:prstGeom>
        </p:spPr>
      </p:pic>
      <p:sp>
        <p:nvSpPr>
          <p:cNvPr id="11" name="Rectangle 10"/>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3"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5" name="Rectangle 14"/>
          <p:cNvSpPr/>
          <p:nvPr userDrawn="1"/>
        </p:nvSpPr>
        <p:spPr>
          <a:xfrm>
            <a:off x="13445" y="2869328"/>
            <a:ext cx="9144001"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6" name="Title 1"/>
          <p:cNvSpPr>
            <a:spLocks noGrp="1"/>
          </p:cNvSpPr>
          <p:nvPr>
            <p:ph type="ctrTitle"/>
          </p:nvPr>
        </p:nvSpPr>
        <p:spPr>
          <a:xfrm>
            <a:off x="962189" y="2979687"/>
            <a:ext cx="7601320" cy="862665"/>
          </a:xfrm>
        </p:spPr>
        <p:txBody>
          <a:bodyPr anchor="ctr" anchorCtr="0">
            <a:noAutofit/>
          </a:bodyPr>
          <a:lstStyle>
            <a:lvl1pPr>
              <a:defRPr sz="2800" b="0" baseline="0">
                <a:solidFill>
                  <a:schemeClr val="bg1"/>
                </a:solidFill>
                <a:latin typeface="Rockwell"/>
                <a:cs typeface="Rockwe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8" name="Group 17"/>
          <p:cNvGrpSpPr/>
          <p:nvPr userDrawn="1"/>
        </p:nvGrpSpPr>
        <p:grpSpPr>
          <a:xfrm>
            <a:off x="-13648" y="0"/>
            <a:ext cx="757603" cy="6858000"/>
            <a:chOff x="-1801505" y="-18281"/>
            <a:chExt cx="757603" cy="6858000"/>
          </a:xfrm>
        </p:grpSpPr>
        <p:sp>
          <p:nvSpPr>
            <p:cNvPr id="19" name="Isosceles Triangle 18"/>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15546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p:cNvSpPr/>
          <p:nvPr userDrawn="1"/>
        </p:nvSpPr>
        <p:spPr>
          <a:xfrm>
            <a:off x="0" y="-11883"/>
            <a:ext cx="9144000" cy="1187532"/>
          </a:xfrm>
          <a:prstGeom prst="rect">
            <a:avLst/>
          </a:prstGeom>
          <a:solidFill>
            <a:srgbClr val="6C7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1187532"/>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0886" y="119991"/>
            <a:ext cx="7941337" cy="981684"/>
          </a:xfrm>
        </p:spPr>
        <p:txBody>
          <a:bodyPr>
            <a:noAutofit/>
          </a:bodyPr>
          <a:lstStyle>
            <a:lvl1pPr algn="l">
              <a:defRPr sz="2800">
                <a:solidFill>
                  <a:srgbClr val="FFFFFF"/>
                </a:solidFill>
                <a:latin typeface="Franklin Gothic Medium" panose="020B0603020102020204" pitchFamily="34" charset="0"/>
                <a:cs typeface="Open Sans"/>
              </a:defRPr>
            </a:lvl1pPr>
          </a:lstStyle>
          <a:p>
            <a:r>
              <a:rPr lang="en-US"/>
              <a:t>Click to edit Master title style</a:t>
            </a:r>
          </a:p>
        </p:txBody>
      </p:sp>
      <p:sp>
        <p:nvSpPr>
          <p:cNvPr id="8" name="Slide Number Placeholder 5"/>
          <p:cNvSpPr>
            <a:spLocks noGrp="1"/>
          </p:cNvSpPr>
          <p:nvPr>
            <p:ph type="sldNum" sz="quarter" idx="12"/>
          </p:nvPr>
        </p:nvSpPr>
        <p:spPr>
          <a:xfrm>
            <a:off x="-31355" y="6450695"/>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a:p>
        </p:txBody>
      </p:sp>
      <p:grpSp>
        <p:nvGrpSpPr>
          <p:cNvPr id="7" name="Group 6"/>
          <p:cNvGrpSpPr/>
          <p:nvPr userDrawn="1"/>
        </p:nvGrpSpPr>
        <p:grpSpPr>
          <a:xfrm>
            <a:off x="-13648" y="0"/>
            <a:ext cx="757603" cy="6858000"/>
            <a:chOff x="-1801505" y="-18281"/>
            <a:chExt cx="757603" cy="6858000"/>
          </a:xfrm>
        </p:grpSpPr>
        <p:sp>
          <p:nvSpPr>
            <p:cNvPr id="9" name="Isosceles Triangle 8"/>
            <p:cNvSpPr/>
            <p:nvPr userDrawn="1"/>
          </p:nvSpPr>
          <p:spPr>
            <a:xfrm rot="5400000">
              <a:off x="-1742244" y="418534"/>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75218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11883"/>
            <a:ext cx="9144000" cy="1187532"/>
          </a:xfrm>
          <a:prstGeom prst="rect">
            <a:avLst/>
          </a:prstGeom>
          <a:solidFill>
            <a:srgbClr val="6C7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9144000" cy="1187532"/>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70886" y="1371600"/>
            <a:ext cx="7941337" cy="4787152"/>
          </a:xfrm>
        </p:spPr>
        <p:txBody>
          <a:bodyPr>
            <a:noAutofit/>
          </a:bodyPr>
          <a:lstStyle>
            <a:lvl1pPr>
              <a:defRPr>
                <a:latin typeface="Franklin Gothic Book" panose="020B0503020102020204" pitchFamily="34" charset="0"/>
                <a:cs typeface="Open Sans"/>
              </a:defRPr>
            </a:lvl1pPr>
            <a:lvl2pPr marL="685800" indent="-231775">
              <a:buFont typeface="Franklin Gothic Book" panose="020B0503020102020204" pitchFamily="34" charset="0"/>
              <a:buChar char="•"/>
              <a:defRPr>
                <a:latin typeface="Franklin Gothic Book" panose="020B0503020102020204" pitchFamily="34" charset="0"/>
                <a:cs typeface="Open Sans"/>
              </a:defRPr>
            </a:lvl2pPr>
            <a:lvl3pPr marL="1035050" indent="-228600">
              <a:buFont typeface="Franklin Gothic Book" panose="020B0503020102020204" pitchFamily="34" charset="0"/>
              <a:buChar char="—"/>
              <a:defRPr>
                <a:latin typeface="Franklin Gothic Book" panose="020B0503020102020204" pitchFamily="34" charset="0"/>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870886" y="119991"/>
            <a:ext cx="7941337" cy="981684"/>
          </a:xfrm>
        </p:spPr>
        <p:txBody>
          <a:bodyPr>
            <a:noAutofit/>
          </a:bodyPr>
          <a:lstStyle>
            <a:lvl1pPr algn="l">
              <a:defRPr sz="2800">
                <a:solidFill>
                  <a:srgbClr val="FFFFFF"/>
                </a:solidFill>
                <a:latin typeface="Franklin Gothic Medium" panose="020B0603020102020204" pitchFamily="34" charset="0"/>
                <a:cs typeface="Open Sans"/>
              </a:defRPr>
            </a:lvl1pPr>
          </a:lstStyle>
          <a:p>
            <a:r>
              <a:rPr lang="en-US" dirty="0"/>
              <a:t>Click to edit Master title style</a:t>
            </a:r>
          </a:p>
        </p:txBody>
      </p:sp>
      <p:sp>
        <p:nvSpPr>
          <p:cNvPr id="8" name="Slide Number Placeholder 5"/>
          <p:cNvSpPr>
            <a:spLocks noGrp="1"/>
          </p:cNvSpPr>
          <p:nvPr>
            <p:ph type="sldNum" sz="quarter" idx="12"/>
          </p:nvPr>
        </p:nvSpPr>
        <p:spPr>
          <a:xfrm>
            <a:off x="-31354" y="6467311"/>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a:p>
        </p:txBody>
      </p:sp>
      <p:grpSp>
        <p:nvGrpSpPr>
          <p:cNvPr id="9" name="Group 8"/>
          <p:cNvGrpSpPr/>
          <p:nvPr userDrawn="1"/>
        </p:nvGrpSpPr>
        <p:grpSpPr>
          <a:xfrm>
            <a:off x="-13648" y="0"/>
            <a:ext cx="757603" cy="6858000"/>
            <a:chOff x="-1801505" y="-18281"/>
            <a:chExt cx="757603" cy="6858000"/>
          </a:xfrm>
        </p:grpSpPr>
        <p:sp>
          <p:nvSpPr>
            <p:cNvPr id="10" name="Isosceles Triangle 9"/>
            <p:cNvSpPr/>
            <p:nvPr userDrawn="1"/>
          </p:nvSpPr>
          <p:spPr>
            <a:xfrm rot="5400000">
              <a:off x="-1742244" y="418534"/>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77236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with Takeaway">
    <p:spTree>
      <p:nvGrpSpPr>
        <p:cNvPr id="1" name=""/>
        <p:cNvGrpSpPr/>
        <p:nvPr/>
      </p:nvGrpSpPr>
      <p:grpSpPr>
        <a:xfrm>
          <a:off x="0" y="0"/>
          <a:ext cx="0" cy="0"/>
          <a:chOff x="0" y="0"/>
          <a:chExt cx="0" cy="0"/>
        </a:xfrm>
      </p:grpSpPr>
      <p:sp>
        <p:nvSpPr>
          <p:cNvPr id="11" name="Rectangle 10"/>
          <p:cNvSpPr/>
          <p:nvPr userDrawn="1"/>
        </p:nvSpPr>
        <p:spPr>
          <a:xfrm>
            <a:off x="0" y="-11883"/>
            <a:ext cx="9144000" cy="1187532"/>
          </a:xfrm>
          <a:prstGeom prst="rect">
            <a:avLst/>
          </a:prstGeom>
          <a:solidFill>
            <a:srgbClr val="6C7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187532"/>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70886" y="1371600"/>
            <a:ext cx="7941337" cy="3947845"/>
          </a:xfrm>
        </p:spPr>
        <p:txBody>
          <a:bodyPr>
            <a:noAutofit/>
          </a:bodyPr>
          <a:lstStyle>
            <a:lvl1pPr>
              <a:defRPr>
                <a:latin typeface="Franklin Gothic Book" panose="020B0503020102020204" pitchFamily="34" charset="0"/>
                <a:cs typeface="Open Sans"/>
              </a:defRPr>
            </a:lvl1pPr>
            <a:lvl2pPr marL="685800" indent="-231775">
              <a:buFont typeface="Franklin Gothic Book" panose="020B0503020102020204" pitchFamily="34" charset="0"/>
              <a:buChar char="•"/>
              <a:defRPr>
                <a:latin typeface="Franklin Gothic Book" panose="020B0503020102020204" pitchFamily="34" charset="0"/>
                <a:cs typeface="Open Sans"/>
              </a:defRPr>
            </a:lvl2pPr>
            <a:lvl3pPr marL="1035050" indent="-228600">
              <a:buFont typeface="Franklin Gothic Book" panose="020B0503020102020204" pitchFamily="34" charset="0"/>
              <a:buChar char="—"/>
              <a:defRPr>
                <a:latin typeface="Franklin Gothic Book" panose="020B0503020102020204" pitchFamily="34" charset="0"/>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5"/>
          <p:cNvSpPr>
            <a:spLocks noGrp="1"/>
          </p:cNvSpPr>
          <p:nvPr>
            <p:ph type="sldNum" sz="quarter" idx="12"/>
          </p:nvPr>
        </p:nvSpPr>
        <p:spPr>
          <a:xfrm>
            <a:off x="-31354" y="6467311"/>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a:p>
        </p:txBody>
      </p:sp>
      <p:sp>
        <p:nvSpPr>
          <p:cNvPr id="6" name="Text Placeholder 5"/>
          <p:cNvSpPr>
            <a:spLocks noGrp="1"/>
          </p:cNvSpPr>
          <p:nvPr>
            <p:ph type="body" sz="quarter" idx="13"/>
          </p:nvPr>
        </p:nvSpPr>
        <p:spPr>
          <a:xfrm>
            <a:off x="871538" y="5721797"/>
            <a:ext cx="7940675" cy="408623"/>
          </a:xfrm>
          <a:prstGeom prst="round2DiagRect">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txBody>
          <a:bodyPr anchor="ctr" anchorCtr="0">
            <a:spAutoFit/>
          </a:bodyPr>
          <a:lstStyle>
            <a:lvl1pPr marL="0" indent="0" algn="ctr">
              <a:buFont typeface="Arial"/>
              <a:buNone/>
              <a:defRPr sz="1800" i="1">
                <a:solidFill>
                  <a:srgbClr val="E21D38"/>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sp>
        <p:nvSpPr>
          <p:cNvPr id="2" name="Title 1"/>
          <p:cNvSpPr>
            <a:spLocks noGrp="1"/>
          </p:cNvSpPr>
          <p:nvPr>
            <p:ph type="title"/>
          </p:nvPr>
        </p:nvSpPr>
        <p:spPr>
          <a:xfrm>
            <a:off x="870886" y="119991"/>
            <a:ext cx="7941337" cy="981684"/>
          </a:xfrm>
        </p:spPr>
        <p:txBody>
          <a:bodyPr>
            <a:noAutofit/>
          </a:bodyPr>
          <a:lstStyle>
            <a:lvl1pPr algn="l">
              <a:defRPr sz="2800">
                <a:solidFill>
                  <a:srgbClr val="FFFFFF"/>
                </a:solidFill>
                <a:latin typeface="Franklin Gothic Medium" panose="020B0603020102020204" pitchFamily="34" charset="0"/>
                <a:cs typeface="Open Sans"/>
              </a:defRPr>
            </a:lvl1pPr>
          </a:lstStyle>
          <a:p>
            <a:r>
              <a:rPr lang="en-US" dirty="0"/>
              <a:t>Click to edit Master title style</a:t>
            </a:r>
          </a:p>
        </p:txBody>
      </p:sp>
      <p:grpSp>
        <p:nvGrpSpPr>
          <p:cNvPr id="10" name="Group 9"/>
          <p:cNvGrpSpPr/>
          <p:nvPr userDrawn="1"/>
        </p:nvGrpSpPr>
        <p:grpSpPr>
          <a:xfrm>
            <a:off x="-13648" y="0"/>
            <a:ext cx="757603" cy="6858000"/>
            <a:chOff x="-1801505" y="-18281"/>
            <a:chExt cx="757603" cy="6858000"/>
          </a:xfrm>
        </p:grpSpPr>
        <p:sp>
          <p:nvSpPr>
            <p:cNvPr id="12" name="Isosceles Triangle 11"/>
            <p:cNvSpPr/>
            <p:nvPr userDrawn="1"/>
          </p:nvSpPr>
          <p:spPr>
            <a:xfrm rot="5400000">
              <a:off x="-1742244" y="418534"/>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54821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with Subhead">
    <p:spTree>
      <p:nvGrpSpPr>
        <p:cNvPr id="1" name=""/>
        <p:cNvGrpSpPr/>
        <p:nvPr/>
      </p:nvGrpSpPr>
      <p:grpSpPr>
        <a:xfrm>
          <a:off x="0" y="0"/>
          <a:ext cx="0" cy="0"/>
          <a:chOff x="0" y="0"/>
          <a:chExt cx="0" cy="0"/>
        </a:xfrm>
      </p:grpSpPr>
      <p:sp>
        <p:nvSpPr>
          <p:cNvPr id="11" name="Rectangle 10"/>
          <p:cNvSpPr/>
          <p:nvPr userDrawn="1"/>
        </p:nvSpPr>
        <p:spPr>
          <a:xfrm>
            <a:off x="0" y="-11883"/>
            <a:ext cx="9144000" cy="1187532"/>
          </a:xfrm>
          <a:prstGeom prst="rect">
            <a:avLst/>
          </a:prstGeom>
          <a:solidFill>
            <a:srgbClr val="6C7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187532"/>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08242" y="1175649"/>
            <a:ext cx="8835758" cy="55040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70886" y="1886335"/>
            <a:ext cx="7941337" cy="4239828"/>
          </a:xfrm>
        </p:spPr>
        <p:txBody>
          <a:bodyPr>
            <a:noAutofit/>
          </a:bodyPr>
          <a:lstStyle>
            <a:lvl1pPr marL="342900" marR="0" indent="-342900" algn="l" defTabSz="457200" rtl="0" eaLnBrk="1" fontAlgn="auto" latinLnBrk="0" hangingPunct="1">
              <a:lnSpc>
                <a:spcPct val="100000"/>
              </a:lnSpc>
              <a:spcBef>
                <a:spcPts val="0"/>
              </a:spcBef>
              <a:spcAft>
                <a:spcPts val="600"/>
              </a:spcAft>
              <a:buClrTx/>
              <a:buSzPct val="125000"/>
              <a:buFontTx/>
              <a:buBlip>
                <a:blip r:embed="rId2"/>
              </a:buBlip>
              <a:tabLst/>
              <a:defRPr>
                <a:latin typeface="Franklin Gothic Book" panose="020B0503020102020204" pitchFamily="34" charset="0"/>
                <a:cs typeface="Open Sans"/>
              </a:defRPr>
            </a:lvl1pPr>
            <a:lvl2pPr marL="685800" indent="-228600">
              <a:buFont typeface="Franklin Gothic Book" panose="020B0503020102020204" pitchFamily="34" charset="0"/>
              <a:buChar char="•"/>
              <a:defRPr>
                <a:latin typeface="Franklin Gothic Book" panose="020B0503020102020204" pitchFamily="34" charset="0"/>
                <a:cs typeface="Open Sans"/>
              </a:defRPr>
            </a:lvl2pPr>
            <a:lvl3pPr marL="1035050" indent="-228600">
              <a:buFont typeface="Franklin Gothic Book" panose="020B0503020102020204" pitchFamily="34" charset="0"/>
              <a:buChar char="—"/>
              <a:defRPr>
                <a:latin typeface="Franklin Gothic Book" panose="020B0503020102020204" pitchFamily="34" charset="0"/>
                <a:cs typeface="Open Sans"/>
              </a:defRPr>
            </a:lvl3pPr>
            <a:lvl4pPr>
              <a:defRPr>
                <a:latin typeface="Open Sans"/>
                <a:cs typeface="Open Sans"/>
              </a:defRPr>
            </a:lvl4pPr>
            <a:lvl5pPr>
              <a:defRPr>
                <a:latin typeface="Open Sans"/>
                <a:cs typeface="Open Sans"/>
              </a:defRPr>
            </a:lvl5pPr>
          </a:lstStyle>
          <a:p>
            <a:pPr lvl="0"/>
            <a:r>
              <a:rPr lang="en-US" dirty="0" smtClean="0"/>
              <a:t>Click </a:t>
            </a:r>
            <a:r>
              <a:rPr lang="en-US" dirty="0"/>
              <a:t>to edit Master text styles</a:t>
            </a:r>
          </a:p>
          <a:p>
            <a:pPr lvl="1"/>
            <a:r>
              <a:rPr lang="en-US" dirty="0"/>
              <a:t>Second level</a:t>
            </a:r>
          </a:p>
          <a:p>
            <a:pPr lvl="2"/>
            <a:r>
              <a:rPr lang="en-US" dirty="0"/>
              <a:t>Third level</a:t>
            </a:r>
          </a:p>
        </p:txBody>
      </p:sp>
      <p:sp>
        <p:nvSpPr>
          <p:cNvPr id="8" name="Slide Number Placeholder 5"/>
          <p:cNvSpPr>
            <a:spLocks noGrp="1"/>
          </p:cNvSpPr>
          <p:nvPr>
            <p:ph type="sldNum" sz="quarter" idx="12"/>
          </p:nvPr>
        </p:nvSpPr>
        <p:spPr>
          <a:xfrm>
            <a:off x="-31354" y="6467311"/>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a:p>
        </p:txBody>
      </p:sp>
      <p:sp>
        <p:nvSpPr>
          <p:cNvPr id="6" name="Text Placeholder 5"/>
          <p:cNvSpPr>
            <a:spLocks noGrp="1"/>
          </p:cNvSpPr>
          <p:nvPr>
            <p:ph type="body" sz="quarter" idx="13"/>
          </p:nvPr>
        </p:nvSpPr>
        <p:spPr>
          <a:xfrm>
            <a:off x="870886" y="1237983"/>
            <a:ext cx="7941337" cy="423862"/>
          </a:xfrm>
        </p:spPr>
        <p:txBody>
          <a:bodyPr anchor="ctr" anchorCtr="0">
            <a:noAutofit/>
          </a:bodyPr>
          <a:lstStyle>
            <a:lvl1pPr marL="0" indent="0">
              <a:buFont typeface="Arial"/>
              <a:buNone/>
              <a:defRPr>
                <a:solidFill>
                  <a:schemeClr val="accent4"/>
                </a:solidFill>
              </a:defRPr>
            </a:lvl1pPr>
          </a:lstStyle>
          <a:p>
            <a:pPr lvl="0"/>
            <a:r>
              <a:rPr lang="en-US" dirty="0"/>
              <a:t>Click to edit Master text styles</a:t>
            </a:r>
          </a:p>
        </p:txBody>
      </p:sp>
      <p:sp>
        <p:nvSpPr>
          <p:cNvPr id="2" name="Title 1"/>
          <p:cNvSpPr>
            <a:spLocks noGrp="1"/>
          </p:cNvSpPr>
          <p:nvPr>
            <p:ph type="title"/>
          </p:nvPr>
        </p:nvSpPr>
        <p:spPr>
          <a:xfrm>
            <a:off x="870886" y="119991"/>
            <a:ext cx="7941337" cy="981684"/>
          </a:xfrm>
        </p:spPr>
        <p:txBody>
          <a:bodyPr>
            <a:noAutofit/>
          </a:bodyPr>
          <a:lstStyle>
            <a:lvl1pPr algn="l">
              <a:defRPr sz="2800">
                <a:solidFill>
                  <a:srgbClr val="FFFFFF"/>
                </a:solidFill>
                <a:latin typeface="Franklin Gothic Medium" panose="020B0603020102020204" pitchFamily="34" charset="0"/>
                <a:cs typeface="Open Sans"/>
              </a:defRPr>
            </a:lvl1pPr>
          </a:lstStyle>
          <a:p>
            <a:r>
              <a:rPr lang="en-US" dirty="0"/>
              <a:t>Click to edit Master title style</a:t>
            </a:r>
          </a:p>
        </p:txBody>
      </p:sp>
      <p:grpSp>
        <p:nvGrpSpPr>
          <p:cNvPr id="10" name="Group 9"/>
          <p:cNvGrpSpPr/>
          <p:nvPr userDrawn="1"/>
        </p:nvGrpSpPr>
        <p:grpSpPr>
          <a:xfrm>
            <a:off x="-13648" y="0"/>
            <a:ext cx="757603" cy="6858000"/>
            <a:chOff x="-1801505" y="-18281"/>
            <a:chExt cx="757603" cy="6858000"/>
          </a:xfrm>
        </p:grpSpPr>
        <p:sp>
          <p:nvSpPr>
            <p:cNvPr id="12" name="Isosceles Triangle 11"/>
            <p:cNvSpPr/>
            <p:nvPr userDrawn="1"/>
          </p:nvSpPr>
          <p:spPr>
            <a:xfrm rot="5400000">
              <a:off x="-1742244" y="418534"/>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748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with Bold Intro">
    <p:spTree>
      <p:nvGrpSpPr>
        <p:cNvPr id="1" name=""/>
        <p:cNvGrpSpPr/>
        <p:nvPr/>
      </p:nvGrpSpPr>
      <p:grpSpPr>
        <a:xfrm>
          <a:off x="0" y="0"/>
          <a:ext cx="0" cy="0"/>
          <a:chOff x="0" y="0"/>
          <a:chExt cx="0" cy="0"/>
        </a:xfrm>
      </p:grpSpPr>
      <p:sp>
        <p:nvSpPr>
          <p:cNvPr id="11" name="Rectangle 10"/>
          <p:cNvSpPr/>
          <p:nvPr userDrawn="1"/>
        </p:nvSpPr>
        <p:spPr>
          <a:xfrm>
            <a:off x="0" y="-11883"/>
            <a:ext cx="9144000" cy="1187532"/>
          </a:xfrm>
          <a:prstGeom prst="rect">
            <a:avLst/>
          </a:prstGeom>
          <a:solidFill>
            <a:srgbClr val="6C7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0" cy="1187532"/>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70886" y="2580144"/>
            <a:ext cx="7941337" cy="3605503"/>
          </a:xfrm>
        </p:spPr>
        <p:txBody>
          <a:bodyPr>
            <a:noAutofit/>
          </a:bodyPr>
          <a:lstStyle>
            <a:lvl1pPr>
              <a:defRPr>
                <a:latin typeface="Franklin Gothic Book" panose="020B0503020102020204" pitchFamily="34" charset="0"/>
                <a:cs typeface="Open Sans"/>
              </a:defRPr>
            </a:lvl1pPr>
            <a:lvl2pPr marL="685800" indent="-231775">
              <a:defRPr>
                <a:latin typeface="Franklin Gothic Book" panose="020B0503020102020204" pitchFamily="34" charset="0"/>
                <a:cs typeface="Open Sans"/>
              </a:defRPr>
            </a:lvl2pPr>
            <a:lvl3pPr marL="1143000" indent="-228600">
              <a:buFont typeface="Franklin Gothic Book" panose="020B0503020102020204" pitchFamily="34" charset="0"/>
              <a:buChar char="—"/>
              <a:defRPr>
                <a:latin typeface="Franklin Gothic Book" panose="020B0503020102020204" pitchFamily="34" charset="0"/>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5"/>
          <p:cNvSpPr>
            <a:spLocks noGrp="1"/>
          </p:cNvSpPr>
          <p:nvPr>
            <p:ph type="sldNum" sz="quarter" idx="12"/>
          </p:nvPr>
        </p:nvSpPr>
        <p:spPr>
          <a:xfrm>
            <a:off x="-31354" y="6467311"/>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a:p>
        </p:txBody>
      </p:sp>
      <p:sp>
        <p:nvSpPr>
          <p:cNvPr id="9" name="Text Placeholder 8"/>
          <p:cNvSpPr>
            <a:spLocks noGrp="1"/>
          </p:cNvSpPr>
          <p:nvPr>
            <p:ph type="body" sz="quarter" idx="13"/>
          </p:nvPr>
        </p:nvSpPr>
        <p:spPr>
          <a:xfrm>
            <a:off x="871538" y="1371600"/>
            <a:ext cx="7940675" cy="985838"/>
          </a:xfrm>
        </p:spPr>
        <p:txBody>
          <a:bodyPr/>
          <a:lstStyle>
            <a:lvl1pPr marL="0" indent="0">
              <a:buFont typeface="Arial"/>
              <a:buNone/>
              <a:defRPr b="0">
                <a:solidFill>
                  <a:schemeClr val="accent4"/>
                </a:solidFill>
                <a:latin typeface="Franklin Gothic Medium" panose="020B0603020102020204" pitchFamily="34" charset="0"/>
              </a:defRPr>
            </a:lvl1pPr>
          </a:lstStyle>
          <a:p>
            <a:pPr lvl="0"/>
            <a:r>
              <a:rPr lang="en-US" dirty="0"/>
              <a:t>Click to edit Master text styles</a:t>
            </a:r>
          </a:p>
        </p:txBody>
      </p:sp>
      <p:sp>
        <p:nvSpPr>
          <p:cNvPr id="2" name="Title 1"/>
          <p:cNvSpPr>
            <a:spLocks noGrp="1"/>
          </p:cNvSpPr>
          <p:nvPr>
            <p:ph type="title"/>
          </p:nvPr>
        </p:nvSpPr>
        <p:spPr>
          <a:xfrm>
            <a:off x="870886" y="119991"/>
            <a:ext cx="7941337" cy="981684"/>
          </a:xfrm>
        </p:spPr>
        <p:txBody>
          <a:bodyPr>
            <a:noAutofit/>
          </a:bodyPr>
          <a:lstStyle>
            <a:lvl1pPr algn="l">
              <a:defRPr sz="2800">
                <a:solidFill>
                  <a:srgbClr val="FFFFFF"/>
                </a:solidFill>
                <a:latin typeface="Franklin Gothic Medium" panose="020B0603020102020204" pitchFamily="34" charset="0"/>
                <a:cs typeface="Open Sans"/>
              </a:defRPr>
            </a:lvl1pPr>
          </a:lstStyle>
          <a:p>
            <a:r>
              <a:rPr lang="en-US" dirty="0"/>
              <a:t>Click to edit Master title style</a:t>
            </a:r>
          </a:p>
        </p:txBody>
      </p:sp>
      <p:grpSp>
        <p:nvGrpSpPr>
          <p:cNvPr id="12" name="Group 11"/>
          <p:cNvGrpSpPr/>
          <p:nvPr userDrawn="1"/>
        </p:nvGrpSpPr>
        <p:grpSpPr>
          <a:xfrm>
            <a:off x="-13648" y="0"/>
            <a:ext cx="757603" cy="6858000"/>
            <a:chOff x="-1801505" y="-18281"/>
            <a:chExt cx="757603" cy="6858000"/>
          </a:xfrm>
        </p:grpSpPr>
        <p:sp>
          <p:nvSpPr>
            <p:cNvPr id="13" name="Isosceles Triangle 12"/>
            <p:cNvSpPr/>
            <p:nvPr userDrawn="1"/>
          </p:nvSpPr>
          <p:spPr>
            <a:xfrm rot="5400000">
              <a:off x="-1742244" y="418534"/>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563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Two-Column">
    <p:spTree>
      <p:nvGrpSpPr>
        <p:cNvPr id="1" name=""/>
        <p:cNvGrpSpPr/>
        <p:nvPr/>
      </p:nvGrpSpPr>
      <p:grpSpPr>
        <a:xfrm>
          <a:off x="0" y="0"/>
          <a:ext cx="0" cy="0"/>
          <a:chOff x="0" y="0"/>
          <a:chExt cx="0" cy="0"/>
        </a:xfrm>
      </p:grpSpPr>
      <p:sp>
        <p:nvSpPr>
          <p:cNvPr id="11" name="Rectangle 10"/>
          <p:cNvSpPr/>
          <p:nvPr userDrawn="1"/>
        </p:nvSpPr>
        <p:spPr>
          <a:xfrm>
            <a:off x="0" y="-11883"/>
            <a:ext cx="9144000" cy="1187532"/>
          </a:xfrm>
          <a:prstGeom prst="rect">
            <a:avLst/>
          </a:prstGeom>
          <a:solidFill>
            <a:srgbClr val="6C7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0" cy="1187532"/>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70887" y="1371600"/>
            <a:ext cx="3777404" cy="4800600"/>
          </a:xfrm>
        </p:spPr>
        <p:txBody>
          <a:bodyPr>
            <a:noAutofit/>
          </a:bodyPr>
          <a:lstStyle>
            <a:lvl1pPr>
              <a:defRPr sz="1800">
                <a:latin typeface="Franklin Gothic Book" panose="020B0503020102020204" pitchFamily="34" charset="0"/>
                <a:cs typeface="Open Sans"/>
              </a:defRPr>
            </a:lvl1pPr>
            <a:lvl2pPr marL="685800" indent="-231775">
              <a:buFont typeface="Franklin Gothic Book" panose="020B0503020102020204" pitchFamily="34" charset="0"/>
              <a:buChar char="•"/>
              <a:defRPr sz="1600">
                <a:latin typeface="Franklin Gothic Book" panose="020B0503020102020204" pitchFamily="34" charset="0"/>
                <a:cs typeface="Open Sans"/>
              </a:defRPr>
            </a:lvl2pPr>
            <a:lvl3pPr marL="1035050" indent="-228600">
              <a:buFont typeface="Franklin Gothic Book" panose="020B0503020102020204" pitchFamily="34" charset="0"/>
              <a:buChar char="—"/>
              <a:defRPr sz="1400">
                <a:latin typeface="Franklin Gothic Book" panose="020B0503020102020204" pitchFamily="34" charset="0"/>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p:txBody>
      </p:sp>
      <p:sp>
        <p:nvSpPr>
          <p:cNvPr id="8" name="Slide Number Placeholder 5"/>
          <p:cNvSpPr>
            <a:spLocks noGrp="1"/>
          </p:cNvSpPr>
          <p:nvPr>
            <p:ph type="sldNum" sz="quarter" idx="12"/>
          </p:nvPr>
        </p:nvSpPr>
        <p:spPr>
          <a:xfrm>
            <a:off x="-31354" y="6467311"/>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dirty="0"/>
          </a:p>
        </p:txBody>
      </p:sp>
      <p:sp>
        <p:nvSpPr>
          <p:cNvPr id="9" name="Content Placeholder 2"/>
          <p:cNvSpPr>
            <a:spLocks noGrp="1"/>
          </p:cNvSpPr>
          <p:nvPr>
            <p:ph idx="13"/>
          </p:nvPr>
        </p:nvSpPr>
        <p:spPr>
          <a:xfrm>
            <a:off x="5034819" y="1371600"/>
            <a:ext cx="3777404" cy="4800600"/>
          </a:xfrm>
        </p:spPr>
        <p:txBody>
          <a:bodyPr>
            <a:noAutofit/>
          </a:bodyPr>
          <a:lstStyle>
            <a:lvl1pPr>
              <a:defRPr sz="1800">
                <a:latin typeface="Franklin Gothic Book" panose="020B0503020102020204" pitchFamily="34" charset="0"/>
                <a:cs typeface="Open Sans"/>
              </a:defRPr>
            </a:lvl1pPr>
            <a:lvl2pPr marL="685800" indent="-231775">
              <a:buFont typeface="Franklin Gothic Book" panose="020B0503020102020204" pitchFamily="34" charset="0"/>
              <a:buChar char="•"/>
              <a:defRPr sz="1600">
                <a:latin typeface="Franklin Gothic Book" panose="020B0503020102020204" pitchFamily="34" charset="0"/>
                <a:cs typeface="Open Sans"/>
              </a:defRPr>
            </a:lvl2pPr>
            <a:lvl3pPr marL="1035050" indent="-228600">
              <a:buFont typeface="Franklin Gothic Book" panose="020B0503020102020204" pitchFamily="34" charset="0"/>
              <a:buChar char="—"/>
              <a:defRPr sz="1400">
                <a:latin typeface="Franklin Gothic Book" panose="020B0503020102020204" pitchFamily="34" charset="0"/>
                <a:cs typeface="Open Sans"/>
              </a:defRPr>
            </a:lvl3pPr>
            <a:lvl4pPr>
              <a:defRPr>
                <a:latin typeface="Open Sans"/>
                <a:cs typeface="Open Sans"/>
              </a:defRPr>
            </a:lvl4pPr>
            <a:lvl5pPr>
              <a:defRPr>
                <a:latin typeface="Open Sans"/>
                <a:cs typeface="Open Sans"/>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870886" y="119991"/>
            <a:ext cx="7941337" cy="981684"/>
          </a:xfrm>
        </p:spPr>
        <p:txBody>
          <a:bodyPr>
            <a:noAutofit/>
          </a:bodyPr>
          <a:lstStyle>
            <a:lvl1pPr algn="l">
              <a:defRPr sz="2800">
                <a:solidFill>
                  <a:srgbClr val="FFFFFF"/>
                </a:solidFill>
                <a:latin typeface="Franklin Gothic Medium" panose="020B0603020102020204" pitchFamily="34" charset="0"/>
                <a:cs typeface="Open Sans"/>
              </a:defRPr>
            </a:lvl1pPr>
          </a:lstStyle>
          <a:p>
            <a:r>
              <a:rPr lang="en-US" dirty="0"/>
              <a:t>Click to edit Master title style</a:t>
            </a:r>
          </a:p>
        </p:txBody>
      </p:sp>
      <p:grpSp>
        <p:nvGrpSpPr>
          <p:cNvPr id="12" name="Group 11"/>
          <p:cNvGrpSpPr/>
          <p:nvPr userDrawn="1"/>
        </p:nvGrpSpPr>
        <p:grpSpPr>
          <a:xfrm>
            <a:off x="-13648" y="0"/>
            <a:ext cx="757603" cy="6858000"/>
            <a:chOff x="-1801505" y="-18281"/>
            <a:chExt cx="757603" cy="6858000"/>
          </a:xfrm>
        </p:grpSpPr>
        <p:sp>
          <p:nvSpPr>
            <p:cNvPr id="13" name="Isosceles Triangle 12"/>
            <p:cNvSpPr/>
            <p:nvPr userDrawn="1"/>
          </p:nvSpPr>
          <p:spPr>
            <a:xfrm rot="5400000">
              <a:off x="-1742244" y="418534"/>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98847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267AD223-47A6-DE44-961B-16919FB079C2}" type="slidenum">
              <a:rPr lang="en-US" smtClean="0"/>
              <a:pPr/>
              <a:t>‹#›</a:t>
            </a:fld>
            <a:endParaRPr lang="en-US"/>
          </a:p>
        </p:txBody>
      </p:sp>
    </p:spTree>
    <p:extLst>
      <p:ext uri="{BB962C8B-B14F-4D97-AF65-F5344CB8AC3E}">
        <p14:creationId xmlns:p14="http://schemas.microsoft.com/office/powerpoint/2010/main" val="2051787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434852" y="0"/>
            <a:ext cx="8709147"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2" name="Picture 1" descr="Logomark Warm Gray.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548640" y="-804672"/>
            <a:ext cx="8848577" cy="8119872"/>
          </a:xfrm>
          <a:prstGeom prst="rect">
            <a:avLst/>
          </a:prstGeom>
        </p:spPr>
      </p:pic>
      <p:sp>
        <p:nvSpPr>
          <p:cNvPr id="9" name="Rectangle 8"/>
          <p:cNvSpPr/>
          <p:nvPr userDrawn="1"/>
        </p:nvSpPr>
        <p:spPr>
          <a:xfrm>
            <a:off x="13444" y="2869328"/>
            <a:ext cx="9144001"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0" name="Title 1"/>
          <p:cNvSpPr>
            <a:spLocks noGrp="1"/>
          </p:cNvSpPr>
          <p:nvPr>
            <p:ph type="ctrTitle"/>
          </p:nvPr>
        </p:nvSpPr>
        <p:spPr>
          <a:xfrm>
            <a:off x="962189" y="2979687"/>
            <a:ext cx="7601320" cy="862665"/>
          </a:xfrm>
        </p:spPr>
        <p:txBody>
          <a:bodyPr anchor="ctr" anchorCtr="0">
            <a:noAutofit/>
          </a:bodyPr>
          <a:lstStyle>
            <a:lvl1pPr>
              <a:defRPr sz="2800" b="0" baseline="0">
                <a:solidFill>
                  <a:schemeClr val="bg1"/>
                </a:solidFill>
                <a:latin typeface="Rockwell"/>
                <a:cs typeface="Rockwell"/>
              </a:defRPr>
            </a:lvl1pPr>
          </a:lstStyle>
          <a:p>
            <a:r>
              <a:rPr lang="en-US" dirty="0" smtClean="0"/>
              <a:t>Click to edit Master title style</a:t>
            </a:r>
            <a:endParaRPr lang="en-US" dirty="0"/>
          </a:p>
        </p:txBody>
      </p:sp>
      <p:sp>
        <p:nvSpPr>
          <p:cNvPr id="8" name="Slide Number Placeholder 5"/>
          <p:cNvSpPr>
            <a:spLocks noGrp="1"/>
          </p:cNvSpPr>
          <p:nvPr>
            <p:ph type="sldNum" sz="quarter" idx="12"/>
          </p:nvPr>
        </p:nvSpPr>
        <p:spPr>
          <a:xfrm>
            <a:off x="-31354" y="6467311"/>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dirty="0"/>
          </a:p>
        </p:txBody>
      </p:sp>
      <p:grpSp>
        <p:nvGrpSpPr>
          <p:cNvPr id="12" name="Group 11"/>
          <p:cNvGrpSpPr/>
          <p:nvPr userDrawn="1"/>
        </p:nvGrpSpPr>
        <p:grpSpPr>
          <a:xfrm>
            <a:off x="-13648" y="0"/>
            <a:ext cx="757603" cy="6858000"/>
            <a:chOff x="-1801505" y="-18281"/>
            <a:chExt cx="757603" cy="6858000"/>
          </a:xfrm>
        </p:grpSpPr>
        <p:sp>
          <p:nvSpPr>
            <p:cNvPr id="13" name="Isosceles Triangle 12"/>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0299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1" name="Rectangle 10"/>
          <p:cNvSpPr/>
          <p:nvPr userDrawn="1"/>
        </p:nvSpPr>
        <p:spPr>
          <a:xfrm>
            <a:off x="434851" y="-1"/>
            <a:ext cx="8709149"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6" name="Picture 5" descr="Logomark Warm Gray.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548640" y="-804672"/>
            <a:ext cx="8851392" cy="8122455"/>
          </a:xfrm>
          <a:prstGeom prst="rect">
            <a:avLst/>
          </a:prstGeom>
        </p:spPr>
      </p:pic>
      <p:sp>
        <p:nvSpPr>
          <p:cNvPr id="3" name="TextBox 2"/>
          <p:cNvSpPr txBox="1"/>
          <p:nvPr userDrawn="1"/>
        </p:nvSpPr>
        <p:spPr>
          <a:xfrm>
            <a:off x="360586" y="7698835"/>
            <a:ext cx="184666" cy="369332"/>
          </a:xfrm>
          <a:prstGeom prst="rect">
            <a:avLst/>
          </a:prstGeom>
          <a:noFill/>
        </p:spPr>
        <p:txBody>
          <a:bodyPr wrap="none" rtlCol="0">
            <a:spAutoFit/>
          </a:bodyPr>
          <a:lstStyle/>
          <a:p>
            <a:endParaRPr lang="en-US"/>
          </a:p>
        </p:txBody>
      </p:sp>
      <p:sp>
        <p:nvSpPr>
          <p:cNvPr id="9" name="Rectangle 8"/>
          <p:cNvSpPr/>
          <p:nvPr userDrawn="1"/>
        </p:nvSpPr>
        <p:spPr>
          <a:xfrm>
            <a:off x="13444" y="2869328"/>
            <a:ext cx="9144001"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0" name="Title 1"/>
          <p:cNvSpPr>
            <a:spLocks noGrp="1"/>
          </p:cNvSpPr>
          <p:nvPr>
            <p:ph type="ctrTitle"/>
          </p:nvPr>
        </p:nvSpPr>
        <p:spPr>
          <a:xfrm>
            <a:off x="962189" y="2979687"/>
            <a:ext cx="7601320" cy="862665"/>
          </a:xfrm>
        </p:spPr>
        <p:txBody>
          <a:bodyPr anchor="ctr" anchorCtr="0">
            <a:noAutofit/>
          </a:bodyPr>
          <a:lstStyle>
            <a:lvl1pPr>
              <a:defRPr sz="2800" b="0" baseline="0">
                <a:solidFill>
                  <a:schemeClr val="bg1"/>
                </a:solidFill>
                <a:latin typeface="Rockwell"/>
                <a:cs typeface="Rockwell"/>
              </a:defRPr>
            </a:lvl1pPr>
          </a:lstStyle>
          <a:p>
            <a:r>
              <a:rPr lang="en-US" dirty="0" smtClean="0"/>
              <a:t>Click to edit Master title style</a:t>
            </a:r>
            <a:endParaRPr lang="en-US" dirty="0"/>
          </a:p>
        </p:txBody>
      </p:sp>
      <p:sp>
        <p:nvSpPr>
          <p:cNvPr id="8" name="Slide Number Placeholder 5"/>
          <p:cNvSpPr>
            <a:spLocks noGrp="1"/>
          </p:cNvSpPr>
          <p:nvPr>
            <p:ph type="sldNum" sz="quarter" idx="12"/>
          </p:nvPr>
        </p:nvSpPr>
        <p:spPr>
          <a:xfrm>
            <a:off x="-31354" y="6467311"/>
            <a:ext cx="549202" cy="365125"/>
          </a:xfrm>
          <a:prstGeom prst="rect">
            <a:avLst/>
          </a:prstGeom>
        </p:spPr>
        <p:txBody>
          <a:bodyPr/>
          <a:lstStyle>
            <a:lvl1pPr algn="ctr">
              <a:defRPr sz="1000">
                <a:solidFill>
                  <a:srgbClr val="FFFFFF"/>
                </a:solidFill>
              </a:defRPr>
            </a:lvl1pPr>
          </a:lstStyle>
          <a:p>
            <a:fld id="{267AD223-47A6-DE44-961B-16919FB079C2}" type="slidenum">
              <a:rPr lang="en-US"/>
              <a:pPr/>
              <a:t>‹#›</a:t>
            </a:fld>
            <a:endParaRPr lang="en-US" dirty="0"/>
          </a:p>
        </p:txBody>
      </p:sp>
      <p:grpSp>
        <p:nvGrpSpPr>
          <p:cNvPr id="12" name="Group 11"/>
          <p:cNvGrpSpPr/>
          <p:nvPr userDrawn="1"/>
        </p:nvGrpSpPr>
        <p:grpSpPr>
          <a:xfrm>
            <a:off x="-13648" y="0"/>
            <a:ext cx="757603" cy="6858000"/>
            <a:chOff x="-1801505" y="-18281"/>
            <a:chExt cx="757603" cy="6858000"/>
          </a:xfrm>
        </p:grpSpPr>
        <p:sp>
          <p:nvSpPr>
            <p:cNvPr id="13" name="Isosceles Triangle 12"/>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42530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for Colleges and Universiti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4320" t="18198" b="16969"/>
          <a:stretch/>
        </p:blipFill>
        <p:spPr>
          <a:xfrm>
            <a:off x="408500" y="1"/>
            <a:ext cx="8748948" cy="3952111"/>
          </a:xfrm>
          <a:prstGeom prst="rect">
            <a:avLst/>
          </a:prstGeom>
        </p:spPr>
      </p:pic>
      <p:sp>
        <p:nvSpPr>
          <p:cNvPr id="11" name="Rectangle 10"/>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3"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5" name="Rectangle 14"/>
          <p:cNvSpPr/>
          <p:nvPr userDrawn="1"/>
        </p:nvSpPr>
        <p:spPr>
          <a:xfrm>
            <a:off x="13445" y="2869328"/>
            <a:ext cx="9144001"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6"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a:t>Click to edit Master title </a:t>
            </a:r>
            <a:r>
              <a:rPr lang="en-US" dirty="0" smtClean="0"/>
              <a:t>style</a:t>
            </a:r>
            <a:endParaRPr lang="en-US" dirty="0"/>
          </a:p>
        </p:txBody>
      </p:sp>
      <p:sp>
        <p:nvSpPr>
          <p:cNvPr id="5"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0" name="Group 9"/>
          <p:cNvGrpSpPr/>
          <p:nvPr userDrawn="1"/>
        </p:nvGrpSpPr>
        <p:grpSpPr>
          <a:xfrm>
            <a:off x="-13648" y="0"/>
            <a:ext cx="757603" cy="6858000"/>
            <a:chOff x="-1801505" y="-18281"/>
            <a:chExt cx="757603" cy="6858000"/>
          </a:xfrm>
        </p:grpSpPr>
        <p:sp>
          <p:nvSpPr>
            <p:cNvPr id="12" name="Isosceles Triangle 11"/>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77703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11" name="Rectangle 10"/>
          <p:cNvSpPr/>
          <p:nvPr userDrawn="1"/>
        </p:nvSpPr>
        <p:spPr>
          <a:xfrm>
            <a:off x="1" y="-1"/>
            <a:ext cx="9144000"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6" name="Picture 5" descr="Logomark Warm Gray.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548640" y="-804672"/>
            <a:ext cx="8851392" cy="8122455"/>
          </a:xfrm>
          <a:prstGeom prst="rect">
            <a:avLst/>
          </a:prstGeom>
        </p:spPr>
      </p:pic>
      <p:sp>
        <p:nvSpPr>
          <p:cNvPr id="3" name="TextBox 2"/>
          <p:cNvSpPr txBox="1"/>
          <p:nvPr userDrawn="1"/>
        </p:nvSpPr>
        <p:spPr>
          <a:xfrm>
            <a:off x="360586" y="7698835"/>
            <a:ext cx="184666" cy="369332"/>
          </a:xfrm>
          <a:prstGeom prst="rect">
            <a:avLst/>
          </a:prstGeom>
          <a:noFill/>
        </p:spPr>
        <p:txBody>
          <a:bodyPr wrap="none" rtlCol="0">
            <a:spAutoFit/>
          </a:bodyPr>
          <a:lstStyle/>
          <a:p>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408" y="2770632"/>
            <a:ext cx="7810171" cy="1752001"/>
          </a:xfrm>
          <a:prstGeom prst="rect">
            <a:avLst/>
          </a:prstGeom>
        </p:spPr>
      </p:pic>
      <p:grpSp>
        <p:nvGrpSpPr>
          <p:cNvPr id="9" name="Group 8"/>
          <p:cNvGrpSpPr/>
          <p:nvPr userDrawn="1"/>
        </p:nvGrpSpPr>
        <p:grpSpPr>
          <a:xfrm>
            <a:off x="-13648" y="0"/>
            <a:ext cx="757603" cy="6858000"/>
            <a:chOff x="-1801505" y="-18281"/>
            <a:chExt cx="757603" cy="6858000"/>
          </a:xfrm>
        </p:grpSpPr>
        <p:sp>
          <p:nvSpPr>
            <p:cNvPr id="10" name="Isosceles Triangle 9"/>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4812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11" name="Rectangle 10"/>
          <p:cNvSpPr/>
          <p:nvPr userDrawn="1"/>
        </p:nvSpPr>
        <p:spPr>
          <a:xfrm>
            <a:off x="9996" y="0"/>
            <a:ext cx="913400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2" name="Picture 1" descr="Logomark Warm Gray.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548640" y="-804672"/>
            <a:ext cx="8848577" cy="811987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544" y="2768149"/>
            <a:ext cx="7810171" cy="1752001"/>
          </a:xfrm>
          <a:prstGeom prst="rect">
            <a:avLst/>
          </a:prstGeom>
        </p:spPr>
      </p:pic>
      <p:grpSp>
        <p:nvGrpSpPr>
          <p:cNvPr id="6" name="Group 5"/>
          <p:cNvGrpSpPr/>
          <p:nvPr userDrawn="1"/>
        </p:nvGrpSpPr>
        <p:grpSpPr>
          <a:xfrm>
            <a:off x="-13648" y="0"/>
            <a:ext cx="757603" cy="6858000"/>
            <a:chOff x="-1801505" y="-18281"/>
            <a:chExt cx="757603" cy="6858000"/>
          </a:xfrm>
        </p:grpSpPr>
        <p:sp>
          <p:nvSpPr>
            <p:cNvPr id="7" name="Isosceles Triangle 6"/>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27402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2454E8-B399-4A13-BCD7-DD7D1A7F475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356511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454E8-B399-4A13-BCD7-DD7D1A7F475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47248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454E8-B399-4A13-BCD7-DD7D1A7F475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3106858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2454E8-B399-4A13-BCD7-DD7D1A7F475C}"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1051144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2454E8-B399-4A13-BCD7-DD7D1A7F475C}"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1904153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2454E8-B399-4A13-BCD7-DD7D1A7F475C}"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3587957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454E8-B399-4A13-BCD7-DD7D1A7F475C}"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1595835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454E8-B399-4A13-BCD7-DD7D1A7F475C}"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386719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for Academic Medical Centers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859" t="14896" b="20215"/>
          <a:stretch/>
        </p:blipFill>
        <p:spPr>
          <a:xfrm>
            <a:off x="430054" y="0"/>
            <a:ext cx="8727394" cy="3952112"/>
          </a:xfrm>
          <a:prstGeom prst="rect">
            <a:avLst/>
          </a:prstGeom>
        </p:spPr>
      </p:pic>
      <p:sp>
        <p:nvSpPr>
          <p:cNvPr id="11" name="Rectangle 10"/>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5" name="Rectangle 14"/>
          <p:cNvSpPr/>
          <p:nvPr userDrawn="1"/>
        </p:nvSpPr>
        <p:spPr>
          <a:xfrm>
            <a:off x="13447" y="2869328"/>
            <a:ext cx="9144000"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6"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a:t>Click to edit Master title </a:t>
            </a:r>
            <a:r>
              <a:rPr lang="en-US" dirty="0" smtClean="0"/>
              <a:t>style</a:t>
            </a:r>
            <a:endParaRPr lang="en-US" dirty="0"/>
          </a:p>
        </p:txBody>
      </p:sp>
      <p:sp>
        <p:nvSpPr>
          <p:cNvPr id="10"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3" name="Group 12"/>
          <p:cNvGrpSpPr/>
          <p:nvPr userDrawn="1"/>
        </p:nvGrpSpPr>
        <p:grpSpPr>
          <a:xfrm>
            <a:off x="-13648" y="0"/>
            <a:ext cx="757603" cy="6858000"/>
            <a:chOff x="-1801505" y="-18281"/>
            <a:chExt cx="757603" cy="6858000"/>
          </a:xfrm>
        </p:grpSpPr>
        <p:sp>
          <p:nvSpPr>
            <p:cNvPr id="17" name="Isosceles Triangle 16"/>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72036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454E8-B399-4A13-BCD7-DD7D1A7F475C}"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1674482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454E8-B399-4A13-BCD7-DD7D1A7F475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3223151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454E8-B399-4A13-BCD7-DD7D1A7F475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34D5-F938-48EA-BA8C-794E608BC640}" type="slidenum">
              <a:rPr lang="en-US" smtClean="0"/>
              <a:t>‹#›</a:t>
            </a:fld>
            <a:endParaRPr lang="en-US"/>
          </a:p>
        </p:txBody>
      </p:sp>
    </p:spTree>
    <p:extLst>
      <p:ext uri="{BB962C8B-B14F-4D97-AF65-F5344CB8AC3E}">
        <p14:creationId xmlns:p14="http://schemas.microsoft.com/office/powerpoint/2010/main" val="2218173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0E9639-0F65-4FB5-84BE-4789F3BBADBA}"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402214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E9639-0F65-4FB5-84BE-4789F3BBADBA}"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1765939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E9639-0F65-4FB5-84BE-4789F3BBADBA}"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1311718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0E9639-0F65-4FB5-84BE-4789F3BBADBA}"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3210853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0E9639-0F65-4FB5-84BE-4789F3BBADBA}"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2636497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0E9639-0F65-4FB5-84BE-4789F3BBADBA}"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4111030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E9639-0F65-4FB5-84BE-4789F3BBADBA}"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62348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for Defense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706" t="12981" r="5354" b="22168"/>
          <a:stretch/>
        </p:blipFill>
        <p:spPr>
          <a:xfrm>
            <a:off x="364113" y="0"/>
            <a:ext cx="8793334" cy="3952112"/>
          </a:xfrm>
          <a:prstGeom prst="rect">
            <a:avLst/>
          </a:prstGeom>
        </p:spPr>
      </p:pic>
      <p:sp>
        <p:nvSpPr>
          <p:cNvPr id="11" name="Rectangle 10"/>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5" name="Rectangle 14"/>
          <p:cNvSpPr/>
          <p:nvPr userDrawn="1"/>
        </p:nvSpPr>
        <p:spPr>
          <a:xfrm>
            <a:off x="13447" y="2869328"/>
            <a:ext cx="9144000"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6"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a:t>Click to edit Master title </a:t>
            </a:r>
            <a:r>
              <a:rPr lang="en-US" dirty="0" smtClean="0"/>
              <a:t>style</a:t>
            </a:r>
            <a:endParaRPr lang="en-US" dirty="0"/>
          </a:p>
        </p:txBody>
      </p:sp>
      <p:sp>
        <p:nvSpPr>
          <p:cNvPr id="10"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3" name="Group 12"/>
          <p:cNvGrpSpPr/>
          <p:nvPr userDrawn="1"/>
        </p:nvGrpSpPr>
        <p:grpSpPr>
          <a:xfrm>
            <a:off x="-13648" y="0"/>
            <a:ext cx="757603" cy="6858000"/>
            <a:chOff x="-1801505" y="-18281"/>
            <a:chExt cx="757603" cy="6858000"/>
          </a:xfrm>
        </p:grpSpPr>
        <p:sp>
          <p:nvSpPr>
            <p:cNvPr id="17" name="Isosceles Triangle 16"/>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12055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E9639-0F65-4FB5-84BE-4789F3BBADBA}"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306771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E9639-0F65-4FB5-84BE-4789F3BBADBA}"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2974080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E9639-0F65-4FB5-84BE-4789F3BBADBA}"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3907283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E9639-0F65-4FB5-84BE-4789F3BBADBA}"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93A42-CCB8-4576-A519-E2298CADD738}" type="slidenum">
              <a:rPr lang="en-US" smtClean="0"/>
              <a:t>‹#›</a:t>
            </a:fld>
            <a:endParaRPr lang="en-US"/>
          </a:p>
        </p:txBody>
      </p:sp>
    </p:spTree>
    <p:extLst>
      <p:ext uri="{BB962C8B-B14F-4D97-AF65-F5344CB8AC3E}">
        <p14:creationId xmlns:p14="http://schemas.microsoft.com/office/powerpoint/2010/main" val="10149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for Government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t="17211" b="14041"/>
          <a:stretch/>
        </p:blipFill>
        <p:spPr>
          <a:xfrm>
            <a:off x="470648" y="0"/>
            <a:ext cx="8686800" cy="3952112"/>
          </a:xfrm>
          <a:prstGeom prst="rect">
            <a:avLst/>
          </a:prstGeom>
        </p:spPr>
      </p:pic>
      <p:sp>
        <p:nvSpPr>
          <p:cNvPr id="14" name="Rectangle 13"/>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Medium" panose="020B0603020102020204"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1" name="Rectangle 10"/>
          <p:cNvSpPr/>
          <p:nvPr userDrawn="1"/>
        </p:nvSpPr>
        <p:spPr>
          <a:xfrm>
            <a:off x="13447" y="2869328"/>
            <a:ext cx="9144000" cy="1082784"/>
          </a:xfrm>
          <a:prstGeom prst="rect">
            <a:avLst/>
          </a:prstGeom>
          <a:solidFill>
            <a:schemeClr val="accent4">
              <a:lumMod val="50000"/>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5"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a:t>Click to edit Master title </a:t>
            </a:r>
            <a:r>
              <a:rPr lang="en-US" dirty="0" smtClean="0"/>
              <a:t>style</a:t>
            </a:r>
            <a:endParaRPr lang="en-US" dirty="0"/>
          </a:p>
        </p:txBody>
      </p:sp>
      <p:sp>
        <p:nvSpPr>
          <p:cNvPr id="10"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6" name="Group 15"/>
          <p:cNvGrpSpPr/>
          <p:nvPr userDrawn="1"/>
        </p:nvGrpSpPr>
        <p:grpSpPr>
          <a:xfrm>
            <a:off x="-13648" y="0"/>
            <a:ext cx="757603" cy="6858000"/>
            <a:chOff x="-1801505" y="-18281"/>
            <a:chExt cx="757603" cy="6858000"/>
          </a:xfrm>
        </p:grpSpPr>
        <p:sp>
          <p:nvSpPr>
            <p:cNvPr id="17" name="Isosceles Triangle 16"/>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7802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 for Nonprofi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26601" r="-456" b="-16"/>
          <a:stretch/>
        </p:blipFill>
        <p:spPr>
          <a:xfrm>
            <a:off x="478134" y="0"/>
            <a:ext cx="8719654" cy="4176499"/>
          </a:xfrm>
          <a:prstGeom prst="rect">
            <a:avLst/>
          </a:prstGeom>
        </p:spPr>
      </p:pic>
      <p:sp>
        <p:nvSpPr>
          <p:cNvPr id="11" name="Rectangle 10"/>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5" name="Rectangle 14"/>
          <p:cNvSpPr/>
          <p:nvPr userDrawn="1"/>
        </p:nvSpPr>
        <p:spPr>
          <a:xfrm>
            <a:off x="13447" y="2869328"/>
            <a:ext cx="9144000"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6"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a:t>Click to edit Master title </a:t>
            </a:r>
            <a:r>
              <a:rPr lang="en-US" dirty="0" smtClean="0"/>
              <a:t>style</a:t>
            </a:r>
            <a:endParaRPr lang="en-US" dirty="0"/>
          </a:p>
        </p:txBody>
      </p:sp>
      <p:sp>
        <p:nvSpPr>
          <p:cNvPr id="10"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3" name="Group 12"/>
          <p:cNvGrpSpPr/>
          <p:nvPr userDrawn="1"/>
        </p:nvGrpSpPr>
        <p:grpSpPr>
          <a:xfrm>
            <a:off x="-13648" y="0"/>
            <a:ext cx="757603" cy="6858000"/>
            <a:chOff x="-1801505" y="-18281"/>
            <a:chExt cx="757603" cy="6858000"/>
          </a:xfrm>
        </p:grpSpPr>
        <p:sp>
          <p:nvSpPr>
            <p:cNvPr id="17" name="Isosceles Triangle 16"/>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35436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Slide for National Securit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61" t="25197"/>
          <a:stretch/>
        </p:blipFill>
        <p:spPr>
          <a:xfrm>
            <a:off x="13448" y="1"/>
            <a:ext cx="9143993" cy="4630732"/>
          </a:xfrm>
          <a:prstGeom prst="rect">
            <a:avLst/>
          </a:prstGeom>
        </p:spPr>
      </p:pic>
      <p:sp>
        <p:nvSpPr>
          <p:cNvPr id="14" name="Rectangle 13"/>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1" name="Rectangle 10"/>
          <p:cNvSpPr/>
          <p:nvPr userDrawn="1"/>
        </p:nvSpPr>
        <p:spPr>
          <a:xfrm>
            <a:off x="13447" y="2869328"/>
            <a:ext cx="9144000"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5"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a:t>Click to edit Master title </a:t>
            </a:r>
            <a:r>
              <a:rPr lang="en-US" dirty="0" smtClean="0"/>
              <a:t>style</a:t>
            </a:r>
            <a:endParaRPr lang="en-US" dirty="0"/>
          </a:p>
        </p:txBody>
      </p:sp>
      <p:sp>
        <p:nvSpPr>
          <p:cNvPr id="10"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grpSp>
        <p:nvGrpSpPr>
          <p:cNvPr id="16" name="Group 15"/>
          <p:cNvGrpSpPr/>
          <p:nvPr userDrawn="1"/>
        </p:nvGrpSpPr>
        <p:grpSpPr>
          <a:xfrm>
            <a:off x="-13648" y="0"/>
            <a:ext cx="757603" cy="6858000"/>
            <a:chOff x="-1801505" y="-18281"/>
            <a:chExt cx="757603" cy="6858000"/>
          </a:xfrm>
        </p:grpSpPr>
        <p:sp>
          <p:nvSpPr>
            <p:cNvPr id="17" name="Isosceles Triangle 16"/>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88087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ver Slide for Civilia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6286" r="2525" b="7502"/>
          <a:stretch/>
        </p:blipFill>
        <p:spPr>
          <a:xfrm>
            <a:off x="244356" y="1"/>
            <a:ext cx="8913092" cy="3952112"/>
          </a:xfrm>
          <a:prstGeom prst="rect">
            <a:avLst/>
          </a:prstGeom>
        </p:spPr>
      </p:pic>
      <p:sp>
        <p:nvSpPr>
          <p:cNvPr id="14" name="Rectangle 13"/>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1" name="Rectangle 10"/>
          <p:cNvSpPr/>
          <p:nvPr userDrawn="1"/>
        </p:nvSpPr>
        <p:spPr>
          <a:xfrm>
            <a:off x="13447" y="2869328"/>
            <a:ext cx="9144000"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5" name="Title 1"/>
          <p:cNvSpPr>
            <a:spLocks noGrp="1"/>
          </p:cNvSpPr>
          <p:nvPr>
            <p:ph type="ctrTitle"/>
          </p:nvPr>
        </p:nvSpPr>
        <p:spPr>
          <a:xfrm>
            <a:off x="962189" y="2979687"/>
            <a:ext cx="7601320" cy="862665"/>
          </a:xfrm>
        </p:spPr>
        <p:txBody>
          <a:bodyPr anchor="ctr" anchorCtr="0">
            <a:noAutofit/>
          </a:bodyPr>
          <a:lstStyle>
            <a:lvl1pPr>
              <a:defRPr sz="2800" b="0">
                <a:solidFill>
                  <a:schemeClr val="bg1"/>
                </a:solidFill>
                <a:latin typeface="Rockwell"/>
                <a:cs typeface="Rockwell"/>
              </a:defRPr>
            </a:lvl1pPr>
          </a:lstStyle>
          <a:p>
            <a:r>
              <a:rPr lang="en-US" dirty="0"/>
              <a:t>Click to edit Master title </a:t>
            </a:r>
            <a:r>
              <a:rPr lang="en-US" dirty="0" smtClean="0"/>
              <a:t>style</a:t>
            </a:r>
            <a:endParaRPr lang="en-US" dirty="0"/>
          </a:p>
        </p:txBody>
      </p:sp>
      <p:sp>
        <p:nvSpPr>
          <p:cNvPr id="10"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dirty="0"/>
              <a:t>Click to edit Master text styles</a:t>
            </a:r>
          </a:p>
        </p:txBody>
      </p:sp>
      <p:grpSp>
        <p:nvGrpSpPr>
          <p:cNvPr id="16" name="Group 15"/>
          <p:cNvGrpSpPr/>
          <p:nvPr userDrawn="1"/>
        </p:nvGrpSpPr>
        <p:grpSpPr>
          <a:xfrm>
            <a:off x="-13648" y="0"/>
            <a:ext cx="757603" cy="6858000"/>
            <a:chOff x="-1801505" y="-18281"/>
            <a:chExt cx="757603" cy="6858000"/>
          </a:xfrm>
        </p:grpSpPr>
        <p:sp>
          <p:nvSpPr>
            <p:cNvPr id="17" name="Isosceles Triangle 16"/>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70913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ver Slide for Colleges and Universiti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262" b="29707"/>
          <a:stretch/>
        </p:blipFill>
        <p:spPr>
          <a:xfrm>
            <a:off x="430054" y="0"/>
            <a:ext cx="8713947" cy="3952112"/>
          </a:xfrm>
          <a:prstGeom prst="rect">
            <a:avLst/>
          </a:prstGeom>
        </p:spPr>
      </p:pic>
      <p:sp>
        <p:nvSpPr>
          <p:cNvPr id="11" name="Rectangle 10"/>
          <p:cNvSpPr/>
          <p:nvPr userDrawn="1"/>
        </p:nvSpPr>
        <p:spPr>
          <a:xfrm>
            <a:off x="1" y="3952112"/>
            <a:ext cx="9144000" cy="29058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3" name="Subtitle 2"/>
          <p:cNvSpPr>
            <a:spLocks noGrp="1"/>
          </p:cNvSpPr>
          <p:nvPr>
            <p:ph type="subTitle" idx="1"/>
          </p:nvPr>
        </p:nvSpPr>
        <p:spPr>
          <a:xfrm>
            <a:off x="962189" y="4928616"/>
            <a:ext cx="6400800" cy="507236"/>
          </a:xfrm>
        </p:spPr>
        <p:txBody>
          <a:bodyPr>
            <a:noAutofit/>
          </a:bodyPr>
          <a:lstStyle>
            <a:lvl1pPr marL="0" indent="0" algn="l">
              <a:buNone/>
              <a:defRPr sz="1600">
                <a:solidFill>
                  <a:schemeClr val="tx1"/>
                </a:solidFill>
                <a:latin typeface="Franklin Gothic Book" panose="020B0503020102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0854" y="6087831"/>
            <a:ext cx="2413549" cy="540862"/>
          </a:xfrm>
          <a:prstGeom prst="rect">
            <a:avLst/>
          </a:prstGeom>
        </p:spPr>
      </p:pic>
      <p:sp>
        <p:nvSpPr>
          <p:cNvPr id="15" name="Rectangle 14"/>
          <p:cNvSpPr/>
          <p:nvPr userDrawn="1"/>
        </p:nvSpPr>
        <p:spPr>
          <a:xfrm>
            <a:off x="13445" y="2869328"/>
            <a:ext cx="9144001" cy="1082784"/>
          </a:xfrm>
          <a:prstGeom prst="rect">
            <a:avLst/>
          </a:prstGeom>
          <a:solidFill>
            <a:srgbClr val="34385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a:endParaRPr>
          </a:p>
        </p:txBody>
      </p:sp>
      <p:sp>
        <p:nvSpPr>
          <p:cNvPr id="16" name="Title 1"/>
          <p:cNvSpPr>
            <a:spLocks noGrp="1"/>
          </p:cNvSpPr>
          <p:nvPr>
            <p:ph type="ctrTitle"/>
          </p:nvPr>
        </p:nvSpPr>
        <p:spPr>
          <a:xfrm>
            <a:off x="962189" y="2979687"/>
            <a:ext cx="7601320" cy="862665"/>
          </a:xfrm>
        </p:spPr>
        <p:txBody>
          <a:bodyPr anchor="ctr" anchorCtr="0">
            <a:noAutofit/>
          </a:bodyPr>
          <a:lstStyle>
            <a:lvl1pPr>
              <a:defRPr sz="2800" b="0" baseline="0">
                <a:solidFill>
                  <a:schemeClr val="bg1"/>
                </a:solidFill>
                <a:latin typeface="Rockwell"/>
                <a:cs typeface="Rockwe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962025" y="4117975"/>
            <a:ext cx="7600950" cy="641350"/>
          </a:xfrm>
        </p:spPr>
        <p:txBody>
          <a:bodyPr anchor="ctr"/>
          <a:lstStyle>
            <a:lvl1pPr marL="0" indent="0">
              <a:buFont typeface="Arial"/>
              <a:buNone/>
              <a:defRPr>
                <a:solidFill>
                  <a:schemeClr val="accent4"/>
                </a:solidFill>
                <a:latin typeface="Franklin Gothic Medium" panose="020B0603020102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grpSp>
        <p:nvGrpSpPr>
          <p:cNvPr id="10" name="Group 9"/>
          <p:cNvGrpSpPr/>
          <p:nvPr userDrawn="1"/>
        </p:nvGrpSpPr>
        <p:grpSpPr>
          <a:xfrm>
            <a:off x="-13648" y="0"/>
            <a:ext cx="757603" cy="6858000"/>
            <a:chOff x="-1801505" y="-18281"/>
            <a:chExt cx="757603" cy="6858000"/>
          </a:xfrm>
        </p:grpSpPr>
        <p:sp>
          <p:nvSpPr>
            <p:cNvPr id="12" name="Isosceles Triangle 11"/>
            <p:cNvSpPr/>
            <p:nvPr userDrawn="1"/>
          </p:nvSpPr>
          <p:spPr>
            <a:xfrm rot="5400000">
              <a:off x="-1742244" y="3253769"/>
              <a:ext cx="1082783" cy="31390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801505" y="-18281"/>
              <a:ext cx="559559"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1610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5463" y="274638"/>
            <a:ext cx="7941337" cy="9816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45462" y="1600200"/>
            <a:ext cx="7941337"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352573" y="6391000"/>
            <a:ext cx="1637054" cy="367229"/>
          </a:xfrm>
          <a:prstGeom prst="rect">
            <a:avLst/>
          </a:prstGeom>
        </p:spPr>
      </p:pic>
      <p:sp>
        <p:nvSpPr>
          <p:cNvPr id="7" name="Slide Number Placeholder 5"/>
          <p:cNvSpPr>
            <a:spLocks noGrp="1"/>
          </p:cNvSpPr>
          <p:nvPr>
            <p:ph type="sldNum" sz="quarter" idx="4"/>
          </p:nvPr>
        </p:nvSpPr>
        <p:spPr>
          <a:xfrm>
            <a:off x="-12883" y="6356350"/>
            <a:ext cx="643185" cy="365125"/>
          </a:xfrm>
          <a:prstGeom prst="rect">
            <a:avLst/>
          </a:prstGeom>
        </p:spPr>
        <p:txBody>
          <a:bodyPr/>
          <a:lstStyle>
            <a:lvl1pPr algn="ctr">
              <a:defRPr sz="1000">
                <a:solidFill>
                  <a:srgbClr val="FFFFFF"/>
                </a:solidFill>
                <a:latin typeface="Franklin Gothic Medium" panose="020B0603020102020204" pitchFamily="34" charset="0"/>
              </a:defRPr>
            </a:lvl1pPr>
          </a:lstStyle>
          <a:p>
            <a:fld id="{267AD223-47A6-DE44-961B-16919FB079C2}" type="slidenum">
              <a:rPr lang="en-US" smtClean="0"/>
              <a:pPr/>
              <a:t>‹#›</a:t>
            </a:fld>
            <a:endParaRPr lang="en-US"/>
          </a:p>
        </p:txBody>
      </p:sp>
      <p:sp>
        <p:nvSpPr>
          <p:cNvPr id="4" name="TextBox 3"/>
          <p:cNvSpPr txBox="1"/>
          <p:nvPr userDrawn="1"/>
        </p:nvSpPr>
        <p:spPr>
          <a:xfrm>
            <a:off x="3641138" y="6451144"/>
            <a:ext cx="1861724" cy="246221"/>
          </a:xfrm>
          <a:prstGeom prst="rect">
            <a:avLst/>
          </a:prstGeom>
          <a:noFill/>
        </p:spPr>
        <p:txBody>
          <a:bodyPr wrap="square" rtlCol="0">
            <a:spAutoFit/>
          </a:bodyPr>
          <a:lstStyle/>
          <a:p>
            <a:pPr algn="ctr"/>
            <a:r>
              <a:rPr lang="en-US" sz="1000" dirty="0">
                <a:solidFill>
                  <a:schemeClr val="bg1">
                    <a:lumMod val="65000"/>
                  </a:schemeClr>
                </a:solidFill>
                <a:latin typeface="Franklin Gothic Book" panose="020B0503020102020204" pitchFamily="34" charset="0"/>
                <a:cs typeface="Open Sans"/>
              </a:rPr>
              <a:t>©</a:t>
            </a:r>
            <a:r>
              <a:rPr lang="en-US" sz="1000" dirty="0" smtClean="0">
                <a:solidFill>
                  <a:schemeClr val="bg1">
                    <a:lumMod val="65000"/>
                  </a:schemeClr>
                </a:solidFill>
                <a:latin typeface="Franklin Gothic Book" panose="020B0503020102020204" pitchFamily="34" charset="0"/>
                <a:cs typeface="Open Sans"/>
              </a:rPr>
              <a:t>2015 </a:t>
            </a:r>
            <a:r>
              <a:rPr lang="en-US" sz="1000" dirty="0">
                <a:solidFill>
                  <a:schemeClr val="bg1">
                    <a:lumMod val="65000"/>
                  </a:schemeClr>
                </a:solidFill>
                <a:latin typeface="Franklin Gothic Book" panose="020B0503020102020204" pitchFamily="34" charset="0"/>
                <a:cs typeface="Open Sans"/>
              </a:rPr>
              <a:t>Attain,</a:t>
            </a:r>
            <a:r>
              <a:rPr lang="en-US" sz="1000" baseline="0" dirty="0">
                <a:solidFill>
                  <a:schemeClr val="bg1">
                    <a:lumMod val="65000"/>
                  </a:schemeClr>
                </a:solidFill>
                <a:latin typeface="Franklin Gothic Book" panose="020B0503020102020204" pitchFamily="34" charset="0"/>
                <a:cs typeface="Open Sans"/>
              </a:rPr>
              <a:t> LLC</a:t>
            </a:r>
            <a:endParaRPr lang="en-US" sz="1000" dirty="0">
              <a:solidFill>
                <a:schemeClr val="bg1">
                  <a:lumMod val="65000"/>
                </a:schemeClr>
              </a:solidFill>
              <a:latin typeface="Franklin Gothic Book" panose="020B0503020102020204" pitchFamily="34" charset="0"/>
              <a:cs typeface="Open Sans"/>
            </a:endParaRPr>
          </a:p>
        </p:txBody>
      </p:sp>
    </p:spTree>
    <p:extLst>
      <p:ext uri="{BB962C8B-B14F-4D97-AF65-F5344CB8AC3E}">
        <p14:creationId xmlns:p14="http://schemas.microsoft.com/office/powerpoint/2010/main" val="1022776538"/>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68" r:id="rId3"/>
    <p:sldLayoutId id="2147483671" r:id="rId4"/>
    <p:sldLayoutId id="2147483665" r:id="rId5"/>
    <p:sldLayoutId id="2147483675" r:id="rId6"/>
    <p:sldLayoutId id="2147483679" r:id="rId7"/>
    <p:sldLayoutId id="2147483691" r:id="rId8"/>
    <p:sldLayoutId id="2147483686" r:id="rId9"/>
    <p:sldLayoutId id="2147483687" r:id="rId10"/>
    <p:sldLayoutId id="2147483681" r:id="rId11"/>
    <p:sldLayoutId id="2147483663" r:id="rId12"/>
    <p:sldLayoutId id="2147483683" r:id="rId13"/>
    <p:sldLayoutId id="2147483684" r:id="rId14"/>
    <p:sldLayoutId id="2147483682" r:id="rId15"/>
    <p:sldLayoutId id="2147483680" r:id="rId16"/>
    <p:sldLayoutId id="2147483704" r:id="rId17"/>
    <p:sldLayoutId id="2147483651" r:id="rId18"/>
    <p:sldLayoutId id="2147483661" r:id="rId19"/>
    <p:sldLayoutId id="2147483689" r:id="rId20"/>
    <p:sldLayoutId id="2147483688" r:id="rId21"/>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tx1"/>
          </a:solidFill>
          <a:latin typeface="Franklin Gothic Book" panose="020B0503020102020204" pitchFamily="34" charset="0"/>
          <a:ea typeface="+mj-ea"/>
          <a:cs typeface="Open Sans"/>
        </a:defRPr>
      </a:lvl1pPr>
    </p:titleStyle>
    <p:bodyStyle>
      <a:lvl1pPr marL="342900" indent="-342900" algn="l" defTabSz="457200" rtl="0" eaLnBrk="1" latinLnBrk="0" hangingPunct="1">
        <a:spcBef>
          <a:spcPts val="0"/>
        </a:spcBef>
        <a:spcAft>
          <a:spcPts val="600"/>
        </a:spcAft>
        <a:buSzPct val="125000"/>
        <a:buFontTx/>
        <a:buBlip>
          <a:blip r:embed="rId24"/>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454E8-B399-4A13-BCD7-DD7D1A7F475C}" type="datetimeFigureOut">
              <a:rPr lang="en-US" smtClean="0"/>
              <a:t>3/26/2019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134D5-F938-48EA-BA8C-794E608BC640}" type="slidenum">
              <a:rPr lang="en-US" smtClean="0"/>
              <a:t>‹#›</a:t>
            </a:fld>
            <a:endParaRPr lang="en-US"/>
          </a:p>
        </p:txBody>
      </p:sp>
    </p:spTree>
    <p:extLst>
      <p:ext uri="{BB962C8B-B14F-4D97-AF65-F5344CB8AC3E}">
        <p14:creationId xmlns:p14="http://schemas.microsoft.com/office/powerpoint/2010/main" val="206047394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E9639-0F65-4FB5-84BE-4789F3BBADBA}" type="datetimeFigureOut">
              <a:rPr lang="en-US" smtClean="0"/>
              <a:t>3/26/2019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93A42-CCB8-4576-A519-E2298CADD738}" type="slidenum">
              <a:rPr lang="en-US" smtClean="0"/>
              <a:t>‹#›</a:t>
            </a:fld>
            <a:endParaRPr lang="en-US"/>
          </a:p>
        </p:txBody>
      </p:sp>
    </p:spTree>
    <p:extLst>
      <p:ext uri="{BB962C8B-B14F-4D97-AF65-F5344CB8AC3E}">
        <p14:creationId xmlns:p14="http://schemas.microsoft.com/office/powerpoint/2010/main" val="15827726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mailto:sbledsoe@udel.edu" TargetMode="External"/><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hyperlink" Target="mailto:hgkirschenmann@attain.com" TargetMode="External"/><Relationship Id="rId4" Type="http://schemas.openxmlformats.org/officeDocument/2006/relationships/hyperlink" Target="mailto:bmfanning@attain.com"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62189" y="4622847"/>
            <a:ext cx="6400800" cy="507236"/>
          </a:xfrm>
        </p:spPr>
        <p:txBody>
          <a:bodyPr/>
          <a:lstStyle/>
          <a:p>
            <a:r>
              <a:rPr lang="en-US" sz="2400" dirty="0" smtClean="0"/>
              <a:t>April - May 2017</a:t>
            </a:r>
            <a:endParaRPr lang="en-US" sz="2400" dirty="0"/>
          </a:p>
        </p:txBody>
      </p:sp>
      <p:sp>
        <p:nvSpPr>
          <p:cNvPr id="5" name="Title 4"/>
          <p:cNvSpPr>
            <a:spLocks noGrp="1"/>
          </p:cNvSpPr>
          <p:nvPr>
            <p:ph type="ctrTitle"/>
          </p:nvPr>
        </p:nvSpPr>
        <p:spPr/>
        <p:txBody>
          <a:bodyPr/>
          <a:lstStyle/>
          <a:p>
            <a:r>
              <a:rPr lang="en-US" dirty="0" smtClean="0"/>
              <a:t>Fiscal Year 2017 Space Inventory and Functional Usage Study Training</a:t>
            </a:r>
            <a:endParaRPr lang="en-US" dirty="0"/>
          </a:p>
        </p:txBody>
      </p:sp>
      <p:sp>
        <p:nvSpPr>
          <p:cNvPr id="7" name="Text Placeholder 6"/>
          <p:cNvSpPr>
            <a:spLocks noGrp="1"/>
          </p:cNvSpPr>
          <p:nvPr>
            <p:ph type="body" sz="quarter" idx="10"/>
          </p:nvPr>
        </p:nvSpPr>
        <p:spPr/>
        <p:txBody>
          <a:bodyPr>
            <a:normAutofit/>
          </a:bodyPr>
          <a:lstStyle/>
          <a:p>
            <a:r>
              <a:rPr lang="en-US" sz="2800" dirty="0" smtClean="0"/>
              <a:t>University of Delaware</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235" y="5130084"/>
            <a:ext cx="1315116" cy="1518646"/>
          </a:xfrm>
          <a:prstGeom prst="rect">
            <a:avLst/>
          </a:prstGeom>
        </p:spPr>
      </p:pic>
    </p:spTree>
    <p:extLst>
      <p:ext uri="{BB962C8B-B14F-4D97-AF65-F5344CB8AC3E}">
        <p14:creationId xmlns:p14="http://schemas.microsoft.com/office/powerpoint/2010/main" val="3214962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10</a:t>
            </a:fld>
            <a:endParaRPr lang="en-US"/>
          </a:p>
        </p:txBody>
      </p:sp>
      <p:sp>
        <p:nvSpPr>
          <p:cNvPr id="5" name="Title 2"/>
          <p:cNvSpPr>
            <a:spLocks noGrp="1"/>
          </p:cNvSpPr>
          <p:nvPr>
            <p:ph type="title"/>
          </p:nvPr>
        </p:nvSpPr>
        <p:spPr/>
        <p:txBody>
          <a:bodyPr/>
          <a:lstStyle/>
          <a:p>
            <a:r>
              <a:rPr lang="en-US" dirty="0" smtClean="0"/>
              <a:t>Background – What Impact </a:t>
            </a:r>
            <a:r>
              <a:rPr lang="en-US" dirty="0"/>
              <a:t>W</a:t>
            </a:r>
            <a:r>
              <a:rPr lang="en-US" dirty="0" smtClean="0"/>
              <a:t>ill You Have?</a:t>
            </a:r>
          </a:p>
        </p:txBody>
      </p:sp>
      <p:sp>
        <p:nvSpPr>
          <p:cNvPr id="7" name="Rectangle 3"/>
          <p:cNvSpPr txBox="1">
            <a:spLocks noChangeArrowheads="1"/>
          </p:cNvSpPr>
          <p:nvPr/>
        </p:nvSpPr>
        <p:spPr>
          <a:xfrm>
            <a:off x="381000" y="1293125"/>
            <a:ext cx="8229600" cy="5257800"/>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6725" lvl="3">
              <a:spcAft>
                <a:spcPts val="1200"/>
              </a:spcAft>
              <a:buSzPct val="150000"/>
              <a:buFont typeface="Arial" charset="0"/>
              <a:buChar char="•"/>
            </a:pPr>
            <a:r>
              <a:rPr lang="en-US" dirty="0" smtClean="0">
                <a:latin typeface="Franklin Gothic Medium" panose="020B0603020102020204" pitchFamily="34" charset="0"/>
              </a:rPr>
              <a:t>The </a:t>
            </a:r>
            <a:r>
              <a:rPr lang="en-US" u="sng" dirty="0" smtClean="0">
                <a:latin typeface="Franklin Gothic Medium" panose="020B0603020102020204" pitchFamily="34" charset="0"/>
              </a:rPr>
              <a:t>quality of your response</a:t>
            </a:r>
            <a:r>
              <a:rPr lang="en-US" dirty="0" smtClean="0">
                <a:latin typeface="Franklin Gothic Medium" panose="020B0603020102020204" pitchFamily="34" charset="0"/>
              </a:rPr>
              <a:t> determines the accuracy and defensibility of the </a:t>
            </a:r>
            <a:r>
              <a:rPr lang="en-US" u="sng" dirty="0" smtClean="0">
                <a:latin typeface="Franklin Gothic Medium" panose="020B0603020102020204" pitchFamily="34" charset="0"/>
              </a:rPr>
              <a:t>allocation of costs</a:t>
            </a:r>
            <a:r>
              <a:rPr lang="en-US" dirty="0" smtClean="0">
                <a:latin typeface="Franklin Gothic Medium" panose="020B0603020102020204" pitchFamily="34" charset="0"/>
              </a:rPr>
              <a:t> in the F&amp;A proposal.</a:t>
            </a:r>
          </a:p>
          <a:p>
            <a:pPr marL="466725" lvl="3">
              <a:spcAft>
                <a:spcPts val="1200"/>
              </a:spcAft>
              <a:buSzPct val="150000"/>
              <a:buFont typeface="Arial" charset="0"/>
              <a:buChar char="•"/>
            </a:pPr>
            <a:r>
              <a:rPr lang="en-US" dirty="0" smtClean="0">
                <a:latin typeface="Franklin Gothic Medium" panose="020B0603020102020204" pitchFamily="34" charset="0"/>
              </a:rPr>
              <a:t>The </a:t>
            </a:r>
            <a:r>
              <a:rPr lang="en-US" u="sng" dirty="0" smtClean="0">
                <a:latin typeface="Franklin Gothic Medium" panose="020B0603020102020204" pitchFamily="34" charset="0"/>
              </a:rPr>
              <a:t>allocation of costs</a:t>
            </a:r>
            <a:r>
              <a:rPr lang="en-US" dirty="0" smtClean="0">
                <a:latin typeface="Franklin Gothic Medium" panose="020B0603020102020204" pitchFamily="34" charset="0"/>
              </a:rPr>
              <a:t> determines the final </a:t>
            </a:r>
            <a:r>
              <a:rPr lang="en-US" u="sng" dirty="0" smtClean="0">
                <a:latin typeface="Franklin Gothic Medium" panose="020B0603020102020204" pitchFamily="34" charset="0"/>
              </a:rPr>
              <a:t>F&amp;A Rate</a:t>
            </a:r>
            <a:r>
              <a:rPr lang="en-US" dirty="0" smtClean="0">
                <a:latin typeface="Franklin Gothic Medium" panose="020B0603020102020204" pitchFamily="34" charset="0"/>
              </a:rPr>
              <a:t> computed and submitted to the Federal Government for negotiation.</a:t>
            </a:r>
          </a:p>
          <a:p>
            <a:pPr marL="466725" lvl="3">
              <a:spcAft>
                <a:spcPts val="1200"/>
              </a:spcAft>
              <a:buSzPct val="150000"/>
              <a:buFont typeface="Arial" charset="0"/>
              <a:buChar char="•"/>
            </a:pPr>
            <a:r>
              <a:rPr lang="en-US" dirty="0" smtClean="0">
                <a:latin typeface="Franklin Gothic Medium" panose="020B0603020102020204" pitchFamily="34" charset="0"/>
              </a:rPr>
              <a:t>The </a:t>
            </a:r>
            <a:r>
              <a:rPr lang="en-US" u="sng" dirty="0" smtClean="0">
                <a:latin typeface="Franklin Gothic Medium" panose="020B0603020102020204" pitchFamily="34" charset="0"/>
              </a:rPr>
              <a:t>accuracy and defensibility</a:t>
            </a:r>
            <a:r>
              <a:rPr lang="en-US" dirty="0" smtClean="0">
                <a:latin typeface="Franklin Gothic Medium" panose="020B0603020102020204" pitchFamily="34" charset="0"/>
              </a:rPr>
              <a:t> of the F&amp;A Rate proposal submission determines the ultimate </a:t>
            </a:r>
            <a:r>
              <a:rPr lang="en-US" u="sng" dirty="0" smtClean="0">
                <a:latin typeface="Franklin Gothic Medium" panose="020B0603020102020204" pitchFamily="34" charset="0"/>
              </a:rPr>
              <a:t>success of UD</a:t>
            </a:r>
            <a:r>
              <a:rPr lang="en-US" dirty="0" smtClean="0">
                <a:latin typeface="Franklin Gothic Medium" panose="020B0603020102020204" pitchFamily="34" charset="0"/>
              </a:rPr>
              <a:t> in maintaining and/or enhancing its current F&amp;A Rate.</a:t>
            </a:r>
          </a:p>
          <a:p>
            <a:pPr marL="466725" lvl="3">
              <a:spcAft>
                <a:spcPts val="1200"/>
              </a:spcAft>
              <a:buSzPct val="150000"/>
              <a:buFont typeface="Arial" charset="0"/>
              <a:buChar char="•"/>
            </a:pPr>
            <a:r>
              <a:rPr lang="en-US" altLang="en-US" dirty="0" smtClean="0">
                <a:latin typeface="Franklin Gothic Medium" panose="020B0603020102020204" pitchFamily="34" charset="0"/>
              </a:rPr>
              <a:t>The </a:t>
            </a:r>
            <a:r>
              <a:rPr lang="en-US" u="sng" dirty="0" smtClean="0">
                <a:latin typeface="Franklin Gothic Medium" panose="020B0603020102020204" pitchFamily="34" charset="0"/>
              </a:rPr>
              <a:t>final F&amp;A rate</a:t>
            </a:r>
            <a:r>
              <a:rPr lang="en-US" dirty="0" smtClean="0">
                <a:latin typeface="Franklin Gothic Medium" panose="020B0603020102020204" pitchFamily="34" charset="0"/>
              </a:rPr>
              <a:t> negotiated determines the amount of </a:t>
            </a:r>
            <a:r>
              <a:rPr lang="en-US" u="sng" dirty="0" smtClean="0">
                <a:latin typeface="Franklin Gothic Medium" panose="020B0603020102020204" pitchFamily="34" charset="0"/>
              </a:rPr>
              <a:t>money recovered by UD</a:t>
            </a:r>
            <a:r>
              <a:rPr lang="en-US" dirty="0" smtClean="0">
                <a:latin typeface="Franklin Gothic Medium" panose="020B0603020102020204" pitchFamily="34" charset="0"/>
              </a:rPr>
              <a:t> to support the current and future resource requirements of the research enterprise.</a:t>
            </a:r>
          </a:p>
          <a:p>
            <a:pPr marL="466725" lvl="3">
              <a:spcAft>
                <a:spcPts val="1200"/>
              </a:spcAft>
              <a:buSzPct val="150000"/>
              <a:buFont typeface="Arial" charset="0"/>
              <a:buChar char="•"/>
            </a:pPr>
            <a:r>
              <a:rPr lang="en-US" altLang="en-US" b="1" dirty="0" smtClean="0">
                <a:solidFill>
                  <a:srgbClr val="FF0000"/>
                </a:solidFill>
                <a:latin typeface="Franklin Gothic Medium" panose="020B0603020102020204" pitchFamily="34" charset="0"/>
              </a:rPr>
              <a:t>IN SHORT, YOUR EFFORT WILL IMPACT THE FINANCIAL RESOURCES OF THE INSTITUTION.</a:t>
            </a:r>
          </a:p>
          <a:p>
            <a:pPr>
              <a:spcBef>
                <a:spcPct val="0"/>
              </a:spcBef>
            </a:pPr>
            <a:endParaRPr lang="en-US" altLang="en-US" sz="2400" dirty="0" smtClean="0"/>
          </a:p>
          <a:p>
            <a:pPr>
              <a:spcBef>
                <a:spcPct val="0"/>
              </a:spcBef>
            </a:pPr>
            <a:endParaRPr lang="en-US" altLang="en-US" sz="2400" dirty="0" smtClean="0"/>
          </a:p>
          <a:p>
            <a:pPr>
              <a:spcBef>
                <a:spcPct val="0"/>
              </a:spcBef>
            </a:pPr>
            <a:endParaRPr lang="en-US" altLang="en-US" sz="2400" dirty="0" smtClean="0"/>
          </a:p>
          <a:p>
            <a:pPr>
              <a:spcBef>
                <a:spcPct val="0"/>
              </a:spcBef>
            </a:pPr>
            <a:endParaRPr lang="en-US" altLang="en-US" sz="2400" dirty="0" smtClean="0"/>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a:p>
            <a:pPr>
              <a:spcBef>
                <a:spcPct val="0"/>
              </a:spcBef>
            </a:pPr>
            <a:endParaRPr lang="en-US" altLang="en-US" sz="1900" b="1" dirty="0" smtClean="0"/>
          </a:p>
          <a:p>
            <a:pPr>
              <a:spcBef>
                <a:spcPct val="0"/>
              </a:spcBef>
            </a:pPr>
            <a:endParaRPr lang="en-US" altLang="en-US" sz="1900" b="1" dirty="0" smtClean="0"/>
          </a:p>
          <a:p>
            <a:pPr>
              <a:spcBef>
                <a:spcPct val="0"/>
              </a:spcBef>
            </a:pPr>
            <a:endParaRPr lang="en-US" altLang="en-US" sz="1800" b="1" dirty="0" smtClean="0"/>
          </a:p>
          <a:p>
            <a:pPr algn="ctr">
              <a:spcBef>
                <a:spcPct val="0"/>
              </a:spcBef>
            </a:pPr>
            <a:endParaRPr lang="en-US" altLang="en-US" sz="1800" b="1" dirty="0" smtClean="0"/>
          </a:p>
          <a:p>
            <a:pPr algn="ctr">
              <a:spcBef>
                <a:spcPct val="0"/>
              </a:spcBef>
            </a:pPr>
            <a:endParaRPr lang="en-US" altLang="en-US" sz="1800" b="1" dirty="0" smtClean="0"/>
          </a:p>
          <a:p>
            <a:pPr algn="ctr">
              <a:spcBef>
                <a:spcPct val="0"/>
              </a:spcBef>
            </a:pPr>
            <a:endParaRPr lang="en-US" altLang="en-US" sz="1800" b="1" dirty="0" smtClean="0"/>
          </a:p>
          <a:p>
            <a:pPr algn="ctr">
              <a:spcBef>
                <a:spcPct val="0"/>
              </a:spcBef>
            </a:pPr>
            <a:endParaRPr lang="en-US" altLang="en-US" sz="1800" b="1" dirty="0" smtClean="0"/>
          </a:p>
          <a:p>
            <a:pPr>
              <a:spcBef>
                <a:spcPct val="0"/>
              </a:spcBef>
            </a:pPr>
            <a:endParaRPr lang="en-US" b="1" dirty="0" smtClean="0"/>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016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11</a:t>
            </a:fld>
            <a:endParaRPr lang="en-US"/>
          </a:p>
        </p:txBody>
      </p:sp>
      <p:sp>
        <p:nvSpPr>
          <p:cNvPr id="5" name="Title 2"/>
          <p:cNvSpPr>
            <a:spLocks noGrp="1"/>
          </p:cNvSpPr>
          <p:nvPr>
            <p:ph type="title"/>
          </p:nvPr>
        </p:nvSpPr>
        <p:spPr/>
        <p:txBody>
          <a:bodyPr/>
          <a:lstStyle/>
          <a:p>
            <a:r>
              <a:rPr lang="en-US" dirty="0" smtClean="0"/>
              <a:t>Background – What Impact </a:t>
            </a:r>
            <a:r>
              <a:rPr lang="en-US" dirty="0"/>
              <a:t>W</a:t>
            </a:r>
            <a:r>
              <a:rPr lang="en-US" dirty="0" smtClean="0"/>
              <a:t>ill You Have?</a:t>
            </a:r>
          </a:p>
        </p:txBody>
      </p:sp>
      <p:sp>
        <p:nvSpPr>
          <p:cNvPr id="6" name="Rectangle 3"/>
          <p:cNvSpPr txBox="1">
            <a:spLocks noChangeArrowheads="1"/>
          </p:cNvSpPr>
          <p:nvPr/>
        </p:nvSpPr>
        <p:spPr>
          <a:xfrm>
            <a:off x="381000" y="1306773"/>
            <a:ext cx="8229600" cy="5257800"/>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3">
              <a:spcAft>
                <a:spcPts val="1200"/>
              </a:spcAft>
              <a:buSzPct val="150000"/>
              <a:buFont typeface="Arial" pitchFamily="34" charset="0"/>
              <a:buChar char="•"/>
              <a:defRPr/>
            </a:pPr>
            <a:r>
              <a:rPr lang="en-US" altLang="en-US" dirty="0" smtClean="0">
                <a:latin typeface="Franklin Gothic Medium" panose="020B0603020102020204" pitchFamily="34" charset="0"/>
              </a:rPr>
              <a:t>F&amp;A Reimbursement (Organized Research and College of Agriculture Organized Research Awards)</a:t>
            </a:r>
            <a:endParaRPr lang="en-US" sz="1600" dirty="0" smtClean="0">
              <a:latin typeface="Franklin Gothic Medium" panose="020B0603020102020204" pitchFamily="34" charset="0"/>
            </a:endParaRPr>
          </a:p>
          <a:p>
            <a:pPr marL="908050" lvl="1">
              <a:buClrTx/>
              <a:buFont typeface="Wingdings" pitchFamily="2" charset="2"/>
              <a:buChar char="ü"/>
              <a:defRPr/>
            </a:pPr>
            <a:r>
              <a:rPr lang="en-US" dirty="0" smtClean="0">
                <a:latin typeface="Franklin Gothic Medium" panose="020B0603020102020204" pitchFamily="34" charset="0"/>
              </a:rPr>
              <a:t>Annual Reimbursement is approximately </a:t>
            </a:r>
            <a:r>
              <a:rPr lang="en-US" dirty="0" smtClean="0">
                <a:solidFill>
                  <a:srgbClr val="FF0000"/>
                </a:solidFill>
                <a:latin typeface="Franklin Gothic Medium" panose="020B0603020102020204" pitchFamily="34" charset="0"/>
              </a:rPr>
              <a:t>$30 </a:t>
            </a:r>
            <a:r>
              <a:rPr lang="en-US" dirty="0" smtClean="0">
                <a:latin typeface="Franklin Gothic Medium" panose="020B0603020102020204" pitchFamily="34" charset="0"/>
              </a:rPr>
              <a:t>million.</a:t>
            </a:r>
          </a:p>
          <a:p>
            <a:pPr marL="908050" lvl="1">
              <a:buClrTx/>
              <a:buFont typeface="Wingdings" pitchFamily="2" charset="2"/>
              <a:buChar char="ü"/>
              <a:defRPr/>
            </a:pPr>
            <a:r>
              <a:rPr lang="en-US" dirty="0" smtClean="0">
                <a:latin typeface="Franklin Gothic Medium" panose="020B0603020102020204" pitchFamily="34" charset="0"/>
              </a:rPr>
              <a:t>One point on the rate is worth approximately </a:t>
            </a:r>
            <a:r>
              <a:rPr lang="en-US" dirty="0" smtClean="0">
                <a:solidFill>
                  <a:srgbClr val="FF0000"/>
                </a:solidFill>
                <a:latin typeface="Franklin Gothic Medium" panose="020B0603020102020204" pitchFamily="34" charset="0"/>
              </a:rPr>
              <a:t>$1.4</a:t>
            </a:r>
            <a:r>
              <a:rPr lang="en-US" dirty="0" smtClean="0">
                <a:latin typeface="Franklin Gothic Medium" panose="020B0603020102020204" pitchFamily="34" charset="0"/>
              </a:rPr>
              <a:t> million annually.</a:t>
            </a:r>
          </a:p>
          <a:p>
            <a:pPr lvl="1">
              <a:buClrTx/>
              <a:buFont typeface="Wingdings" pitchFamily="2" charset="2"/>
              <a:buChar char="ü"/>
              <a:defRPr/>
            </a:pPr>
            <a:endParaRPr lang="en-US" altLang="en-US" sz="2000" dirty="0" smtClean="0">
              <a:latin typeface="Franklin Gothic Medium" panose="020B0603020102020204" pitchFamily="34" charset="0"/>
            </a:endParaRPr>
          </a:p>
          <a:p>
            <a:pPr lvl="1">
              <a:buClrTx/>
              <a:buSzPct val="150000"/>
              <a:buFont typeface="Arial" pitchFamily="34" charset="0"/>
              <a:buChar char="•"/>
              <a:defRPr/>
            </a:pPr>
            <a:r>
              <a:rPr lang="en-US" sz="2000" dirty="0" smtClean="0">
                <a:latin typeface="Franklin Gothic Medium" panose="020B0603020102020204" pitchFamily="34" charset="0"/>
              </a:rPr>
              <a:t>OMB Uniform Guidance (Previously OMB Circular A-21)</a:t>
            </a:r>
          </a:p>
          <a:p>
            <a:pPr marL="908050" lvl="1">
              <a:buClrTx/>
              <a:buFont typeface="Wingdings" pitchFamily="2" charset="2"/>
              <a:buChar char="ü"/>
              <a:defRPr/>
            </a:pPr>
            <a:r>
              <a:rPr lang="en-US" dirty="0" smtClean="0">
                <a:latin typeface="Franklin Gothic Medium" panose="020B0603020102020204" pitchFamily="34" charset="0"/>
              </a:rPr>
              <a:t>Must identify space in specific percentage terms.  Cannot use predominant use (at building or room level).</a:t>
            </a:r>
          </a:p>
          <a:p>
            <a:pPr marL="457200" lvl="1" indent="0">
              <a:buClrTx/>
              <a:buFont typeface="Arial" charset="0"/>
              <a:buNone/>
              <a:defRPr/>
            </a:pPr>
            <a:endParaRPr lang="en-US" altLang="en-US"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sz="1900" b="1" dirty="0" smtClean="0"/>
          </a:p>
          <a:p>
            <a:pPr>
              <a:spcBef>
                <a:spcPct val="0"/>
              </a:spcBef>
              <a:defRPr/>
            </a:pPr>
            <a:endParaRPr lang="en-US" altLang="en-US" sz="1900" b="1" dirty="0" smtClean="0"/>
          </a:p>
          <a:p>
            <a:pP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spcBef>
                <a:spcPct val="0"/>
              </a:spcBef>
              <a:defRPr/>
            </a:pPr>
            <a:endParaRPr lang="en-US" b="1" dirty="0"/>
          </a:p>
        </p:txBody>
      </p:sp>
      <p:sp>
        <p:nvSpPr>
          <p:cNvPr id="7" name="TextBox 6"/>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538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12</a:t>
            </a:fld>
            <a:endParaRPr lang="en-US"/>
          </a:p>
        </p:txBody>
      </p:sp>
      <p:sp>
        <p:nvSpPr>
          <p:cNvPr id="5" name="Title 2"/>
          <p:cNvSpPr>
            <a:spLocks noGrp="1"/>
          </p:cNvSpPr>
          <p:nvPr>
            <p:ph type="title"/>
          </p:nvPr>
        </p:nvSpPr>
        <p:spPr/>
        <p:txBody>
          <a:bodyPr/>
          <a:lstStyle/>
          <a:p>
            <a:r>
              <a:rPr lang="en-US" dirty="0" smtClean="0"/>
              <a:t>Background – F&amp;A Proposal Structure</a:t>
            </a:r>
          </a:p>
        </p:txBody>
      </p:sp>
      <p:sp>
        <p:nvSpPr>
          <p:cNvPr id="7" name="Rectangle 6"/>
          <p:cNvSpPr>
            <a:spLocks noChangeArrowheads="1"/>
          </p:cNvSpPr>
          <p:nvPr/>
        </p:nvSpPr>
        <p:spPr bwMode="auto">
          <a:xfrm>
            <a:off x="517847" y="1278090"/>
            <a:ext cx="3627438" cy="233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80000"/>
              </a:lnSpc>
              <a:spcBef>
                <a:spcPct val="20000"/>
              </a:spcBef>
              <a:tabLst>
                <a:tab pos="238125" algn="l"/>
              </a:tabLst>
            </a:pPr>
            <a:r>
              <a:rPr lang="en-US" b="1" dirty="0">
                <a:latin typeface="Times New Roman" pitchFamily="18" charset="0"/>
              </a:rPr>
              <a:t> </a:t>
            </a:r>
            <a:r>
              <a:rPr lang="en-US" sz="1400" b="1" dirty="0">
                <a:latin typeface="Times New Roman" pitchFamily="18" charset="0"/>
              </a:rPr>
              <a:t>                 </a:t>
            </a:r>
            <a:r>
              <a:rPr lang="en-US" sz="1400" b="1" dirty="0">
                <a:latin typeface="Franklin Gothic Medium" panose="020B0603020102020204" pitchFamily="34" charset="0"/>
              </a:rPr>
              <a:t>  </a:t>
            </a:r>
            <a:r>
              <a:rPr lang="en-US" sz="1600" b="1" u="sng" dirty="0">
                <a:latin typeface="Franklin Gothic Medium" panose="020B0603020102020204" pitchFamily="34" charset="0"/>
              </a:rPr>
              <a:t>F &amp; A Costs</a:t>
            </a:r>
          </a:p>
          <a:p>
            <a:pPr eaLnBrk="0" hangingPunct="0">
              <a:lnSpc>
                <a:spcPct val="80000"/>
              </a:lnSpc>
              <a:spcBef>
                <a:spcPct val="20000"/>
              </a:spcBef>
              <a:tabLst>
                <a:tab pos="238125" algn="l"/>
              </a:tabLst>
            </a:pPr>
            <a:r>
              <a:rPr lang="en-US" sz="1600" dirty="0">
                <a:latin typeface="Franklin Gothic Medium" panose="020B0603020102020204" pitchFamily="34" charset="0"/>
              </a:rPr>
              <a:t>Overhead costs incurred to support Research activities:</a:t>
            </a:r>
          </a:p>
          <a:p>
            <a:pPr eaLnBrk="0" hangingPunct="0">
              <a:lnSpc>
                <a:spcPct val="80000"/>
              </a:lnSpc>
              <a:spcBef>
                <a:spcPct val="20000"/>
              </a:spcBef>
              <a:buSzPct val="50000"/>
              <a:buFont typeface="Wingdings" pitchFamily="2" charset="2"/>
              <a:buChar char="n"/>
              <a:tabLst>
                <a:tab pos="238125" algn="l"/>
              </a:tabLst>
            </a:pPr>
            <a:r>
              <a:rPr lang="en-US" sz="1600" dirty="0">
                <a:latin typeface="Franklin Gothic Medium" panose="020B0603020102020204" pitchFamily="34" charset="0"/>
              </a:rPr>
              <a:t>  Depreciation of Research Buildings  	&amp; Equipment</a:t>
            </a:r>
          </a:p>
          <a:p>
            <a:pPr eaLnBrk="0" hangingPunct="0">
              <a:lnSpc>
                <a:spcPct val="80000"/>
              </a:lnSpc>
              <a:spcBef>
                <a:spcPct val="20000"/>
              </a:spcBef>
              <a:buSzPct val="50000"/>
              <a:buFont typeface="Wingdings" pitchFamily="2" charset="2"/>
              <a:buChar char="n"/>
              <a:tabLst>
                <a:tab pos="238125" algn="l"/>
              </a:tabLst>
            </a:pPr>
            <a:r>
              <a:rPr lang="en-US" sz="1600" dirty="0">
                <a:latin typeface="Franklin Gothic Medium" panose="020B0603020102020204" pitchFamily="34" charset="0"/>
              </a:rPr>
              <a:t>  Operation &amp; Maintenance of 	Research Areas </a:t>
            </a:r>
          </a:p>
          <a:p>
            <a:pPr eaLnBrk="0" hangingPunct="0">
              <a:lnSpc>
                <a:spcPct val="80000"/>
              </a:lnSpc>
              <a:spcBef>
                <a:spcPct val="20000"/>
              </a:spcBef>
              <a:buSzPct val="50000"/>
              <a:buFont typeface="Wingdings" pitchFamily="2" charset="2"/>
              <a:buChar char="n"/>
              <a:tabLst>
                <a:tab pos="238125" algn="l"/>
              </a:tabLst>
            </a:pPr>
            <a:r>
              <a:rPr lang="en-US" sz="1600" dirty="0">
                <a:latin typeface="Franklin Gothic Medium" panose="020B0603020102020204" pitchFamily="34" charset="0"/>
              </a:rPr>
              <a:t>  Construction Interest of Research Areas</a:t>
            </a:r>
          </a:p>
          <a:p>
            <a:pPr eaLnBrk="0" hangingPunct="0">
              <a:lnSpc>
                <a:spcPct val="80000"/>
              </a:lnSpc>
              <a:spcBef>
                <a:spcPct val="20000"/>
              </a:spcBef>
              <a:buSzPct val="50000"/>
              <a:buFont typeface="Wingdings" pitchFamily="2" charset="2"/>
              <a:buChar char="n"/>
              <a:tabLst>
                <a:tab pos="238125" algn="l"/>
              </a:tabLst>
            </a:pPr>
            <a:r>
              <a:rPr lang="en-US" sz="1600" dirty="0">
                <a:latin typeface="Franklin Gothic Medium" panose="020B0603020102020204" pitchFamily="34" charset="0"/>
              </a:rPr>
              <a:t>  Administrative </a:t>
            </a:r>
            <a:r>
              <a:rPr lang="en-US" sz="1600" dirty="0" smtClean="0">
                <a:latin typeface="Franklin Gothic Medium" panose="020B0603020102020204" pitchFamily="34" charset="0"/>
              </a:rPr>
              <a:t>Services`</a:t>
            </a:r>
            <a:endParaRPr lang="en-US" dirty="0">
              <a:latin typeface="Franklin Gothic Medium" panose="020B0603020102020204" pitchFamily="34" charset="0"/>
            </a:endParaRPr>
          </a:p>
        </p:txBody>
      </p:sp>
      <p:sp>
        <p:nvSpPr>
          <p:cNvPr id="8" name="Rectangle 7"/>
          <p:cNvSpPr>
            <a:spLocks noChangeArrowheads="1"/>
          </p:cNvSpPr>
          <p:nvPr/>
        </p:nvSpPr>
        <p:spPr bwMode="auto">
          <a:xfrm>
            <a:off x="5638800" y="1292875"/>
            <a:ext cx="3200400" cy="213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80000"/>
              </a:lnSpc>
              <a:spcBef>
                <a:spcPct val="20000"/>
              </a:spcBef>
              <a:tabLst>
                <a:tab pos="173038" algn="l"/>
              </a:tabLst>
            </a:pPr>
            <a:r>
              <a:rPr lang="en-US" sz="1400" b="1" dirty="0">
                <a:latin typeface="Times New Roman" pitchFamily="18" charset="0"/>
              </a:rPr>
              <a:t>            </a:t>
            </a:r>
            <a:r>
              <a:rPr lang="en-US" sz="1400" b="1" dirty="0">
                <a:latin typeface="Franklin Gothic Medium" panose="020B0603020102020204" pitchFamily="34" charset="0"/>
              </a:rPr>
              <a:t>    </a:t>
            </a:r>
            <a:r>
              <a:rPr lang="en-US" sz="1600" b="1" u="sng" dirty="0">
                <a:latin typeface="Franklin Gothic Medium" panose="020B0603020102020204" pitchFamily="34" charset="0"/>
              </a:rPr>
              <a:t>Direct Costs</a:t>
            </a:r>
          </a:p>
          <a:p>
            <a:pPr eaLnBrk="0" hangingPunct="0">
              <a:lnSpc>
                <a:spcPct val="80000"/>
              </a:lnSpc>
              <a:spcBef>
                <a:spcPct val="20000"/>
              </a:spcBef>
              <a:tabLst>
                <a:tab pos="173038" algn="l"/>
              </a:tabLst>
            </a:pPr>
            <a:r>
              <a:rPr lang="en-US" sz="1600" dirty="0">
                <a:latin typeface="Franklin Gothic Medium" panose="020B0603020102020204" pitchFamily="34" charset="0"/>
              </a:rPr>
              <a:t>Costs incurred in performing Research activities:</a:t>
            </a:r>
          </a:p>
          <a:p>
            <a:pPr eaLnBrk="0" hangingPunct="0">
              <a:lnSpc>
                <a:spcPct val="80000"/>
              </a:lnSpc>
              <a:spcBef>
                <a:spcPct val="20000"/>
              </a:spcBef>
              <a:buSzPct val="50000"/>
              <a:buFont typeface="Wingdings" pitchFamily="2" charset="2"/>
              <a:buChar char="n"/>
              <a:tabLst>
                <a:tab pos="173038" algn="l"/>
              </a:tabLst>
            </a:pPr>
            <a:r>
              <a:rPr lang="en-US" sz="1600" dirty="0">
                <a:latin typeface="Franklin Gothic Medium" panose="020B0603020102020204" pitchFamily="34" charset="0"/>
              </a:rPr>
              <a:t>  Salaries </a:t>
            </a:r>
            <a:r>
              <a:rPr lang="en-US" dirty="0">
                <a:latin typeface="Franklin Gothic Medium" panose="020B0603020102020204" pitchFamily="34" charset="0"/>
              </a:rPr>
              <a:t>and</a:t>
            </a:r>
            <a:r>
              <a:rPr lang="en-US" sz="1600" dirty="0">
                <a:latin typeface="Franklin Gothic Medium" panose="020B0603020102020204" pitchFamily="34" charset="0"/>
              </a:rPr>
              <a:t> Fringe Benefits of   	Lab Personnel</a:t>
            </a:r>
          </a:p>
          <a:p>
            <a:pPr eaLnBrk="0" hangingPunct="0">
              <a:lnSpc>
                <a:spcPct val="80000"/>
              </a:lnSpc>
              <a:spcBef>
                <a:spcPct val="20000"/>
              </a:spcBef>
              <a:buSzPct val="50000"/>
              <a:buFont typeface="Wingdings" pitchFamily="2" charset="2"/>
              <a:buChar char="n"/>
              <a:tabLst>
                <a:tab pos="173038" algn="l"/>
              </a:tabLst>
            </a:pPr>
            <a:r>
              <a:rPr lang="en-US" sz="1600" dirty="0">
                <a:latin typeface="Franklin Gothic Medium" panose="020B0603020102020204" pitchFamily="34" charset="0"/>
              </a:rPr>
              <a:t>  Research Supplies and Materials </a:t>
            </a:r>
          </a:p>
          <a:p>
            <a:pPr eaLnBrk="0" hangingPunct="0">
              <a:lnSpc>
                <a:spcPct val="80000"/>
              </a:lnSpc>
              <a:spcBef>
                <a:spcPct val="20000"/>
              </a:spcBef>
              <a:buSzPct val="50000"/>
              <a:buFont typeface="Wingdings" pitchFamily="2" charset="2"/>
              <a:buChar char="n"/>
              <a:tabLst>
                <a:tab pos="173038" algn="l"/>
              </a:tabLst>
            </a:pPr>
            <a:r>
              <a:rPr lang="en-US" sz="1600" dirty="0">
                <a:latin typeface="Franklin Gothic Medium" panose="020B0603020102020204" pitchFamily="34" charset="0"/>
              </a:rPr>
              <a:t>  Travel</a:t>
            </a:r>
            <a:r>
              <a:rPr lang="en-US" sz="1400" dirty="0">
                <a:latin typeface="Franklin Gothic Medium" panose="020B0603020102020204" pitchFamily="34" charset="0"/>
              </a:rPr>
              <a:t>  </a:t>
            </a:r>
          </a:p>
          <a:p>
            <a:pPr eaLnBrk="0" hangingPunct="0">
              <a:lnSpc>
                <a:spcPct val="80000"/>
              </a:lnSpc>
              <a:spcBef>
                <a:spcPct val="20000"/>
              </a:spcBef>
              <a:buSzPct val="50000"/>
              <a:buFont typeface="Wingdings" pitchFamily="2" charset="2"/>
              <a:buChar char="n"/>
              <a:tabLst>
                <a:tab pos="173038" algn="l"/>
              </a:tabLst>
            </a:pPr>
            <a:r>
              <a:rPr lang="en-US" sz="1400" dirty="0">
                <a:latin typeface="Franklin Gothic Medium" panose="020B0603020102020204" pitchFamily="34" charset="0"/>
              </a:rPr>
              <a:t>  </a:t>
            </a:r>
            <a:r>
              <a:rPr lang="en-US" sz="1600" dirty="0">
                <a:latin typeface="Franklin Gothic Medium" panose="020B0603020102020204" pitchFamily="34" charset="0"/>
              </a:rPr>
              <a:t>Consultant Services</a:t>
            </a:r>
          </a:p>
        </p:txBody>
      </p:sp>
      <p:graphicFrame>
        <p:nvGraphicFramePr>
          <p:cNvPr id="2" name="Object 1"/>
          <p:cNvGraphicFramePr>
            <a:graphicFrameLocks noChangeAspect="1"/>
          </p:cNvGraphicFramePr>
          <p:nvPr>
            <p:extLst>
              <p:ext uri="{D42A27DB-BD31-4B8C-83A1-F6EECF244321}">
                <p14:modId xmlns:p14="http://schemas.microsoft.com/office/powerpoint/2010/main" val="465496349"/>
              </p:ext>
            </p:extLst>
          </p:nvPr>
        </p:nvGraphicFramePr>
        <p:xfrm>
          <a:off x="793395" y="5314950"/>
          <a:ext cx="1944688" cy="1230313"/>
        </p:xfrm>
        <a:graphic>
          <a:graphicData uri="http://schemas.openxmlformats.org/presentationml/2006/ole">
            <mc:AlternateContent xmlns:mc="http://schemas.openxmlformats.org/markup-compatibility/2006">
              <mc:Choice xmlns:v="urn:schemas-microsoft-com:vml" Requires="v">
                <p:oleObj spid="_x0000_s1168" name="Clip" r:id="rId3" imgW="4603750" imgH="2536825" progId="MS_ClipArt_Gallery.2">
                  <p:embed/>
                </p:oleObj>
              </mc:Choice>
              <mc:Fallback>
                <p:oleObj name="Clip" r:id="rId3" imgW="4603750" imgH="2536825"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395" y="5314950"/>
                        <a:ext cx="1944688"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p:cNvSpPr>
            <a:spLocks noChangeArrowheads="1"/>
          </p:cNvSpPr>
          <p:nvPr/>
        </p:nvSpPr>
        <p:spPr bwMode="auto">
          <a:xfrm>
            <a:off x="3960813" y="3748088"/>
            <a:ext cx="1533525" cy="61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110000"/>
              </a:lnSpc>
            </a:pPr>
            <a:r>
              <a:rPr lang="en-US" b="1" u="sng" dirty="0">
                <a:latin typeface="Franklin Gothic Medium" panose="020B0603020102020204" pitchFamily="34" charset="0"/>
              </a:rPr>
              <a:t>F &amp; A Costs</a:t>
            </a:r>
            <a:endParaRPr lang="en-US" sz="2400" b="1" dirty="0">
              <a:latin typeface="Franklin Gothic Medium" panose="020B0603020102020204" pitchFamily="34" charset="0"/>
            </a:endParaRPr>
          </a:p>
          <a:p>
            <a:pPr eaLnBrk="0" hangingPunct="0">
              <a:lnSpc>
                <a:spcPct val="80000"/>
              </a:lnSpc>
            </a:pPr>
            <a:r>
              <a:rPr lang="en-US" b="1" dirty="0">
                <a:latin typeface="Franklin Gothic Medium" panose="020B0603020102020204" pitchFamily="34" charset="0"/>
              </a:rPr>
              <a:t>Direct Costs</a:t>
            </a:r>
            <a:endParaRPr lang="en-US" sz="2400" b="1" dirty="0">
              <a:latin typeface="Franklin Gothic Medium" panose="020B0603020102020204" pitchFamily="34" charset="0"/>
            </a:endParaRPr>
          </a:p>
        </p:txBody>
      </p:sp>
      <p:sp>
        <p:nvSpPr>
          <p:cNvPr id="10" name="Rectangle 11"/>
          <p:cNvSpPr>
            <a:spLocks noChangeArrowheads="1"/>
          </p:cNvSpPr>
          <p:nvPr/>
        </p:nvSpPr>
        <p:spPr bwMode="auto">
          <a:xfrm>
            <a:off x="3124200" y="5314950"/>
            <a:ext cx="34432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80000"/>
              </a:lnSpc>
            </a:pPr>
            <a:r>
              <a:rPr lang="en-US" sz="2400" b="1" dirty="0">
                <a:latin typeface="Franklin Gothic Medium" panose="020B0603020102020204" pitchFamily="34" charset="0"/>
              </a:rPr>
              <a:t>F &amp; A Cost Rate = </a:t>
            </a:r>
            <a:r>
              <a:rPr lang="en-US" sz="2400" b="1" dirty="0" smtClean="0">
                <a:latin typeface="Franklin Gothic Medium" panose="020B0603020102020204" pitchFamily="34" charset="0"/>
              </a:rPr>
              <a:t>56%</a:t>
            </a:r>
            <a:endParaRPr lang="en-US" sz="2400" b="1" dirty="0">
              <a:latin typeface="Franklin Gothic Medium" panose="020B0603020102020204" pitchFamily="34" charset="0"/>
            </a:endParaRPr>
          </a:p>
          <a:p>
            <a:pPr eaLnBrk="0" hangingPunct="0">
              <a:lnSpc>
                <a:spcPct val="80000"/>
              </a:lnSpc>
            </a:pPr>
            <a:endParaRPr lang="en-US" sz="2800" b="1" dirty="0">
              <a:latin typeface="Times New Roman" pitchFamily="18" charset="0"/>
            </a:endParaRPr>
          </a:p>
        </p:txBody>
      </p:sp>
      <p:sp>
        <p:nvSpPr>
          <p:cNvPr id="11" name="Line 12"/>
          <p:cNvSpPr>
            <a:spLocks noChangeShapeType="1"/>
          </p:cNvSpPr>
          <p:nvPr/>
        </p:nvSpPr>
        <p:spPr bwMode="auto">
          <a:xfrm>
            <a:off x="3940175" y="2743200"/>
            <a:ext cx="457200" cy="990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3"/>
          <p:cNvSpPr>
            <a:spLocks noChangeShapeType="1"/>
          </p:cNvSpPr>
          <p:nvPr/>
        </p:nvSpPr>
        <p:spPr bwMode="auto">
          <a:xfrm flipH="1">
            <a:off x="4803775" y="2819400"/>
            <a:ext cx="457200" cy="914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4"/>
          <p:cNvSpPr>
            <a:spLocks noChangeShapeType="1"/>
          </p:cNvSpPr>
          <p:nvPr/>
        </p:nvSpPr>
        <p:spPr bwMode="auto">
          <a:xfrm>
            <a:off x="4657725" y="4648200"/>
            <a:ext cx="0" cy="48101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9"/>
          <p:cNvSpPr>
            <a:spLocks noChangeArrowheads="1"/>
          </p:cNvSpPr>
          <p:nvPr/>
        </p:nvSpPr>
        <p:spPr bwMode="auto">
          <a:xfrm>
            <a:off x="2242829" y="3748841"/>
            <a:ext cx="1567738" cy="38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80000"/>
              </a:lnSpc>
            </a:pPr>
            <a:r>
              <a:rPr lang="en-US" sz="2400" b="1" dirty="0" smtClean="0">
                <a:latin typeface="Times New Roman" pitchFamily="18" charset="0"/>
              </a:rPr>
              <a:t>$5,600,000</a:t>
            </a:r>
            <a:endParaRPr lang="en-US" sz="2800" b="1" dirty="0">
              <a:latin typeface="Times New Roman" pitchFamily="18" charset="0"/>
            </a:endParaRPr>
          </a:p>
        </p:txBody>
      </p:sp>
      <p:sp>
        <p:nvSpPr>
          <p:cNvPr id="15" name="Rectangle 10"/>
          <p:cNvSpPr>
            <a:spLocks noChangeArrowheads="1"/>
          </p:cNvSpPr>
          <p:nvPr/>
        </p:nvSpPr>
        <p:spPr bwMode="auto">
          <a:xfrm>
            <a:off x="5638800" y="4035425"/>
            <a:ext cx="1721626" cy="38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80000"/>
              </a:lnSpc>
            </a:pPr>
            <a:r>
              <a:rPr lang="en-US" sz="2400" b="1" dirty="0">
                <a:latin typeface="Times New Roman" pitchFamily="18" charset="0"/>
              </a:rPr>
              <a:t>$</a:t>
            </a:r>
            <a:r>
              <a:rPr lang="en-US" sz="2400" b="1" dirty="0" smtClean="0">
                <a:latin typeface="Times New Roman" pitchFamily="18" charset="0"/>
              </a:rPr>
              <a:t>10,000,000</a:t>
            </a:r>
            <a:endParaRPr lang="en-US" sz="2800" b="1" dirty="0">
              <a:latin typeface="Times New Roman" pitchFamily="18" charset="0"/>
            </a:endParaRPr>
          </a:p>
        </p:txBody>
      </p:sp>
      <p:sp>
        <p:nvSpPr>
          <p:cNvPr id="16" name="TextBox 1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17" name="Rectangle 1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645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13</a:t>
            </a:fld>
            <a:endParaRPr lang="en-US"/>
          </a:p>
        </p:txBody>
      </p:sp>
      <p:sp>
        <p:nvSpPr>
          <p:cNvPr id="5" name="Title 2"/>
          <p:cNvSpPr>
            <a:spLocks noGrp="1"/>
          </p:cNvSpPr>
          <p:nvPr>
            <p:ph type="title"/>
          </p:nvPr>
        </p:nvSpPr>
        <p:spPr/>
        <p:txBody>
          <a:bodyPr/>
          <a:lstStyle/>
          <a:p>
            <a:r>
              <a:rPr lang="en-US" dirty="0" smtClean="0"/>
              <a:t>Background – F&amp;A Rate Components</a:t>
            </a:r>
          </a:p>
        </p:txBody>
      </p:sp>
      <p:sp>
        <p:nvSpPr>
          <p:cNvPr id="16" name="Text Box 14"/>
          <p:cNvSpPr txBox="1">
            <a:spLocks noChangeArrowheads="1"/>
          </p:cNvSpPr>
          <p:nvPr/>
        </p:nvSpPr>
        <p:spPr bwMode="auto">
          <a:xfrm>
            <a:off x="609600" y="1371600"/>
            <a:ext cx="8335963" cy="480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SzPct val="125000"/>
            </a:pPr>
            <a:r>
              <a:rPr lang="en-US" sz="2000" b="1" dirty="0">
                <a:latin typeface="Franklin Gothic Medium" panose="020B0603020102020204" pitchFamily="34" charset="0"/>
              </a:rPr>
              <a:t>Current Research Rates at </a:t>
            </a:r>
            <a:r>
              <a:rPr lang="en-US" sz="2000" b="1" dirty="0" smtClean="0">
                <a:latin typeface="Franklin Gothic Medium" panose="020B0603020102020204" pitchFamily="34" charset="0"/>
              </a:rPr>
              <a:t>UD </a:t>
            </a:r>
            <a:r>
              <a:rPr lang="en-US" sz="2000" b="1" dirty="0">
                <a:latin typeface="Franklin Gothic Medium" panose="020B0603020102020204" pitchFamily="34" charset="0"/>
              </a:rPr>
              <a:t>(FY </a:t>
            </a:r>
            <a:r>
              <a:rPr lang="en-US" sz="2000" b="1" dirty="0" smtClean="0">
                <a:latin typeface="Franklin Gothic Medium" panose="020B0603020102020204" pitchFamily="34" charset="0"/>
              </a:rPr>
              <a:t>2016 – FY 2018)</a:t>
            </a:r>
            <a:r>
              <a:rPr lang="en-US" sz="2000" dirty="0" smtClean="0">
                <a:latin typeface="Franklin Gothic Medium" panose="020B0603020102020204" pitchFamily="34" charset="0"/>
              </a:rPr>
              <a:t>: </a:t>
            </a:r>
            <a:endParaRPr lang="en-US" sz="2000" dirty="0">
              <a:latin typeface="Franklin Gothic Medium" panose="020B0603020102020204" pitchFamily="34" charset="0"/>
            </a:endParaRPr>
          </a:p>
          <a:p>
            <a:pPr>
              <a:spcBef>
                <a:spcPct val="20000"/>
              </a:spcBef>
              <a:buSzPct val="125000"/>
            </a:pPr>
            <a:r>
              <a:rPr lang="en-US" sz="1600" dirty="0">
                <a:latin typeface="Franklin Gothic Medium" panose="020B0603020102020204" pitchFamily="34" charset="0"/>
              </a:rPr>
              <a:t>	</a:t>
            </a:r>
            <a:r>
              <a:rPr lang="en-US" sz="2000" b="1" dirty="0">
                <a:latin typeface="Franklin Gothic Medium" panose="020B0603020102020204" pitchFamily="34" charset="0"/>
              </a:rPr>
              <a:t>On-Campus:  </a:t>
            </a:r>
            <a:r>
              <a:rPr lang="en-US" sz="2000" b="1" dirty="0" smtClean="0">
                <a:latin typeface="Franklin Gothic Medium" panose="020B0603020102020204" pitchFamily="34" charset="0"/>
              </a:rPr>
              <a:t>56%</a:t>
            </a:r>
            <a:endParaRPr lang="en-US" sz="2000" b="1"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Building Use/Depreciation	  	  5</a:t>
            </a:r>
            <a:r>
              <a:rPr lang="en-US" sz="2000" dirty="0" smtClean="0">
                <a:latin typeface="Franklin Gothic Medium" panose="020B0603020102020204" pitchFamily="34" charset="0"/>
              </a:rPr>
              <a:t>.0</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Equipment Use Depreciation	  </a:t>
            </a:r>
            <a:r>
              <a:rPr lang="en-US" sz="2000" dirty="0" smtClean="0">
                <a:latin typeface="Franklin Gothic Medium" panose="020B0603020102020204" pitchFamily="34" charset="0"/>
              </a:rPr>
              <a:t>4.0</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Operations and Maintenance	</a:t>
            </a:r>
            <a:r>
              <a:rPr lang="en-US" sz="2000" u="sng" dirty="0" smtClean="0">
                <a:latin typeface="Franklin Gothic Medium" panose="020B0603020102020204" pitchFamily="34" charset="0"/>
              </a:rPr>
              <a:t>19.0</a:t>
            </a:r>
            <a:endParaRPr lang="en-US" sz="2000" u="sng" dirty="0">
              <a:latin typeface="Franklin Gothic Medium" panose="020B0603020102020204" pitchFamily="34" charset="0"/>
            </a:endParaRPr>
          </a:p>
          <a:p>
            <a:pPr lvl="3">
              <a:spcBef>
                <a:spcPct val="20000"/>
              </a:spcBef>
              <a:buFont typeface="Times" pitchFamily="18" charset="0"/>
              <a:buNone/>
            </a:pPr>
            <a:r>
              <a:rPr lang="en-US" sz="2000" dirty="0">
                <a:latin typeface="Franklin Gothic Medium" panose="020B0603020102020204" pitchFamily="34" charset="0"/>
              </a:rPr>
              <a:t>		Subtotal 		</a:t>
            </a:r>
            <a:r>
              <a:rPr lang="en-US" sz="2000" dirty="0" smtClean="0">
                <a:latin typeface="Franklin Gothic Medium" panose="020B0603020102020204" pitchFamily="34" charset="0"/>
              </a:rPr>
              <a:t>		</a:t>
            </a:r>
            <a:r>
              <a:rPr lang="en-US" sz="2000" dirty="0">
                <a:latin typeface="Franklin Gothic Medium" panose="020B0603020102020204" pitchFamily="34" charset="0"/>
              </a:rPr>
              <a:t>	</a:t>
            </a:r>
            <a:r>
              <a:rPr lang="en-US" sz="2000" dirty="0" smtClean="0">
                <a:latin typeface="Franklin Gothic Medium" panose="020B0603020102020204" pitchFamily="34" charset="0"/>
              </a:rPr>
              <a:t>28.0</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Library			  	  </a:t>
            </a:r>
            <a:r>
              <a:rPr lang="en-US" sz="2000" dirty="0" smtClean="0">
                <a:latin typeface="Franklin Gothic Medium" panose="020B0603020102020204" pitchFamily="34" charset="0"/>
              </a:rPr>
              <a:t>		  </a:t>
            </a:r>
            <a:r>
              <a:rPr lang="en-US" sz="2000" dirty="0">
                <a:latin typeface="Franklin Gothic Medium" panose="020B0603020102020204" pitchFamily="34" charset="0"/>
              </a:rPr>
              <a:t>2</a:t>
            </a:r>
            <a:r>
              <a:rPr lang="en-US" sz="2000" dirty="0" smtClean="0">
                <a:latin typeface="Franklin Gothic Medium" panose="020B0603020102020204" pitchFamily="34" charset="0"/>
              </a:rPr>
              <a:t>.0</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Administrative Component	</a:t>
            </a:r>
            <a:r>
              <a:rPr lang="en-US" sz="2000" dirty="0" smtClean="0">
                <a:latin typeface="Franklin Gothic Medium" panose="020B0603020102020204" pitchFamily="34" charset="0"/>
              </a:rPr>
              <a:t>	26.0</a:t>
            </a:r>
            <a:endParaRPr lang="en-US" sz="2000" dirty="0">
              <a:latin typeface="Franklin Gothic Medium" panose="020B0603020102020204" pitchFamily="34" charset="0"/>
            </a:endParaRPr>
          </a:p>
          <a:p>
            <a:pPr>
              <a:spcBef>
                <a:spcPct val="20000"/>
              </a:spcBef>
              <a:buSzPct val="125000"/>
            </a:pPr>
            <a:r>
              <a:rPr lang="en-US" sz="1600" dirty="0">
                <a:latin typeface="Franklin Gothic Medium" panose="020B0603020102020204" pitchFamily="34" charset="0"/>
              </a:rPr>
              <a:t>	</a:t>
            </a:r>
            <a:endParaRPr lang="en-US" sz="2000" dirty="0">
              <a:latin typeface="Franklin Gothic Medium" panose="020B0603020102020204" pitchFamily="34" charset="0"/>
            </a:endParaRPr>
          </a:p>
          <a:p>
            <a:pPr>
              <a:spcBef>
                <a:spcPct val="20000"/>
              </a:spcBef>
              <a:buSzPct val="125000"/>
            </a:pPr>
            <a:r>
              <a:rPr lang="en-US" sz="2000" dirty="0">
                <a:latin typeface="Franklin Gothic Medium" panose="020B0603020102020204" pitchFamily="34" charset="0"/>
              </a:rPr>
              <a:t>	</a:t>
            </a:r>
            <a:r>
              <a:rPr lang="en-US" sz="2000" b="1" dirty="0">
                <a:latin typeface="Franklin Gothic Medium" panose="020B0603020102020204" pitchFamily="34" charset="0"/>
              </a:rPr>
              <a:t>Off-Campus	</a:t>
            </a:r>
            <a:r>
              <a:rPr lang="en-US" sz="2000" b="1" dirty="0" smtClean="0">
                <a:latin typeface="Franklin Gothic Medium" panose="020B0603020102020204" pitchFamily="34" charset="0"/>
              </a:rPr>
              <a:t>  28.0</a:t>
            </a:r>
            <a:r>
              <a:rPr lang="en-US" sz="2000" b="1" dirty="0">
                <a:latin typeface="Franklin Gothic Medium" panose="020B0603020102020204" pitchFamily="34" charset="0"/>
              </a:rPr>
              <a:t>%</a:t>
            </a: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809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14</a:t>
            </a:fld>
            <a:endParaRPr lang="en-US"/>
          </a:p>
        </p:txBody>
      </p:sp>
      <p:sp>
        <p:nvSpPr>
          <p:cNvPr id="5" name="Title 2"/>
          <p:cNvSpPr>
            <a:spLocks noGrp="1"/>
          </p:cNvSpPr>
          <p:nvPr>
            <p:ph type="title"/>
          </p:nvPr>
        </p:nvSpPr>
        <p:spPr/>
        <p:txBody>
          <a:bodyPr/>
          <a:lstStyle/>
          <a:p>
            <a:r>
              <a:rPr lang="en-US" dirty="0" smtClean="0"/>
              <a:t>Background – F&amp;A Rate Components</a:t>
            </a:r>
          </a:p>
        </p:txBody>
      </p:sp>
      <p:sp>
        <p:nvSpPr>
          <p:cNvPr id="16" name="Text Box 14"/>
          <p:cNvSpPr txBox="1">
            <a:spLocks noChangeArrowheads="1"/>
          </p:cNvSpPr>
          <p:nvPr/>
        </p:nvSpPr>
        <p:spPr bwMode="auto">
          <a:xfrm>
            <a:off x="609600" y="1371600"/>
            <a:ext cx="8335963" cy="480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SzPct val="125000"/>
            </a:pPr>
            <a:r>
              <a:rPr lang="en-US" sz="2000" b="1" dirty="0">
                <a:latin typeface="Franklin Gothic Medium" panose="020B0603020102020204" pitchFamily="34" charset="0"/>
              </a:rPr>
              <a:t>Current Research Rates at </a:t>
            </a:r>
            <a:r>
              <a:rPr lang="en-US" sz="2000" b="1" dirty="0" smtClean="0">
                <a:latin typeface="Franklin Gothic Medium" panose="020B0603020102020204" pitchFamily="34" charset="0"/>
              </a:rPr>
              <a:t>UD (FY 2016 - FY 2018)</a:t>
            </a:r>
            <a:r>
              <a:rPr lang="en-US" sz="2000" dirty="0" smtClean="0">
                <a:latin typeface="Franklin Gothic Medium" panose="020B0603020102020204" pitchFamily="34" charset="0"/>
              </a:rPr>
              <a:t>: </a:t>
            </a:r>
            <a:endParaRPr lang="en-US" sz="2000" dirty="0">
              <a:latin typeface="Franklin Gothic Medium" panose="020B0603020102020204" pitchFamily="34" charset="0"/>
            </a:endParaRPr>
          </a:p>
          <a:p>
            <a:pPr>
              <a:spcBef>
                <a:spcPct val="20000"/>
              </a:spcBef>
              <a:buSzPct val="125000"/>
            </a:pPr>
            <a:r>
              <a:rPr lang="en-US" sz="1600" dirty="0">
                <a:latin typeface="Franklin Gothic Medium" panose="020B0603020102020204" pitchFamily="34" charset="0"/>
              </a:rPr>
              <a:t>	</a:t>
            </a:r>
            <a:r>
              <a:rPr lang="en-US" sz="2000" b="1" dirty="0" smtClean="0">
                <a:latin typeface="Franklin Gothic Medium" panose="020B0603020102020204" pitchFamily="34" charset="0"/>
              </a:rPr>
              <a:t>On-Campus – School of Agriculture:  41%</a:t>
            </a:r>
            <a:endParaRPr lang="en-US" sz="2000" b="1"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Building Use/Depreciation	  	  2</a:t>
            </a:r>
            <a:r>
              <a:rPr lang="en-US" sz="2000" dirty="0" smtClean="0">
                <a:latin typeface="Franklin Gothic Medium" panose="020B0603020102020204" pitchFamily="34" charset="0"/>
              </a:rPr>
              <a:t>.9</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Equipment Use Depreciation	  </a:t>
            </a:r>
            <a:r>
              <a:rPr lang="en-US" sz="2000" dirty="0" smtClean="0">
                <a:latin typeface="Franklin Gothic Medium" panose="020B0603020102020204" pitchFamily="34" charset="0"/>
              </a:rPr>
              <a:t>1.1</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Operations and Maintenance	</a:t>
            </a:r>
            <a:r>
              <a:rPr lang="en-US" sz="2000" u="sng" dirty="0">
                <a:latin typeface="Franklin Gothic Medium" panose="020B0603020102020204" pitchFamily="34" charset="0"/>
              </a:rPr>
              <a:t> </a:t>
            </a:r>
            <a:r>
              <a:rPr lang="en-US" sz="2000" u="sng" dirty="0" smtClean="0">
                <a:latin typeface="Franklin Gothic Medium" panose="020B0603020102020204" pitchFamily="34" charset="0"/>
              </a:rPr>
              <a:t> 9.0</a:t>
            </a:r>
            <a:endParaRPr lang="en-US" sz="2000" u="sng" dirty="0">
              <a:latin typeface="Franklin Gothic Medium" panose="020B0603020102020204" pitchFamily="34" charset="0"/>
            </a:endParaRPr>
          </a:p>
          <a:p>
            <a:pPr lvl="3">
              <a:spcBef>
                <a:spcPct val="20000"/>
              </a:spcBef>
              <a:buFont typeface="Times" pitchFamily="18" charset="0"/>
              <a:buNone/>
            </a:pPr>
            <a:r>
              <a:rPr lang="en-US" sz="2000" dirty="0">
                <a:latin typeface="Franklin Gothic Medium" panose="020B0603020102020204" pitchFamily="34" charset="0"/>
              </a:rPr>
              <a:t>		Subtotal 		</a:t>
            </a:r>
            <a:r>
              <a:rPr lang="en-US" sz="2000" dirty="0" smtClean="0">
                <a:latin typeface="Franklin Gothic Medium" panose="020B0603020102020204" pitchFamily="34" charset="0"/>
              </a:rPr>
              <a:t>		</a:t>
            </a:r>
            <a:r>
              <a:rPr lang="en-US" sz="2000" dirty="0">
                <a:latin typeface="Franklin Gothic Medium" panose="020B0603020102020204" pitchFamily="34" charset="0"/>
              </a:rPr>
              <a:t>	</a:t>
            </a:r>
            <a:r>
              <a:rPr lang="en-US" sz="2000" dirty="0" smtClean="0">
                <a:latin typeface="Franklin Gothic Medium" panose="020B0603020102020204" pitchFamily="34" charset="0"/>
              </a:rPr>
              <a:t>13.0</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Library			  	  </a:t>
            </a:r>
            <a:r>
              <a:rPr lang="en-US" sz="2000" dirty="0" smtClean="0">
                <a:latin typeface="Franklin Gothic Medium" panose="020B0603020102020204" pitchFamily="34" charset="0"/>
              </a:rPr>
              <a:t>		  2.0</a:t>
            </a:r>
            <a:endParaRPr lang="en-US" sz="2000" dirty="0">
              <a:latin typeface="Franklin Gothic Medium" panose="020B0603020102020204" pitchFamily="34" charset="0"/>
            </a:endParaRPr>
          </a:p>
          <a:p>
            <a:pPr lvl="3">
              <a:spcBef>
                <a:spcPct val="20000"/>
              </a:spcBef>
              <a:buFont typeface="Arial" charset="0"/>
              <a:buChar char="–"/>
            </a:pPr>
            <a:r>
              <a:rPr lang="en-US" sz="2000" dirty="0">
                <a:latin typeface="Franklin Gothic Medium" panose="020B0603020102020204" pitchFamily="34" charset="0"/>
              </a:rPr>
              <a:t>Administrative Component	</a:t>
            </a:r>
            <a:r>
              <a:rPr lang="en-US" sz="2000" dirty="0" smtClean="0">
                <a:latin typeface="Franklin Gothic Medium" panose="020B0603020102020204" pitchFamily="34" charset="0"/>
              </a:rPr>
              <a:t>	26.0</a:t>
            </a:r>
            <a:endParaRPr lang="en-US" sz="2000" dirty="0">
              <a:latin typeface="Franklin Gothic Medium" panose="020B0603020102020204" pitchFamily="34" charset="0"/>
            </a:endParaRPr>
          </a:p>
          <a:p>
            <a:pPr>
              <a:spcBef>
                <a:spcPct val="20000"/>
              </a:spcBef>
              <a:buSzPct val="125000"/>
            </a:pPr>
            <a:r>
              <a:rPr lang="en-US" sz="1600" dirty="0">
                <a:latin typeface="Franklin Gothic Medium" panose="020B0603020102020204" pitchFamily="34" charset="0"/>
              </a:rPr>
              <a:t>	</a:t>
            </a:r>
            <a:endParaRPr lang="en-US" sz="2000" dirty="0">
              <a:latin typeface="Franklin Gothic Medium" panose="020B0603020102020204" pitchFamily="34" charset="0"/>
            </a:endParaRPr>
          </a:p>
          <a:p>
            <a:pPr>
              <a:spcBef>
                <a:spcPct val="20000"/>
              </a:spcBef>
              <a:buSzPct val="125000"/>
            </a:pPr>
            <a:r>
              <a:rPr lang="en-US" sz="2000" dirty="0">
                <a:latin typeface="Franklin Gothic Medium" panose="020B0603020102020204" pitchFamily="34" charset="0"/>
              </a:rPr>
              <a:t>	</a:t>
            </a:r>
            <a:r>
              <a:rPr lang="en-US" sz="2000" b="1" dirty="0">
                <a:latin typeface="Franklin Gothic Medium" panose="020B0603020102020204" pitchFamily="34" charset="0"/>
              </a:rPr>
              <a:t>Off-Campus	</a:t>
            </a:r>
            <a:r>
              <a:rPr lang="en-US" sz="2000" b="1" dirty="0" smtClean="0">
                <a:latin typeface="Franklin Gothic Medium" panose="020B0603020102020204" pitchFamily="34" charset="0"/>
              </a:rPr>
              <a:t>  28.0</a:t>
            </a:r>
            <a:r>
              <a:rPr lang="en-US" sz="2000" b="1" dirty="0">
                <a:latin typeface="Franklin Gothic Medium" panose="020B0603020102020204" pitchFamily="34" charset="0"/>
              </a:rPr>
              <a:t>%</a:t>
            </a: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066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Process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15</a:t>
            </a:fld>
            <a:endParaRPr lang="en-US" dirty="0"/>
          </a:p>
        </p:txBody>
      </p:sp>
    </p:spTree>
    <p:extLst>
      <p:ext uri="{BB962C8B-B14F-4D97-AF65-F5344CB8AC3E}">
        <p14:creationId xmlns:p14="http://schemas.microsoft.com/office/powerpoint/2010/main" val="2948097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16</a:t>
            </a:fld>
            <a:endParaRPr lang="en-US"/>
          </a:p>
        </p:txBody>
      </p:sp>
      <p:sp>
        <p:nvSpPr>
          <p:cNvPr id="5" name="Title 2"/>
          <p:cNvSpPr>
            <a:spLocks noGrp="1"/>
          </p:cNvSpPr>
          <p:nvPr>
            <p:ph type="title"/>
          </p:nvPr>
        </p:nvSpPr>
        <p:spPr/>
        <p:txBody>
          <a:bodyPr/>
          <a:lstStyle/>
          <a:p>
            <a:r>
              <a:rPr lang="en-US" dirty="0" smtClean="0"/>
              <a:t>Understanding the Process</a:t>
            </a:r>
          </a:p>
        </p:txBody>
      </p:sp>
      <p:sp>
        <p:nvSpPr>
          <p:cNvPr id="6" name="Rectangle 5"/>
          <p:cNvSpPr/>
          <p:nvPr/>
        </p:nvSpPr>
        <p:spPr>
          <a:xfrm>
            <a:off x="547688" y="1573213"/>
            <a:ext cx="8215312" cy="3862596"/>
          </a:xfrm>
          <a:prstGeom prst="rect">
            <a:avLst/>
          </a:prstGeom>
        </p:spPr>
        <p:txBody>
          <a:bodyPr>
            <a:spAutoFit/>
          </a:bodyPr>
          <a:lstStyle/>
          <a:p>
            <a:pPr marL="466725" lvl="3" indent="-234950">
              <a:spcAft>
                <a:spcPts val="1800"/>
              </a:spcAft>
              <a:buSzPct val="150000"/>
              <a:buFont typeface="Arial" pitchFamily="34" charset="0"/>
              <a:buChar char="•"/>
              <a:defRPr/>
            </a:pPr>
            <a:r>
              <a:rPr lang="en-US" sz="2000" dirty="0" smtClean="0">
                <a:latin typeface="Franklin Gothic Medium" panose="020B0603020102020204" pitchFamily="34" charset="0"/>
              </a:rPr>
              <a:t>Conduct Training:  Week of April 24</a:t>
            </a:r>
            <a:endParaRPr lang="en-US" sz="2000" dirty="0">
              <a:latin typeface="Franklin Gothic Medium" panose="020B0603020102020204" pitchFamily="34" charset="0"/>
            </a:endParaRPr>
          </a:p>
          <a:p>
            <a:pPr marL="466725" lvl="3" indent="-234950">
              <a:spcBef>
                <a:spcPts val="1200"/>
              </a:spcBef>
              <a:spcAft>
                <a:spcPts val="1200"/>
              </a:spcAft>
              <a:buSzPct val="150000"/>
              <a:buFont typeface="Arial" pitchFamily="34" charset="0"/>
              <a:buChar char="•"/>
              <a:defRPr/>
            </a:pPr>
            <a:r>
              <a:rPr lang="en-US" sz="2000" dirty="0">
                <a:latin typeface="Franklin Gothic Medium" panose="020B0603020102020204" pitchFamily="34" charset="0"/>
              </a:rPr>
              <a:t>Department reconciliation/confirmation of </a:t>
            </a:r>
            <a:r>
              <a:rPr lang="en-US" sz="2000" dirty="0" smtClean="0">
                <a:latin typeface="Franklin Gothic Medium" panose="020B0603020102020204" pitchFamily="34" charset="0"/>
              </a:rPr>
              <a:t>UD </a:t>
            </a:r>
            <a:r>
              <a:rPr lang="en-US" sz="2000" dirty="0">
                <a:latin typeface="Franklin Gothic Medium" panose="020B0603020102020204" pitchFamily="34" charset="0"/>
              </a:rPr>
              <a:t>Planning and Project Development Department /</a:t>
            </a:r>
            <a:r>
              <a:rPr lang="en-US" sz="2000" i="1" dirty="0" err="1" smtClean="0">
                <a:latin typeface="Franklin Gothic Medium" panose="020B0603020102020204" pitchFamily="34" charset="0"/>
              </a:rPr>
              <a:t>AttainSpace</a:t>
            </a:r>
            <a:r>
              <a:rPr lang="en-US" sz="2000" dirty="0" smtClean="0">
                <a:latin typeface="Franklin Gothic Medium" panose="020B0603020102020204" pitchFamily="34" charset="0"/>
              </a:rPr>
              <a:t> </a:t>
            </a:r>
            <a:r>
              <a:rPr lang="en-US" sz="2000" dirty="0">
                <a:latin typeface="Franklin Gothic Medium" panose="020B0603020102020204" pitchFamily="34" charset="0"/>
              </a:rPr>
              <a:t>room database vs. floor plans vs. the physical space.</a:t>
            </a:r>
            <a:endParaRPr lang="en-US" dirty="0">
              <a:latin typeface="Franklin Gothic Medium" panose="020B0603020102020204" pitchFamily="34" charset="0"/>
            </a:endParaRPr>
          </a:p>
          <a:p>
            <a:pPr marL="466725" lvl="3" indent="-234950">
              <a:spcBef>
                <a:spcPts val="1200"/>
              </a:spcBef>
              <a:spcAft>
                <a:spcPts val="1200"/>
              </a:spcAft>
              <a:buSzPct val="150000"/>
              <a:buFont typeface="Arial" pitchFamily="34" charset="0"/>
              <a:buChar char="•"/>
              <a:defRPr/>
            </a:pPr>
            <a:r>
              <a:rPr lang="en-US" sz="2000" dirty="0" smtClean="0">
                <a:latin typeface="Franklin Gothic Medium" panose="020B0603020102020204" pitchFamily="34" charset="0"/>
              </a:rPr>
              <a:t>Departments </a:t>
            </a:r>
            <a:r>
              <a:rPr lang="en-US" sz="2000" dirty="0">
                <a:latin typeface="Franklin Gothic Medium" panose="020B0603020102020204" pitchFamily="34" charset="0"/>
              </a:rPr>
              <a:t>complete the survey – </a:t>
            </a:r>
            <a:r>
              <a:rPr lang="en-US" sz="2000" dirty="0" smtClean="0">
                <a:latin typeface="Franklin Gothic Medium" panose="020B0603020102020204" pitchFamily="34" charset="0"/>
              </a:rPr>
              <a:t>Susan Bledsoe (UD </a:t>
            </a:r>
            <a:r>
              <a:rPr lang="en-US" sz="2000" dirty="0" smtClean="0">
                <a:latin typeface="Franklin Gothic Medium" panose="020B0603020102020204" pitchFamily="34" charset="0"/>
              </a:rPr>
              <a:t>Cost Accounting Department) will be available </a:t>
            </a:r>
            <a:r>
              <a:rPr lang="en-US" sz="2000" dirty="0">
                <a:latin typeface="Franklin Gothic Medium" panose="020B0603020102020204" pitchFamily="34" charset="0"/>
              </a:rPr>
              <a:t>to provide assistance.</a:t>
            </a:r>
          </a:p>
          <a:p>
            <a:pPr marL="466725" lvl="3" indent="-234950">
              <a:spcBef>
                <a:spcPts val="1200"/>
              </a:spcBef>
              <a:spcAft>
                <a:spcPts val="1200"/>
              </a:spcAft>
              <a:buSzPct val="150000"/>
              <a:buFont typeface="Arial" pitchFamily="34" charset="0"/>
              <a:buChar char="•"/>
              <a:defRPr/>
            </a:pPr>
            <a:r>
              <a:rPr lang="en-US" sz="2000" dirty="0">
                <a:latin typeface="Franklin Gothic Medium" panose="020B0603020102020204" pitchFamily="34" charset="0"/>
              </a:rPr>
              <a:t>Quality Assurance Review – </a:t>
            </a:r>
            <a:r>
              <a:rPr lang="en-US" sz="2000" dirty="0" smtClean="0">
                <a:latin typeface="Franklin Gothic Medium" panose="020B0603020102020204" pitchFamily="34" charset="0"/>
              </a:rPr>
              <a:t>Attain/UD Cost Accounting Department to perform desk review then contact each department for follow-up meeting/phone call.</a:t>
            </a:r>
            <a:endParaRPr lang="en-US" sz="2000" dirty="0">
              <a:latin typeface="Franklin Gothic Medium" panose="020B0603020102020204" pitchFamily="34" charset="0"/>
            </a:endParaRPr>
          </a:p>
        </p:txBody>
      </p:sp>
      <p:sp>
        <p:nvSpPr>
          <p:cNvPr id="7" name="TextBox 6"/>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1129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 Study Procedures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17</a:t>
            </a:fld>
            <a:endParaRPr lang="en-US" dirty="0"/>
          </a:p>
        </p:txBody>
      </p:sp>
    </p:spTree>
    <p:extLst>
      <p:ext uri="{BB962C8B-B14F-4D97-AF65-F5344CB8AC3E}">
        <p14:creationId xmlns:p14="http://schemas.microsoft.com/office/powerpoint/2010/main" val="319305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18</a:t>
            </a:fld>
            <a:endParaRPr lang="en-US"/>
          </a:p>
        </p:txBody>
      </p:sp>
      <p:sp>
        <p:nvSpPr>
          <p:cNvPr id="5" name="Title 2"/>
          <p:cNvSpPr>
            <a:spLocks noGrp="1"/>
          </p:cNvSpPr>
          <p:nvPr>
            <p:ph type="title"/>
          </p:nvPr>
        </p:nvSpPr>
        <p:spPr/>
        <p:txBody>
          <a:bodyPr/>
          <a:lstStyle/>
          <a:p>
            <a:r>
              <a:rPr lang="en-US" dirty="0" smtClean="0"/>
              <a:t>Space Study Procedures</a:t>
            </a:r>
          </a:p>
        </p:txBody>
      </p:sp>
      <p:sp>
        <p:nvSpPr>
          <p:cNvPr id="7" name="Text Box 14"/>
          <p:cNvSpPr txBox="1">
            <a:spLocks noChangeArrowheads="1"/>
          </p:cNvSpPr>
          <p:nvPr/>
        </p:nvSpPr>
        <p:spPr>
          <a:xfrm>
            <a:off x="626262" y="1257388"/>
            <a:ext cx="8313022" cy="54864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800" b="1" u="sng" dirty="0" smtClean="0">
                <a:latin typeface="Franklin Gothic Medium" panose="020B0603020102020204" pitchFamily="34" charset="0"/>
              </a:rPr>
              <a:t>How Do I Complete The Space Survey</a:t>
            </a:r>
            <a:endParaRPr lang="en-US" sz="1800" dirty="0">
              <a:latin typeface="Franklin Gothic Medium" panose="020B0603020102020204" pitchFamily="34" charset="0"/>
            </a:endParaRPr>
          </a:p>
          <a:p>
            <a:pPr marL="234950" lvl="3" indent="-234950">
              <a:spcBef>
                <a:spcPts val="600"/>
              </a:spcBef>
              <a:spcAft>
                <a:spcPts val="0"/>
              </a:spcAft>
              <a:buSzPct val="150000"/>
              <a:buFont typeface="Arial" pitchFamily="34" charset="0"/>
              <a:buChar char="•"/>
              <a:defRPr/>
            </a:pPr>
            <a:r>
              <a:rPr lang="en-US" sz="1600" i="1" dirty="0" err="1" smtClean="0">
                <a:latin typeface="Franklin Gothic Medium" panose="020B0603020102020204" pitchFamily="34" charset="0"/>
              </a:rPr>
              <a:t>AttainSpace</a:t>
            </a:r>
            <a:r>
              <a:rPr lang="en-US" sz="1600" dirty="0" smtClean="0">
                <a:latin typeface="Franklin Gothic Medium" panose="020B0603020102020204" pitchFamily="34" charset="0"/>
              </a:rPr>
              <a:t> - a web-based application will be used for completing the space survey.</a:t>
            </a:r>
          </a:p>
          <a:p>
            <a:pPr marL="234950" lvl="3" indent="-234950">
              <a:spcBef>
                <a:spcPts val="600"/>
              </a:spcBef>
              <a:spcAft>
                <a:spcPts val="0"/>
              </a:spcAft>
              <a:buSzPct val="150000"/>
              <a:buFont typeface="Arial" pitchFamily="34" charset="0"/>
              <a:buChar char="•"/>
              <a:defRPr/>
            </a:pPr>
            <a:r>
              <a:rPr lang="en-US" sz="1600" dirty="0" smtClean="0">
                <a:latin typeface="Franklin Gothic Medium" panose="020B0603020102020204" pitchFamily="34" charset="0"/>
              </a:rPr>
              <a:t>Validate room demographic information.</a:t>
            </a:r>
          </a:p>
          <a:p>
            <a:pPr marL="234950" lvl="3" indent="-234950">
              <a:spcBef>
                <a:spcPts val="600"/>
              </a:spcBef>
              <a:spcAft>
                <a:spcPts val="0"/>
              </a:spcAft>
              <a:buSzPct val="150000"/>
              <a:buFont typeface="Arial" pitchFamily="34" charset="0"/>
              <a:buChar char="•"/>
              <a:defRPr/>
            </a:pPr>
            <a:r>
              <a:rPr lang="en-US" sz="1600" dirty="0" smtClean="0">
                <a:latin typeface="Franklin Gothic Medium" panose="020B0603020102020204" pitchFamily="34" charset="0"/>
              </a:rPr>
              <a:t>Document the functional usage (activity) taking place in every room.</a:t>
            </a:r>
          </a:p>
          <a:p>
            <a:pPr marL="234950" lvl="3" indent="-234950">
              <a:spcBef>
                <a:spcPts val="600"/>
              </a:spcBef>
              <a:spcAft>
                <a:spcPts val="600"/>
              </a:spcAft>
              <a:buSzPct val="150000"/>
              <a:buFont typeface="Arial" pitchFamily="34" charset="0"/>
              <a:buChar char="•"/>
              <a:defRPr/>
            </a:pPr>
            <a:r>
              <a:rPr lang="en-US" sz="1600" dirty="0" smtClean="0">
                <a:latin typeface="Franklin Gothic Medium" panose="020B0603020102020204" pitchFamily="34" charset="0"/>
              </a:rPr>
              <a:t>List all room occupants performing the activity in laboratories and offices with externally sponsored activities.</a:t>
            </a:r>
          </a:p>
          <a:p>
            <a:pPr marL="234950" lvl="3" indent="-234950">
              <a:spcBef>
                <a:spcPts val="600"/>
              </a:spcBef>
              <a:spcAft>
                <a:spcPts val="600"/>
              </a:spcAft>
              <a:buSzPct val="150000"/>
              <a:buFont typeface="Arial" pitchFamily="34" charset="0"/>
              <a:buChar char="•"/>
              <a:defRPr/>
            </a:pPr>
            <a:r>
              <a:rPr lang="en-US" sz="1600" dirty="0">
                <a:latin typeface="Franklin Gothic Medium" panose="020B0603020102020204" pitchFamily="34" charset="0"/>
              </a:rPr>
              <a:t>Identify grants and other </a:t>
            </a:r>
            <a:r>
              <a:rPr lang="en-US" sz="1600" dirty="0" smtClean="0">
                <a:latin typeface="Franklin Gothic Medium" panose="020B0603020102020204" pitchFamily="34" charset="0"/>
              </a:rPr>
              <a:t>purpose codes </a:t>
            </a:r>
            <a:r>
              <a:rPr lang="en-US" sz="1600" dirty="0">
                <a:latin typeface="Franklin Gothic Medium" panose="020B0603020102020204" pitchFamily="34" charset="0"/>
              </a:rPr>
              <a:t>for the activities in laboratories </a:t>
            </a:r>
            <a:r>
              <a:rPr lang="en-US" sz="1600" dirty="0" smtClean="0">
                <a:latin typeface="Franklin Gothic Medium" panose="020B0603020102020204" pitchFamily="34" charset="0"/>
              </a:rPr>
              <a:t>and offices with </a:t>
            </a:r>
            <a:r>
              <a:rPr lang="en-US" sz="1600" dirty="0">
                <a:latin typeface="Franklin Gothic Medium" panose="020B0603020102020204" pitchFamily="34" charset="0"/>
              </a:rPr>
              <a:t>externally sponsored activities</a:t>
            </a:r>
            <a:r>
              <a:rPr lang="en-US" sz="1600" dirty="0" smtClean="0">
                <a:latin typeface="Franklin Gothic Medium" panose="020B0603020102020204" pitchFamily="34" charset="0"/>
              </a:rPr>
              <a:t>.</a:t>
            </a:r>
          </a:p>
          <a:p>
            <a:pPr marL="0" lvl="3" indent="0">
              <a:spcBef>
                <a:spcPts val="600"/>
              </a:spcBef>
              <a:spcAft>
                <a:spcPts val="0"/>
              </a:spcAft>
              <a:buSzPct val="150000"/>
              <a:buFont typeface="Arial" charset="0"/>
              <a:buNone/>
              <a:defRPr/>
            </a:pPr>
            <a:r>
              <a:rPr lang="en-US" sz="1800" b="1" u="sng" dirty="0" smtClean="0">
                <a:latin typeface="Franklin Gothic Medium" panose="020B0603020102020204" pitchFamily="34" charset="0"/>
              </a:rPr>
              <a:t>Critical Success Factors</a:t>
            </a:r>
          </a:p>
          <a:p>
            <a:pPr marL="234950" lvl="3" indent="-234950">
              <a:spcBef>
                <a:spcPts val="600"/>
              </a:spcBef>
              <a:spcAft>
                <a:spcPts val="0"/>
              </a:spcAft>
              <a:buSzPct val="150000"/>
              <a:buFont typeface="Arial" pitchFamily="34" charset="0"/>
              <a:buChar char="•"/>
              <a:defRPr/>
            </a:pPr>
            <a:r>
              <a:rPr lang="en-US" sz="1600" dirty="0" smtClean="0">
                <a:latin typeface="Franklin Gothic Medium" panose="020B0603020102020204" pitchFamily="34" charset="0"/>
              </a:rPr>
              <a:t>First hand knowledge of how the space was used </a:t>
            </a:r>
            <a:r>
              <a:rPr lang="en-US" sz="1600" u="sng" dirty="0" smtClean="0">
                <a:latin typeface="Franklin Gothic Medium" panose="020B0603020102020204" pitchFamily="34" charset="0"/>
              </a:rPr>
              <a:t>during fiscal year 2017</a:t>
            </a:r>
            <a:r>
              <a:rPr lang="en-US" sz="1600" dirty="0" smtClean="0">
                <a:latin typeface="Franklin Gothic Medium" panose="020B0603020102020204" pitchFamily="34" charset="0"/>
              </a:rPr>
              <a:t>  (7/1/2016 - 6/30/2017).</a:t>
            </a:r>
          </a:p>
          <a:p>
            <a:pPr marL="234950" lvl="3" indent="-234950">
              <a:spcBef>
                <a:spcPts val="600"/>
              </a:spcBef>
              <a:spcAft>
                <a:spcPts val="0"/>
              </a:spcAft>
              <a:buSzPct val="150000"/>
              <a:buFont typeface="Arial" pitchFamily="34" charset="0"/>
              <a:buChar char="•"/>
              <a:defRPr/>
            </a:pPr>
            <a:r>
              <a:rPr lang="en-US" sz="1600" dirty="0" smtClean="0">
                <a:latin typeface="Franklin Gothic Medium" panose="020B0603020102020204" pitchFamily="34" charset="0"/>
              </a:rPr>
              <a:t>An understanding of the activities performed in the room.</a:t>
            </a:r>
          </a:p>
          <a:p>
            <a:pPr marL="234950" lvl="3" indent="-234950">
              <a:spcBef>
                <a:spcPts val="600"/>
              </a:spcBef>
              <a:spcAft>
                <a:spcPts val="0"/>
              </a:spcAft>
              <a:buSzPct val="150000"/>
              <a:buFont typeface="Arial" pitchFamily="34" charset="0"/>
              <a:buChar char="•"/>
              <a:defRPr/>
            </a:pPr>
            <a:r>
              <a:rPr lang="en-US" sz="1600" dirty="0" smtClean="0">
                <a:latin typeface="Franklin Gothic Medium" panose="020B0603020102020204" pitchFamily="34" charset="0"/>
              </a:rPr>
              <a:t>Information on purpose codes related to the activities for the space (grants, contracts, departmental funds, etc.)</a:t>
            </a:r>
          </a:p>
          <a:p>
            <a:pPr marL="234950" lvl="3" indent="-234950">
              <a:spcBef>
                <a:spcPts val="600"/>
              </a:spcBef>
              <a:spcAft>
                <a:spcPts val="600"/>
              </a:spcAft>
              <a:buSzPct val="150000"/>
              <a:buFont typeface="Arial" pitchFamily="34" charset="0"/>
              <a:buChar char="•"/>
              <a:defRPr/>
            </a:pPr>
            <a:r>
              <a:rPr lang="en-US" sz="1600" dirty="0" smtClean="0">
                <a:latin typeface="Franklin Gothic Medium" panose="020B0603020102020204" pitchFamily="34" charset="0"/>
              </a:rPr>
              <a:t>Knowledge of the space and occupants of the space – may need to contact/meet PI’s to gather necessary information.</a:t>
            </a:r>
          </a:p>
          <a:p>
            <a:pPr marL="0" indent="0">
              <a:buFontTx/>
              <a:buNone/>
              <a:defRPr/>
            </a:pPr>
            <a:endParaRPr lang="en-US" sz="2000" dirty="0" smtClean="0"/>
          </a:p>
          <a:p>
            <a:pPr marL="0" indent="0">
              <a:buFontTx/>
              <a:buNone/>
              <a:defRPr/>
            </a:pPr>
            <a:r>
              <a:rPr lang="en-US" dirty="0" smtClean="0"/>
              <a:t>	</a:t>
            </a:r>
            <a:endParaRPr lang="en-US" sz="2000" b="1" dirty="0"/>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7569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19</a:t>
            </a:fld>
            <a:endParaRPr lang="en-US"/>
          </a:p>
        </p:txBody>
      </p:sp>
      <p:sp>
        <p:nvSpPr>
          <p:cNvPr id="5" name="Title 2"/>
          <p:cNvSpPr>
            <a:spLocks noGrp="1"/>
          </p:cNvSpPr>
          <p:nvPr>
            <p:ph type="title"/>
          </p:nvPr>
        </p:nvSpPr>
        <p:spPr/>
        <p:txBody>
          <a:bodyPr/>
          <a:lstStyle/>
          <a:p>
            <a:r>
              <a:rPr lang="en-US" dirty="0" smtClean="0"/>
              <a:t>Space Study Procedures</a:t>
            </a:r>
          </a:p>
        </p:txBody>
      </p:sp>
      <p:sp>
        <p:nvSpPr>
          <p:cNvPr id="6" name="Text Box 14"/>
          <p:cNvSpPr txBox="1">
            <a:spLocks noChangeArrowheads="1"/>
          </p:cNvSpPr>
          <p:nvPr/>
        </p:nvSpPr>
        <p:spPr>
          <a:xfrm>
            <a:off x="517847" y="1206771"/>
            <a:ext cx="8530619"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Tx/>
              <a:buNone/>
              <a:defRPr/>
            </a:pPr>
            <a:r>
              <a:rPr lang="en-US" sz="2000" b="1" u="sng" dirty="0" smtClean="0">
                <a:latin typeface="Franklin Gothic Medium" panose="020B0603020102020204" pitchFamily="34" charset="0"/>
              </a:rPr>
              <a:t>Validating Room Demographic Information</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sz="1800" dirty="0" smtClean="0">
                <a:latin typeface="Franklin Gothic Medium" panose="020B0603020102020204" pitchFamily="34" charset="0"/>
              </a:rPr>
              <a:t>Review room list for accuracy and completeness*</a:t>
            </a:r>
          </a:p>
          <a:p>
            <a:pPr marL="908050" lvl="1">
              <a:buClrTx/>
              <a:buFont typeface="Wingdings" pitchFamily="2" charset="2"/>
              <a:buChar char="ü"/>
              <a:defRPr/>
            </a:pPr>
            <a:r>
              <a:rPr lang="en-US" sz="1800" dirty="0" smtClean="0">
                <a:latin typeface="Franklin Gothic Medium" panose="020B0603020102020204" pitchFamily="34" charset="0"/>
              </a:rPr>
              <a:t>Any rooms occupied/used by department during FY 2017 missing from list?</a:t>
            </a:r>
          </a:p>
          <a:p>
            <a:pPr marL="1308100" lvl="2">
              <a:buClrTx/>
              <a:buFont typeface="Wingdings" pitchFamily="2" charset="2"/>
              <a:buChar char="ü"/>
              <a:defRPr/>
            </a:pPr>
            <a:r>
              <a:rPr lang="en-US" sz="1800" b="1" dirty="0" smtClean="0">
                <a:solidFill>
                  <a:srgbClr val="FF0000"/>
                </a:solidFill>
                <a:latin typeface="Franklin Gothic Medium" panose="020B0603020102020204" pitchFamily="34" charset="0"/>
              </a:rPr>
              <a:t>Any “Interdepartmental” assigned rooms that you occupy but are not on your list?</a:t>
            </a:r>
          </a:p>
          <a:p>
            <a:pPr marL="908050" lvl="1">
              <a:buClrTx/>
              <a:buFont typeface="Wingdings" pitchFamily="2" charset="2"/>
              <a:buChar char="ü"/>
              <a:defRPr/>
            </a:pPr>
            <a:r>
              <a:rPr lang="en-US" sz="1800" dirty="0" smtClean="0">
                <a:latin typeface="Franklin Gothic Medium" panose="020B0603020102020204" pitchFamily="34" charset="0"/>
              </a:rPr>
              <a:t>Any rooms on list not occupied/used by department during FY 2017?</a:t>
            </a:r>
          </a:p>
          <a:p>
            <a:pPr marL="908050" lvl="1">
              <a:buClrTx/>
              <a:buFont typeface="Wingdings" pitchFamily="2" charset="2"/>
              <a:buChar char="ü"/>
              <a:defRPr/>
            </a:pPr>
            <a:r>
              <a:rPr lang="en-US" sz="1800" dirty="0" smtClean="0">
                <a:latin typeface="Franklin Gothic Medium" panose="020B0603020102020204" pitchFamily="34" charset="0"/>
              </a:rPr>
              <a:t>Any rooms that do not exist?</a:t>
            </a:r>
          </a:p>
          <a:p>
            <a:pPr marL="908050" lvl="1">
              <a:buClrTx/>
              <a:buFont typeface="Wingdings" pitchFamily="2" charset="2"/>
              <a:buChar char="ü"/>
              <a:defRPr/>
            </a:pPr>
            <a:r>
              <a:rPr lang="en-US" sz="1800" dirty="0" smtClean="0">
                <a:latin typeface="Franklin Gothic Medium" panose="020B0603020102020204" pitchFamily="34" charset="0"/>
              </a:rPr>
              <a:t>Room square footage.</a:t>
            </a:r>
          </a:p>
          <a:p>
            <a:pPr marL="234950" lvl="3" indent="-234950">
              <a:spcBef>
                <a:spcPts val="600"/>
              </a:spcBef>
              <a:spcAft>
                <a:spcPts val="600"/>
              </a:spcAft>
              <a:buSzPct val="150000"/>
              <a:buFont typeface="Arial" pitchFamily="34" charset="0"/>
              <a:buChar char="•"/>
              <a:defRPr/>
            </a:pPr>
            <a:r>
              <a:rPr lang="en-US" sz="1800" dirty="0">
                <a:latin typeface="Franklin Gothic Medium" panose="020B0603020102020204" pitchFamily="34" charset="0"/>
              </a:rPr>
              <a:t>Confirm that Room Type is </a:t>
            </a:r>
            <a:r>
              <a:rPr lang="en-US" sz="1800" dirty="0" smtClean="0">
                <a:latin typeface="Franklin Gothic Medium" panose="020B0603020102020204" pitchFamily="34" charset="0"/>
              </a:rPr>
              <a:t>Accurate</a:t>
            </a:r>
          </a:p>
          <a:p>
            <a:pPr marL="234950" lvl="3" indent="-234950">
              <a:spcBef>
                <a:spcPts val="600"/>
              </a:spcBef>
              <a:spcAft>
                <a:spcPts val="600"/>
              </a:spcAft>
              <a:buSzPct val="150000"/>
              <a:buFont typeface="Arial" pitchFamily="34" charset="0"/>
              <a:buChar char="•"/>
              <a:defRPr/>
            </a:pPr>
            <a:r>
              <a:rPr lang="en-US" sz="1800" b="1" dirty="0">
                <a:latin typeface="Franklin Gothic Medium" panose="020B0603020102020204" pitchFamily="34" charset="0"/>
              </a:rPr>
              <a:t>For Labs/Lab Service </a:t>
            </a:r>
            <a:r>
              <a:rPr lang="en-US" sz="1800" b="1" dirty="0" smtClean="0">
                <a:latin typeface="Franklin Gothic Medium" panose="020B0603020102020204" pitchFamily="34" charset="0"/>
              </a:rPr>
              <a:t>Rooms and Faculty Offices, </a:t>
            </a:r>
            <a:r>
              <a:rPr lang="en-US" sz="1800" b="1" dirty="0">
                <a:latin typeface="Franklin Gothic Medium" panose="020B0603020102020204" pitchFamily="34" charset="0"/>
              </a:rPr>
              <a:t>Identify Responsible Person</a:t>
            </a:r>
            <a:endParaRPr lang="en-US" sz="1800" b="1" dirty="0" smtClean="0">
              <a:latin typeface="Franklin Gothic Medium" panose="020B0603020102020204" pitchFamily="34" charset="0"/>
            </a:endParaRPr>
          </a:p>
          <a:p>
            <a:pPr marL="908050" lvl="1">
              <a:buClrTx/>
              <a:buFont typeface="Wingdings" pitchFamily="2" charset="2"/>
              <a:buChar char="ü"/>
              <a:defRPr/>
            </a:pPr>
            <a:r>
              <a:rPr lang="en-US" sz="1800" dirty="0" smtClean="0">
                <a:latin typeface="Franklin Gothic Medium" panose="020B0603020102020204" pitchFamily="34" charset="0"/>
              </a:rPr>
              <a:t>List Principal Investigator/Lab Director</a:t>
            </a:r>
          </a:p>
          <a:p>
            <a:pPr marL="908050" lvl="1">
              <a:buClrTx/>
              <a:buFont typeface="Wingdings" pitchFamily="2" charset="2"/>
              <a:buChar char="ü"/>
              <a:defRPr/>
            </a:pPr>
            <a:r>
              <a:rPr lang="en-US" sz="1800" dirty="0" smtClean="0">
                <a:latin typeface="Franklin Gothic Medium" panose="020B0603020102020204" pitchFamily="34" charset="0"/>
              </a:rPr>
              <a:t>If used by multiple PI’s, please identify them.</a:t>
            </a:r>
          </a:p>
          <a:p>
            <a:pPr marL="231775" lvl="3" indent="-231775">
              <a:spcBef>
                <a:spcPts val="600"/>
              </a:spcBef>
              <a:spcAft>
                <a:spcPts val="600"/>
              </a:spcAft>
              <a:buSzPct val="150000"/>
              <a:buFont typeface="Arial" charset="0"/>
              <a:buNone/>
              <a:defRPr/>
            </a:pPr>
            <a:r>
              <a:rPr lang="en-US" sz="1800" dirty="0" smtClean="0">
                <a:latin typeface="Franklin Gothic Medium" panose="020B0603020102020204" pitchFamily="34" charset="0"/>
              </a:rPr>
              <a:t>  </a:t>
            </a:r>
            <a:endParaRPr lang="en-US" sz="1600" dirty="0" smtClean="0">
              <a:latin typeface="Franklin Gothic Medium" panose="020B0603020102020204" pitchFamily="34" charset="0"/>
            </a:endParaRPr>
          </a:p>
        </p:txBody>
      </p:sp>
      <p:sp>
        <p:nvSpPr>
          <p:cNvPr id="7" name="TextBox 6"/>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165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of Session</a:t>
            </a:r>
            <a:endParaRPr lang="en-US" dirty="0"/>
          </a:p>
        </p:txBody>
      </p:sp>
      <p:sp>
        <p:nvSpPr>
          <p:cNvPr id="4" name="Slide Number Placeholder 3"/>
          <p:cNvSpPr>
            <a:spLocks noGrp="1"/>
          </p:cNvSpPr>
          <p:nvPr>
            <p:ph type="sldNum" sz="quarter" idx="12"/>
          </p:nvPr>
        </p:nvSpPr>
        <p:spPr/>
        <p:txBody>
          <a:bodyPr/>
          <a:lstStyle/>
          <a:p>
            <a:fld id="{267AD223-47A6-DE44-961B-16919FB079C2}" type="slidenum">
              <a:rPr lang="en-US"/>
              <a:pPr/>
              <a:t>2</a:t>
            </a:fld>
            <a:endParaRPr lang="en-US"/>
          </a:p>
        </p:txBody>
      </p:sp>
      <p:sp>
        <p:nvSpPr>
          <p:cNvPr id="5" name="Rectangle 5"/>
          <p:cNvSpPr>
            <a:spLocks noChangeArrowheads="1"/>
          </p:cNvSpPr>
          <p:nvPr/>
        </p:nvSpPr>
        <p:spPr bwMode="auto">
          <a:xfrm>
            <a:off x="1219200" y="1371600"/>
            <a:ext cx="6553200" cy="473975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2900" indent="-342900" eaLnBrk="0" hangingPunct="0">
              <a:spcBef>
                <a:spcPct val="20000"/>
              </a:spcBef>
              <a:buSzPct val="125000"/>
              <a:buFontTx/>
              <a:buChar char="•"/>
            </a:pPr>
            <a:r>
              <a:rPr lang="en-US" sz="2000" b="1" dirty="0">
                <a:latin typeface="Franklin Gothic Medium" panose="020B0603020102020204" pitchFamily="34" charset="0"/>
              </a:rPr>
              <a:t>Introduction</a:t>
            </a:r>
            <a:endParaRPr lang="en-US" sz="2000" dirty="0">
              <a:solidFill>
                <a:srgbClr val="000000"/>
              </a:solidFill>
              <a:latin typeface="Franklin Gothic Medium" panose="020B0603020102020204" pitchFamily="34" charset="0"/>
            </a:endParaRPr>
          </a:p>
          <a:p>
            <a:pPr marL="342900" indent="-342900" eaLnBrk="0" hangingPunct="0">
              <a:spcBef>
                <a:spcPct val="20000"/>
              </a:spcBef>
              <a:buSzPct val="125000"/>
              <a:buFontTx/>
              <a:buChar char="•"/>
            </a:pPr>
            <a:r>
              <a:rPr lang="en-US" sz="2000" b="1" dirty="0">
                <a:latin typeface="Franklin Gothic Medium" panose="020B0603020102020204" pitchFamily="34" charset="0"/>
              </a:rPr>
              <a:t>Background</a:t>
            </a:r>
          </a:p>
          <a:p>
            <a:pPr marL="342900" indent="-342900" eaLnBrk="0" hangingPunct="0">
              <a:spcBef>
                <a:spcPct val="20000"/>
              </a:spcBef>
              <a:buSzPct val="125000"/>
              <a:buFontTx/>
              <a:buChar char="•"/>
            </a:pPr>
            <a:r>
              <a:rPr lang="en-US" sz="2000" b="1" dirty="0">
                <a:latin typeface="Franklin Gothic Medium" panose="020B0603020102020204" pitchFamily="34" charset="0"/>
              </a:rPr>
              <a:t>Understanding the Process</a:t>
            </a:r>
          </a:p>
          <a:p>
            <a:pPr marL="342900" indent="-342900" eaLnBrk="0" hangingPunct="0">
              <a:spcBef>
                <a:spcPct val="20000"/>
              </a:spcBef>
              <a:buSzPct val="125000"/>
              <a:buFontTx/>
              <a:buChar char="•"/>
            </a:pPr>
            <a:r>
              <a:rPr lang="en-US" sz="2000" b="1" dirty="0">
                <a:latin typeface="Franklin Gothic Medium" panose="020B0603020102020204" pitchFamily="34" charset="0"/>
              </a:rPr>
              <a:t>Space Study Procedures</a:t>
            </a:r>
          </a:p>
          <a:p>
            <a:pPr marL="342900" indent="-342900" eaLnBrk="0" hangingPunct="0">
              <a:spcBef>
                <a:spcPct val="20000"/>
              </a:spcBef>
              <a:buSzPct val="125000"/>
              <a:buFontTx/>
              <a:buChar char="•"/>
            </a:pPr>
            <a:r>
              <a:rPr lang="en-US" sz="2000" b="1" dirty="0">
                <a:latin typeface="Franklin Gothic Medium" panose="020B0603020102020204" pitchFamily="34" charset="0"/>
              </a:rPr>
              <a:t>Functional Definitions</a:t>
            </a:r>
          </a:p>
          <a:p>
            <a:pPr marL="342900" indent="-342900" eaLnBrk="0" hangingPunct="0">
              <a:spcBef>
                <a:spcPct val="20000"/>
              </a:spcBef>
              <a:buSzPct val="125000"/>
              <a:buFontTx/>
              <a:buChar char="•"/>
            </a:pPr>
            <a:r>
              <a:rPr lang="en-US" sz="2000" b="1" dirty="0">
                <a:latin typeface="Franklin Gothic Medium" panose="020B0603020102020204" pitchFamily="34" charset="0"/>
              </a:rPr>
              <a:t>Determining Functional Usages / Room Type Guidelines</a:t>
            </a:r>
          </a:p>
          <a:p>
            <a:pPr marL="342900" indent="-342900" eaLnBrk="0" hangingPunct="0">
              <a:spcBef>
                <a:spcPct val="20000"/>
              </a:spcBef>
              <a:buSzPct val="125000"/>
              <a:buFontTx/>
              <a:buChar char="•"/>
            </a:pPr>
            <a:r>
              <a:rPr lang="en-US" sz="2000" b="1" dirty="0">
                <a:latin typeface="Franklin Gothic Medium" panose="020B0603020102020204" pitchFamily="34" charset="0"/>
              </a:rPr>
              <a:t>Frequently Asked </a:t>
            </a:r>
            <a:r>
              <a:rPr lang="en-US" sz="2000" b="1" dirty="0" smtClean="0">
                <a:latin typeface="Franklin Gothic Medium" panose="020B0603020102020204" pitchFamily="34" charset="0"/>
              </a:rPr>
              <a:t>Questions / Helpful Hints</a:t>
            </a:r>
            <a:endParaRPr lang="en-US" sz="2000" b="1" dirty="0">
              <a:latin typeface="Franklin Gothic Medium" panose="020B0603020102020204" pitchFamily="34" charset="0"/>
            </a:endParaRPr>
          </a:p>
          <a:p>
            <a:pPr marL="342900" indent="-342900" eaLnBrk="0" hangingPunct="0">
              <a:spcBef>
                <a:spcPct val="20000"/>
              </a:spcBef>
              <a:buSzPct val="125000"/>
              <a:buFontTx/>
              <a:buChar char="•"/>
            </a:pPr>
            <a:r>
              <a:rPr lang="en-US" sz="2000" b="1" dirty="0" smtClean="0">
                <a:latin typeface="Franklin Gothic Medium" panose="020B0603020102020204" pitchFamily="34" charset="0"/>
              </a:rPr>
              <a:t>Quality Assurance </a:t>
            </a:r>
            <a:r>
              <a:rPr lang="en-US" sz="2000" b="1" dirty="0">
                <a:latin typeface="Franklin Gothic Medium" panose="020B0603020102020204" pitchFamily="34" charset="0"/>
              </a:rPr>
              <a:t>Review</a:t>
            </a:r>
          </a:p>
          <a:p>
            <a:pPr marL="342900" indent="-342900" eaLnBrk="0" hangingPunct="0">
              <a:spcBef>
                <a:spcPct val="20000"/>
              </a:spcBef>
              <a:buSzPct val="125000"/>
              <a:buFontTx/>
              <a:buChar char="•"/>
            </a:pPr>
            <a:r>
              <a:rPr lang="en-US" sz="2000" b="1" dirty="0" smtClean="0">
                <a:latin typeface="Franklin Gothic Medium" panose="020B0603020102020204" pitchFamily="34" charset="0"/>
              </a:rPr>
              <a:t>Time Frames </a:t>
            </a:r>
            <a:r>
              <a:rPr lang="en-US" sz="2000" b="1" dirty="0">
                <a:latin typeface="Franklin Gothic Medium" panose="020B0603020102020204" pitchFamily="34" charset="0"/>
              </a:rPr>
              <a:t>/ </a:t>
            </a:r>
            <a:r>
              <a:rPr lang="en-US" sz="2000" b="1" dirty="0" smtClean="0">
                <a:latin typeface="Franklin Gothic Medium" panose="020B0603020102020204" pitchFamily="34" charset="0"/>
              </a:rPr>
              <a:t>Deadlines</a:t>
            </a:r>
          </a:p>
          <a:p>
            <a:pPr marL="342900" indent="-342900" eaLnBrk="0" hangingPunct="0">
              <a:spcBef>
                <a:spcPct val="20000"/>
              </a:spcBef>
              <a:buSzPct val="125000"/>
              <a:buFontTx/>
              <a:buChar char="•"/>
            </a:pPr>
            <a:r>
              <a:rPr lang="en-US" sz="2000" b="1" dirty="0" smtClean="0">
                <a:latin typeface="Franklin Gothic Medium" panose="020B0603020102020204" pitchFamily="34" charset="0"/>
              </a:rPr>
              <a:t>Contacts </a:t>
            </a:r>
            <a:r>
              <a:rPr lang="en-US" sz="2000" b="1" dirty="0">
                <a:latin typeface="Franklin Gothic Medium" panose="020B0603020102020204" pitchFamily="34" charset="0"/>
              </a:rPr>
              <a:t>to Help You</a:t>
            </a:r>
          </a:p>
          <a:p>
            <a:pPr marL="342900" indent="-342900" eaLnBrk="0" hangingPunct="0">
              <a:spcBef>
                <a:spcPct val="20000"/>
              </a:spcBef>
              <a:buSzPct val="125000"/>
              <a:buFontTx/>
              <a:buChar char="•"/>
            </a:pPr>
            <a:r>
              <a:rPr lang="en-US" sz="2000" b="1" dirty="0" smtClean="0">
                <a:latin typeface="Franklin Gothic Medium" panose="020B0603020102020204" pitchFamily="34" charset="0"/>
              </a:rPr>
              <a:t>Discussion / Questions</a:t>
            </a:r>
            <a:endParaRPr lang="en-US" sz="2000" b="1" dirty="0">
              <a:latin typeface="Franklin Gothic Medium" panose="020B0603020102020204" pitchFamily="34" charset="0"/>
            </a:endParaRPr>
          </a:p>
          <a:p>
            <a:pPr marL="342900" indent="-342900" eaLnBrk="0" hangingPunct="0">
              <a:spcBef>
                <a:spcPct val="20000"/>
              </a:spcBef>
              <a:buSzPct val="125000"/>
              <a:buFontTx/>
              <a:buChar char="•"/>
            </a:pPr>
            <a:r>
              <a:rPr lang="en-US" sz="2000" b="1" i="1" dirty="0" err="1" smtClean="0">
                <a:latin typeface="Franklin Gothic Medium" panose="020B0603020102020204" pitchFamily="34" charset="0"/>
              </a:rPr>
              <a:t>AttainSpace</a:t>
            </a:r>
            <a:r>
              <a:rPr lang="en-US" sz="2000" b="1" i="1" dirty="0" smtClean="0">
                <a:latin typeface="Franklin Gothic Medium" panose="020B0603020102020204" pitchFamily="34" charset="0"/>
              </a:rPr>
              <a:t> </a:t>
            </a:r>
            <a:r>
              <a:rPr lang="en-US" sz="2000" b="1" dirty="0" smtClean="0">
                <a:latin typeface="Franklin Gothic Medium" panose="020B0603020102020204" pitchFamily="34" charset="0"/>
              </a:rPr>
              <a:t>System </a:t>
            </a:r>
            <a:r>
              <a:rPr lang="en-US" sz="2000" b="1" dirty="0">
                <a:latin typeface="Franklin Gothic Medium" panose="020B0603020102020204" pitchFamily="34" charset="0"/>
              </a:rPr>
              <a:t>Overview</a:t>
            </a:r>
          </a:p>
          <a:p>
            <a:pPr marL="342900" indent="-342900" eaLnBrk="0" hangingPunct="0">
              <a:spcBef>
                <a:spcPct val="20000"/>
              </a:spcBef>
              <a:buSzPct val="125000"/>
              <a:buFontTx/>
              <a:buChar char="•"/>
            </a:pPr>
            <a:r>
              <a:rPr lang="en-US" sz="2000" b="1" i="1" dirty="0" err="1">
                <a:latin typeface="Franklin Gothic Medium" panose="020B0603020102020204" pitchFamily="34" charset="0"/>
              </a:rPr>
              <a:t>AttainSpace</a:t>
            </a:r>
            <a:r>
              <a:rPr lang="en-US" sz="2000" b="1" i="1" dirty="0">
                <a:latin typeface="Franklin Gothic Medium" panose="020B0603020102020204" pitchFamily="34" charset="0"/>
              </a:rPr>
              <a:t> </a:t>
            </a:r>
            <a:r>
              <a:rPr lang="en-US" sz="2000" b="1" dirty="0">
                <a:latin typeface="Franklin Gothic Medium" panose="020B0603020102020204" pitchFamily="34" charset="0"/>
              </a:rPr>
              <a:t>System Login Request Form</a:t>
            </a: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6229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20</a:t>
            </a:fld>
            <a:endParaRPr lang="en-US"/>
          </a:p>
        </p:txBody>
      </p:sp>
      <p:sp>
        <p:nvSpPr>
          <p:cNvPr id="5" name="Title 2"/>
          <p:cNvSpPr>
            <a:spLocks noGrp="1"/>
          </p:cNvSpPr>
          <p:nvPr>
            <p:ph type="title"/>
          </p:nvPr>
        </p:nvSpPr>
        <p:spPr/>
        <p:txBody>
          <a:bodyPr/>
          <a:lstStyle/>
          <a:p>
            <a:r>
              <a:rPr lang="en-US" dirty="0" smtClean="0"/>
              <a:t>Space Study Procedures</a:t>
            </a:r>
          </a:p>
        </p:txBody>
      </p:sp>
      <p:sp>
        <p:nvSpPr>
          <p:cNvPr id="7" name="Text Box 14"/>
          <p:cNvSpPr txBox="1">
            <a:spLocks noChangeArrowheads="1"/>
          </p:cNvSpPr>
          <p:nvPr/>
        </p:nvSpPr>
        <p:spPr bwMode="auto">
          <a:xfrm>
            <a:off x="460685" y="1359665"/>
            <a:ext cx="8587781"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9080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234950" indent="-23495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600"/>
              </a:spcAft>
              <a:buSzPct val="125000"/>
            </a:pPr>
            <a:r>
              <a:rPr lang="en-US" sz="2800" b="1" u="sng" dirty="0">
                <a:latin typeface="Franklin Gothic Medium" panose="020B0603020102020204" pitchFamily="34" charset="0"/>
              </a:rPr>
              <a:t>Documenting Functional Usage - Rooms to Code as 100% Joint Use</a:t>
            </a:r>
            <a:endParaRPr lang="en-US" sz="2800" dirty="0">
              <a:latin typeface="Franklin Gothic Medium" panose="020B0603020102020204" pitchFamily="34" charset="0"/>
            </a:endParaRPr>
          </a:p>
          <a:p>
            <a:pPr lvl="3">
              <a:spcBef>
                <a:spcPts val="600"/>
              </a:spcBef>
              <a:spcAft>
                <a:spcPts val="600"/>
              </a:spcAft>
              <a:buSzPct val="150000"/>
              <a:buFont typeface="Arial" charset="0"/>
              <a:buChar char="•"/>
            </a:pPr>
            <a:r>
              <a:rPr lang="en-US" sz="2000" dirty="0">
                <a:latin typeface="Franklin Gothic Medium" panose="020B0603020102020204" pitchFamily="34" charset="0"/>
              </a:rPr>
              <a:t>See Handout “Room Type Codes”</a:t>
            </a:r>
          </a:p>
          <a:p>
            <a:pPr lvl="3">
              <a:spcBef>
                <a:spcPts val="600"/>
              </a:spcBef>
              <a:buSzPct val="150000"/>
              <a:buFont typeface="Arial" charset="0"/>
              <a:buChar char="•"/>
            </a:pPr>
            <a:r>
              <a:rPr lang="en-US" sz="2000" dirty="0" smtClean="0">
                <a:latin typeface="Franklin Gothic Medium" panose="020B0603020102020204" pitchFamily="34" charset="0"/>
              </a:rPr>
              <a:t>Offices </a:t>
            </a:r>
            <a:r>
              <a:rPr lang="en-US" sz="2000" dirty="0">
                <a:latin typeface="Franklin Gothic Medium" panose="020B0603020102020204" pitchFamily="34" charset="0"/>
              </a:rPr>
              <a:t>(Faculty, Directors, Secretary, Staff, </a:t>
            </a:r>
            <a:r>
              <a:rPr lang="en-US" sz="2000" dirty="0" smtClean="0">
                <a:latin typeface="Franklin Gothic Medium" panose="020B0603020102020204" pitchFamily="34" charset="0"/>
              </a:rPr>
              <a:t>GTA, etc</a:t>
            </a:r>
            <a:r>
              <a:rPr lang="en-US" sz="2000" dirty="0">
                <a:latin typeface="Franklin Gothic Medium" panose="020B0603020102020204" pitchFamily="34" charset="0"/>
              </a:rPr>
              <a:t>.)</a:t>
            </a:r>
            <a:r>
              <a:rPr lang="en-US" sz="2000" dirty="0" smtClean="0">
                <a:latin typeface="Franklin Gothic Medium" panose="020B0603020102020204" pitchFamily="34" charset="0"/>
              </a:rPr>
              <a:t>, Office </a:t>
            </a:r>
            <a:r>
              <a:rPr lang="en-US" sz="2000" dirty="0">
                <a:latin typeface="Franklin Gothic Medium" panose="020B0603020102020204" pitchFamily="34" charset="0"/>
              </a:rPr>
              <a:t>Service Rooms, </a:t>
            </a:r>
            <a:r>
              <a:rPr lang="en-US" sz="2000" dirty="0" smtClean="0">
                <a:latin typeface="Franklin Gothic Medium" panose="020B0603020102020204" pitchFamily="34" charset="0"/>
              </a:rPr>
              <a:t>Conference </a:t>
            </a:r>
            <a:r>
              <a:rPr lang="en-US" sz="2000" dirty="0">
                <a:latin typeface="Franklin Gothic Medium" panose="020B0603020102020204" pitchFamily="34" charset="0"/>
              </a:rPr>
              <a:t>Rooms, Employee Lounges, Meeting Rooms, Study Rooms, Departmental Libraries</a:t>
            </a:r>
            <a:r>
              <a:rPr lang="en-US" sz="2000" dirty="0" smtClean="0">
                <a:latin typeface="Franklin Gothic Medium" panose="020B0603020102020204" pitchFamily="34" charset="0"/>
              </a:rPr>
              <a:t>, General (non-lab</a:t>
            </a:r>
            <a:r>
              <a:rPr lang="en-US" sz="2000" dirty="0">
                <a:latin typeface="Franklin Gothic Medium" panose="020B0603020102020204" pitchFamily="34" charset="0"/>
              </a:rPr>
              <a:t>) Storage Areas</a:t>
            </a:r>
          </a:p>
          <a:p>
            <a:pPr lvl="1">
              <a:spcBef>
                <a:spcPct val="20000"/>
              </a:spcBef>
              <a:buFont typeface="Wingdings" pitchFamily="2" charset="2"/>
              <a:buChar char="ü"/>
            </a:pPr>
            <a:r>
              <a:rPr lang="en-US" sz="2000" dirty="0">
                <a:solidFill>
                  <a:srgbClr val="FF0000"/>
                </a:solidFill>
                <a:latin typeface="Franklin Gothic Medium" panose="020B0603020102020204" pitchFamily="34" charset="0"/>
              </a:rPr>
              <a:t>Only </a:t>
            </a:r>
            <a:r>
              <a:rPr lang="en-US" sz="2000" dirty="0" smtClean="0">
                <a:solidFill>
                  <a:srgbClr val="FF0000"/>
                </a:solidFill>
                <a:latin typeface="Franklin Gothic Medium" panose="020B0603020102020204" pitchFamily="34" charset="0"/>
              </a:rPr>
              <a:t>requirements:  </a:t>
            </a:r>
          </a:p>
          <a:p>
            <a:pPr marL="1257300" lvl="2" indent="-342900">
              <a:spcBef>
                <a:spcPts val="300"/>
              </a:spcBef>
              <a:buFont typeface="Arial" panose="020B0604020202020204" pitchFamily="34" charset="0"/>
              <a:buChar char="•"/>
            </a:pPr>
            <a:r>
              <a:rPr lang="en-US" sz="2000" dirty="0">
                <a:solidFill>
                  <a:srgbClr val="FF0000"/>
                </a:solidFill>
                <a:latin typeface="Franklin Gothic Medium" panose="020B0603020102020204" pitchFamily="34" charset="0"/>
              </a:rPr>
              <a:t>V</a:t>
            </a:r>
            <a:r>
              <a:rPr lang="en-US" sz="2000" dirty="0" smtClean="0">
                <a:solidFill>
                  <a:srgbClr val="FF0000"/>
                </a:solidFill>
                <a:latin typeface="Franklin Gothic Medium" panose="020B0603020102020204" pitchFamily="34" charset="0"/>
              </a:rPr>
              <a:t>erify that room </a:t>
            </a:r>
            <a:r>
              <a:rPr lang="en-US" sz="2000" dirty="0">
                <a:solidFill>
                  <a:srgbClr val="FF0000"/>
                </a:solidFill>
                <a:latin typeface="Franklin Gothic Medium" panose="020B0603020102020204" pitchFamily="34" charset="0"/>
              </a:rPr>
              <a:t>type </a:t>
            </a:r>
            <a:r>
              <a:rPr lang="en-US" sz="2000" dirty="0" smtClean="0">
                <a:solidFill>
                  <a:srgbClr val="FF0000"/>
                </a:solidFill>
                <a:latin typeface="Franklin Gothic Medium" panose="020B0603020102020204" pitchFamily="34" charset="0"/>
              </a:rPr>
              <a:t>is accurate</a:t>
            </a:r>
          </a:p>
          <a:p>
            <a:pPr lvl="1">
              <a:spcBef>
                <a:spcPct val="20000"/>
              </a:spcBef>
              <a:buFont typeface="Wingdings" pitchFamily="2" charset="2"/>
              <a:buChar char="ü"/>
            </a:pPr>
            <a:r>
              <a:rPr lang="en-US" sz="2000" dirty="0">
                <a:solidFill>
                  <a:srgbClr val="FF0000"/>
                </a:solidFill>
                <a:latin typeface="Franklin Gothic Medium" panose="020B0603020102020204" pitchFamily="34" charset="0"/>
              </a:rPr>
              <a:t>In </a:t>
            </a:r>
            <a:r>
              <a:rPr lang="en-US" sz="2000" i="1" dirty="0" err="1">
                <a:solidFill>
                  <a:srgbClr val="FF0000"/>
                </a:solidFill>
                <a:latin typeface="Franklin Gothic Medium" panose="020B0603020102020204" pitchFamily="34" charset="0"/>
              </a:rPr>
              <a:t>AttainSpace</a:t>
            </a:r>
            <a:r>
              <a:rPr lang="en-US" sz="2000" dirty="0">
                <a:solidFill>
                  <a:srgbClr val="FF0000"/>
                </a:solidFill>
                <a:latin typeface="Franklin Gothic Medium" panose="020B0603020102020204" pitchFamily="34" charset="0"/>
              </a:rPr>
              <a:t> select room, check Joint Use checkbox on room </a:t>
            </a:r>
            <a:r>
              <a:rPr lang="en-US" sz="2000" dirty="0" smtClean="0">
                <a:solidFill>
                  <a:srgbClr val="FF0000"/>
                </a:solidFill>
                <a:latin typeface="Franklin Gothic Medium" panose="020B0603020102020204" pitchFamily="34" charset="0"/>
              </a:rPr>
              <a:t>survey form </a:t>
            </a:r>
            <a:r>
              <a:rPr lang="en-US" sz="2000" dirty="0">
                <a:solidFill>
                  <a:srgbClr val="FF0000"/>
                </a:solidFill>
                <a:latin typeface="Franklin Gothic Medium" panose="020B0603020102020204" pitchFamily="34" charset="0"/>
              </a:rPr>
              <a:t>under Room Attributes </a:t>
            </a:r>
            <a:r>
              <a:rPr lang="en-US" sz="2000" dirty="0" smtClean="0">
                <a:solidFill>
                  <a:srgbClr val="FF0000"/>
                </a:solidFill>
                <a:latin typeface="Franklin Gothic Medium" panose="020B0603020102020204" pitchFamily="34" charset="0"/>
              </a:rPr>
              <a:t>and </a:t>
            </a:r>
            <a:r>
              <a:rPr lang="en-US" sz="2000" dirty="0">
                <a:solidFill>
                  <a:srgbClr val="FF0000"/>
                </a:solidFill>
                <a:latin typeface="Franklin Gothic Medium" panose="020B0603020102020204" pitchFamily="34" charset="0"/>
              </a:rPr>
              <a:t>Sign-Off.</a:t>
            </a:r>
          </a:p>
          <a:p>
            <a:pPr lvl="1">
              <a:spcBef>
                <a:spcPct val="20000"/>
              </a:spcBef>
              <a:buFont typeface="Wingdings" pitchFamily="2" charset="2"/>
              <a:buChar char="ü"/>
            </a:pPr>
            <a:r>
              <a:rPr lang="en-US" sz="2000" dirty="0" smtClean="0">
                <a:solidFill>
                  <a:srgbClr val="FF0000"/>
                </a:solidFill>
                <a:latin typeface="Franklin Gothic Medium" panose="020B0603020102020204" pitchFamily="34" charset="0"/>
              </a:rPr>
              <a:t>You’re </a:t>
            </a:r>
            <a:r>
              <a:rPr lang="en-US" sz="2000" dirty="0">
                <a:solidFill>
                  <a:srgbClr val="FF0000"/>
                </a:solidFill>
                <a:latin typeface="Franklin Gothic Medium" panose="020B0603020102020204" pitchFamily="34" charset="0"/>
              </a:rPr>
              <a:t>done with those rooms!</a:t>
            </a: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465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21</a:t>
            </a:fld>
            <a:endParaRPr lang="en-US"/>
          </a:p>
        </p:txBody>
      </p:sp>
      <p:sp>
        <p:nvSpPr>
          <p:cNvPr id="5" name="Title 2"/>
          <p:cNvSpPr>
            <a:spLocks noGrp="1"/>
          </p:cNvSpPr>
          <p:nvPr>
            <p:ph type="title"/>
          </p:nvPr>
        </p:nvSpPr>
        <p:spPr/>
        <p:txBody>
          <a:bodyPr/>
          <a:lstStyle/>
          <a:p>
            <a:r>
              <a:rPr lang="en-US" dirty="0" smtClean="0"/>
              <a:t>Space Study Procedures</a:t>
            </a:r>
          </a:p>
        </p:txBody>
      </p:sp>
      <p:sp>
        <p:nvSpPr>
          <p:cNvPr id="6" name="Text Box 14"/>
          <p:cNvSpPr txBox="1">
            <a:spLocks noChangeArrowheads="1"/>
          </p:cNvSpPr>
          <p:nvPr/>
        </p:nvSpPr>
        <p:spPr bwMode="auto">
          <a:xfrm>
            <a:off x="517847" y="1155782"/>
            <a:ext cx="8516971"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9080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234950" indent="-23495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buSzPct val="125000"/>
            </a:pPr>
            <a:r>
              <a:rPr lang="en-US" sz="2000" b="1" u="sng" dirty="0">
                <a:latin typeface="Franklin Gothic Medium" panose="020B0603020102020204" pitchFamily="34" charset="0"/>
              </a:rPr>
              <a:t>Documenting Functional Usage – </a:t>
            </a:r>
            <a:r>
              <a:rPr lang="en-US" sz="2000" b="1" u="sng" dirty="0" smtClean="0">
                <a:latin typeface="Franklin Gothic Medium" panose="020B0603020102020204" pitchFamily="34" charset="0"/>
              </a:rPr>
              <a:t>Research Labs and Lab </a:t>
            </a:r>
            <a:r>
              <a:rPr lang="en-US" sz="2000" b="1" u="sng" dirty="0">
                <a:latin typeface="Franklin Gothic Medium" panose="020B0603020102020204" pitchFamily="34" charset="0"/>
              </a:rPr>
              <a:t>S</a:t>
            </a:r>
            <a:r>
              <a:rPr lang="en-US" sz="2000" b="1" u="sng" dirty="0" smtClean="0">
                <a:latin typeface="Franklin Gothic Medium" panose="020B0603020102020204" pitchFamily="34" charset="0"/>
              </a:rPr>
              <a:t>ervice Areas</a:t>
            </a:r>
            <a:endParaRPr lang="en-US" sz="2000" dirty="0">
              <a:latin typeface="Franklin Gothic Medium" panose="020B0603020102020204" pitchFamily="34" charset="0"/>
            </a:endParaRPr>
          </a:p>
          <a:p>
            <a:pPr lvl="3">
              <a:spcBef>
                <a:spcPts val="600"/>
              </a:spcBef>
              <a:buSzPct val="150000"/>
              <a:buFont typeface="Arial" charset="0"/>
              <a:buChar char="•"/>
            </a:pPr>
            <a:r>
              <a:rPr lang="en-US" sz="2000" dirty="0">
                <a:latin typeface="Franklin Gothic Medium" panose="020B0603020102020204" pitchFamily="34" charset="0"/>
              </a:rPr>
              <a:t>Should be functionalized based on the activities performed.</a:t>
            </a:r>
          </a:p>
          <a:p>
            <a:pPr lvl="3">
              <a:spcBef>
                <a:spcPts val="600"/>
              </a:spcBef>
              <a:buSzPct val="150000"/>
              <a:buFont typeface="Arial" charset="0"/>
              <a:buChar char="•"/>
            </a:pPr>
            <a:r>
              <a:rPr lang="en-US" sz="2000" dirty="0">
                <a:latin typeface="Franklin Gothic Medium" panose="020B0603020102020204" pitchFamily="34" charset="0"/>
              </a:rPr>
              <a:t>When </a:t>
            </a:r>
            <a:r>
              <a:rPr lang="en-US" sz="2000" dirty="0" smtClean="0">
                <a:latin typeface="Franklin Gothic Medium" panose="020B0603020102020204" pitchFamily="34" charset="0"/>
              </a:rPr>
              <a:t>rooms </a:t>
            </a:r>
            <a:r>
              <a:rPr lang="en-US" sz="2000" dirty="0">
                <a:latin typeface="Franklin Gothic Medium" panose="020B0603020102020204" pitchFamily="34" charset="0"/>
              </a:rPr>
              <a:t>is occupied by multiple individuals, the frequency and intensity of their presence should be considered in determining the percentage of functional activity.</a:t>
            </a:r>
          </a:p>
          <a:p>
            <a:pPr lvl="3">
              <a:spcBef>
                <a:spcPts val="600"/>
              </a:spcBef>
              <a:buSzPct val="150000"/>
              <a:buFont typeface="Arial" charset="0"/>
              <a:buChar char="•"/>
            </a:pPr>
            <a:r>
              <a:rPr lang="en-US" sz="2000" dirty="0">
                <a:latin typeface="Franklin Gothic Medium" panose="020B0603020102020204" pitchFamily="34" charset="0"/>
              </a:rPr>
              <a:t>For </a:t>
            </a:r>
            <a:r>
              <a:rPr lang="en-US" sz="2000" dirty="0" smtClean="0">
                <a:latin typeface="Franklin Gothic Medium" panose="020B0603020102020204" pitchFamily="34" charset="0"/>
              </a:rPr>
              <a:t>rooms </a:t>
            </a:r>
            <a:r>
              <a:rPr lang="en-US" sz="2000" dirty="0">
                <a:latin typeface="Franklin Gothic Medium" panose="020B0603020102020204" pitchFamily="34" charset="0"/>
              </a:rPr>
              <a:t>where </a:t>
            </a:r>
            <a:r>
              <a:rPr lang="en-US" sz="2000" u="sng" dirty="0">
                <a:latin typeface="Franklin Gothic Medium" panose="020B0603020102020204" pitchFamily="34" charset="0"/>
              </a:rPr>
              <a:t>sponsored</a:t>
            </a:r>
            <a:r>
              <a:rPr lang="en-US" sz="2000" dirty="0">
                <a:latin typeface="Franklin Gothic Medium" panose="020B0603020102020204" pitchFamily="34" charset="0"/>
              </a:rPr>
              <a:t> activity is taking place, identify </a:t>
            </a:r>
            <a:r>
              <a:rPr lang="en-US" sz="2000" u="sng" dirty="0" smtClean="0">
                <a:latin typeface="Franklin Gothic Medium" panose="020B0603020102020204" pitchFamily="34" charset="0"/>
              </a:rPr>
              <a:t>all</a:t>
            </a:r>
            <a:r>
              <a:rPr lang="en-US" sz="2000" dirty="0" smtClean="0">
                <a:latin typeface="Franklin Gothic Medium" panose="020B0603020102020204" pitchFamily="34" charset="0"/>
              </a:rPr>
              <a:t> personnel</a:t>
            </a:r>
            <a:r>
              <a:rPr lang="en-US" sz="2000" dirty="0">
                <a:latin typeface="Franklin Gothic Medium" panose="020B0603020102020204" pitchFamily="34" charset="0"/>
              </a:rPr>
              <a:t>:</a:t>
            </a:r>
          </a:p>
          <a:p>
            <a:pPr lvl="1">
              <a:spcBef>
                <a:spcPct val="20000"/>
              </a:spcBef>
              <a:buFont typeface="Wingdings" pitchFamily="2" charset="2"/>
              <a:buChar char="ü"/>
            </a:pPr>
            <a:r>
              <a:rPr lang="en-US" sz="2000" dirty="0" smtClean="0">
                <a:latin typeface="Franklin Gothic Medium" panose="020B0603020102020204" pitchFamily="34" charset="0"/>
              </a:rPr>
              <a:t>List/click </a:t>
            </a:r>
            <a:r>
              <a:rPr lang="en-US" sz="2000" u="sng" dirty="0">
                <a:latin typeface="Franklin Gothic Medium" panose="020B0603020102020204" pitchFamily="34" charset="0"/>
              </a:rPr>
              <a:t>ALL</a:t>
            </a:r>
            <a:r>
              <a:rPr lang="en-US" sz="2000" dirty="0">
                <a:latin typeface="Franklin Gothic Medium" panose="020B0603020102020204" pitchFamily="34" charset="0"/>
              </a:rPr>
              <a:t> personnel who occupied each room on a regular basis </a:t>
            </a:r>
            <a:br>
              <a:rPr lang="en-US" sz="2000" dirty="0">
                <a:latin typeface="Franklin Gothic Medium" panose="020B0603020102020204" pitchFamily="34" charset="0"/>
              </a:rPr>
            </a:br>
            <a:r>
              <a:rPr lang="en-US" sz="2000" dirty="0">
                <a:latin typeface="Franklin Gothic Medium" panose="020B0603020102020204" pitchFamily="34" charset="0"/>
              </a:rPr>
              <a:t>during Fiscal Year </a:t>
            </a:r>
            <a:r>
              <a:rPr lang="en-US" sz="2000" dirty="0" smtClean="0">
                <a:latin typeface="Franklin Gothic Medium" panose="020B0603020102020204" pitchFamily="34" charset="0"/>
              </a:rPr>
              <a:t>2017 </a:t>
            </a:r>
            <a:r>
              <a:rPr lang="en-US" sz="2000" dirty="0">
                <a:latin typeface="Franklin Gothic Medium" panose="020B0603020102020204" pitchFamily="34" charset="0"/>
              </a:rPr>
              <a:t>(</a:t>
            </a:r>
            <a:r>
              <a:rPr lang="en-US" sz="2000" dirty="0" smtClean="0">
                <a:latin typeface="Franklin Gothic Medium" panose="020B0603020102020204" pitchFamily="34" charset="0"/>
              </a:rPr>
              <a:t>e.g. </a:t>
            </a:r>
            <a:r>
              <a:rPr lang="en-US" sz="2000" dirty="0">
                <a:latin typeface="Franklin Gothic Medium" panose="020B0603020102020204" pitchFamily="34" charset="0"/>
              </a:rPr>
              <a:t>Faculty, Research Staff, Post Docs, Technicians, Graduate Students, Undergraduate Students, Visiting </a:t>
            </a:r>
            <a:r>
              <a:rPr lang="en-US" sz="2000" dirty="0" smtClean="0">
                <a:latin typeface="Franklin Gothic Medium" panose="020B0603020102020204" pitchFamily="34" charset="0"/>
              </a:rPr>
              <a:t>Scientists).</a:t>
            </a:r>
            <a:endParaRPr lang="en-US" sz="2000" dirty="0">
              <a:latin typeface="Franklin Gothic Medium" panose="020B0603020102020204" pitchFamily="34" charset="0"/>
            </a:endParaRPr>
          </a:p>
          <a:p>
            <a:pPr lvl="1">
              <a:spcBef>
                <a:spcPct val="20000"/>
              </a:spcBef>
              <a:buFont typeface="Wingdings" pitchFamily="2" charset="2"/>
              <a:buChar char="ü"/>
            </a:pPr>
            <a:r>
              <a:rPr lang="en-US" sz="2000" i="1" dirty="0" err="1">
                <a:latin typeface="Franklin Gothic Medium" panose="020B0603020102020204" pitchFamily="34" charset="0"/>
              </a:rPr>
              <a:t>AttainSpace</a:t>
            </a:r>
            <a:r>
              <a:rPr lang="en-US" sz="2000" i="1" dirty="0">
                <a:latin typeface="Franklin Gothic Medium" panose="020B0603020102020204" pitchFamily="34" charset="0"/>
              </a:rPr>
              <a:t> </a:t>
            </a:r>
            <a:r>
              <a:rPr lang="en-US" sz="2000" dirty="0">
                <a:latin typeface="Franklin Gothic Medium" panose="020B0603020102020204" pitchFamily="34" charset="0"/>
              </a:rPr>
              <a:t>functionality – easily see, select, and assign names of personnel paid by your </a:t>
            </a:r>
            <a:r>
              <a:rPr lang="en-US" sz="2000" dirty="0" smtClean="0">
                <a:latin typeface="Franklin Gothic Medium" panose="020B0603020102020204" pitchFamily="34" charset="0"/>
              </a:rPr>
              <a:t>department.</a:t>
            </a:r>
            <a:endParaRPr lang="en-US" sz="2000" dirty="0">
              <a:latin typeface="Franklin Gothic Medium" panose="020B0603020102020204" pitchFamily="34" charset="0"/>
            </a:endParaRPr>
          </a:p>
          <a:p>
            <a:pPr lvl="1">
              <a:spcBef>
                <a:spcPct val="20000"/>
              </a:spcBef>
              <a:buFont typeface="Wingdings" pitchFamily="2" charset="2"/>
              <a:buChar char="ü"/>
            </a:pPr>
            <a:r>
              <a:rPr lang="en-US" sz="2000" dirty="0" smtClean="0">
                <a:solidFill>
                  <a:srgbClr val="FF0000"/>
                </a:solidFill>
                <a:latin typeface="Franklin Gothic Medium" panose="020B0603020102020204" pitchFamily="34" charset="0"/>
              </a:rPr>
              <a:t>List/click to add any </a:t>
            </a:r>
            <a:r>
              <a:rPr lang="en-US" sz="2000" dirty="0">
                <a:solidFill>
                  <a:srgbClr val="FF0000"/>
                </a:solidFill>
                <a:latin typeface="Franklin Gothic Medium" panose="020B0603020102020204" pitchFamily="34" charset="0"/>
              </a:rPr>
              <a:t>Unpaid </a:t>
            </a:r>
            <a:r>
              <a:rPr lang="en-US" sz="2000" dirty="0" smtClean="0">
                <a:solidFill>
                  <a:srgbClr val="FF0000"/>
                </a:solidFill>
                <a:latin typeface="Franklin Gothic Medium" panose="020B0603020102020204" pitchFamily="34" charset="0"/>
              </a:rPr>
              <a:t>Occupants (Students, Visiting Scientists, Volunteers)</a:t>
            </a:r>
            <a:endParaRPr lang="en-US" sz="2000" dirty="0">
              <a:solidFill>
                <a:srgbClr val="FF0000"/>
              </a:solidFill>
              <a:latin typeface="Franklin Gothic Medium" panose="020B0603020102020204" pitchFamily="34" charset="0"/>
            </a:endParaRPr>
          </a:p>
        </p:txBody>
      </p:sp>
      <p:sp>
        <p:nvSpPr>
          <p:cNvPr id="7" name="TextBox 6"/>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414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22</a:t>
            </a:fld>
            <a:endParaRPr lang="en-US"/>
          </a:p>
        </p:txBody>
      </p:sp>
      <p:sp>
        <p:nvSpPr>
          <p:cNvPr id="5" name="Title 2"/>
          <p:cNvSpPr>
            <a:spLocks noGrp="1"/>
          </p:cNvSpPr>
          <p:nvPr>
            <p:ph type="title"/>
          </p:nvPr>
        </p:nvSpPr>
        <p:spPr/>
        <p:txBody>
          <a:bodyPr/>
          <a:lstStyle/>
          <a:p>
            <a:r>
              <a:rPr lang="en-US" dirty="0" smtClean="0"/>
              <a:t>Space Study Procedures</a:t>
            </a:r>
          </a:p>
        </p:txBody>
      </p:sp>
      <p:sp>
        <p:nvSpPr>
          <p:cNvPr id="8" name="Text Box 14"/>
          <p:cNvSpPr txBox="1">
            <a:spLocks noChangeArrowheads="1"/>
          </p:cNvSpPr>
          <p:nvPr/>
        </p:nvSpPr>
        <p:spPr bwMode="auto">
          <a:xfrm>
            <a:off x="517847" y="1138825"/>
            <a:ext cx="8516971"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9080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234950" indent="-23495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spcAft>
                <a:spcPts val="600"/>
              </a:spcAft>
              <a:buSzPct val="125000"/>
            </a:pPr>
            <a:r>
              <a:rPr lang="en-US" sz="2000" b="1" u="sng" dirty="0">
                <a:latin typeface="Franklin Gothic Medium" panose="020B0603020102020204" pitchFamily="34" charset="0"/>
              </a:rPr>
              <a:t>Documenting Functional Usage – </a:t>
            </a:r>
            <a:r>
              <a:rPr lang="en-US" sz="2000" b="1" u="sng" dirty="0" smtClean="0">
                <a:latin typeface="Franklin Gothic Medium" panose="020B0603020102020204" pitchFamily="34" charset="0"/>
              </a:rPr>
              <a:t>Research Labs and Lab Service Areas</a:t>
            </a:r>
            <a:endParaRPr lang="en-US" sz="2000" u="sng" dirty="0">
              <a:latin typeface="Franklin Gothic Medium" panose="020B0603020102020204" pitchFamily="34" charset="0"/>
            </a:endParaRPr>
          </a:p>
          <a:p>
            <a:pPr lvl="3">
              <a:spcBef>
                <a:spcPts val="600"/>
              </a:spcBef>
              <a:spcAft>
                <a:spcPts val="600"/>
              </a:spcAft>
              <a:buSzPct val="150000"/>
              <a:buFont typeface="Arial" charset="0"/>
              <a:buChar char="•"/>
            </a:pPr>
            <a:r>
              <a:rPr lang="en-US" sz="2000" dirty="0">
                <a:latin typeface="Franklin Gothic Medium" panose="020B0603020102020204" pitchFamily="34" charset="0"/>
              </a:rPr>
              <a:t>For rooms where </a:t>
            </a:r>
            <a:r>
              <a:rPr lang="en-US" sz="2000" u="sng" dirty="0">
                <a:latin typeface="Franklin Gothic Medium" panose="020B0603020102020204" pitchFamily="34" charset="0"/>
              </a:rPr>
              <a:t>sponsored</a:t>
            </a:r>
            <a:r>
              <a:rPr lang="en-US" sz="2000" dirty="0">
                <a:latin typeface="Franklin Gothic Medium" panose="020B0603020102020204" pitchFamily="34" charset="0"/>
              </a:rPr>
              <a:t> activity is taking place, identify sponsored </a:t>
            </a:r>
            <a:r>
              <a:rPr lang="en-US" sz="2000" dirty="0" smtClean="0">
                <a:latin typeface="Franklin Gothic Medium" panose="020B0603020102020204" pitchFamily="34" charset="0"/>
              </a:rPr>
              <a:t>award purpose codes:</a:t>
            </a:r>
            <a:endParaRPr lang="en-US" sz="2000" dirty="0">
              <a:latin typeface="Franklin Gothic Medium" panose="020B0603020102020204" pitchFamily="34" charset="0"/>
            </a:endParaRPr>
          </a:p>
          <a:p>
            <a:pPr lvl="1">
              <a:spcBef>
                <a:spcPct val="20000"/>
              </a:spcBef>
              <a:buFont typeface="Wingdings" pitchFamily="2" charset="2"/>
              <a:buChar char="ü"/>
            </a:pPr>
            <a:r>
              <a:rPr lang="en-US" sz="2000" dirty="0" smtClean="0">
                <a:latin typeface="Franklin Gothic Medium" panose="020B0603020102020204" pitchFamily="34" charset="0"/>
              </a:rPr>
              <a:t>List/click </a:t>
            </a:r>
            <a:r>
              <a:rPr lang="en-US" sz="2000" u="sng" dirty="0">
                <a:latin typeface="Franklin Gothic Medium" panose="020B0603020102020204" pitchFamily="34" charset="0"/>
              </a:rPr>
              <a:t>ALL</a:t>
            </a:r>
            <a:r>
              <a:rPr lang="en-US" sz="2000" dirty="0">
                <a:latin typeface="Franklin Gothic Medium" panose="020B0603020102020204" pitchFamily="34" charset="0"/>
              </a:rPr>
              <a:t> grant </a:t>
            </a:r>
            <a:r>
              <a:rPr lang="en-US" sz="2000" dirty="0" smtClean="0">
                <a:latin typeface="Franklin Gothic Medium" panose="020B0603020102020204" pitchFamily="34" charset="0"/>
              </a:rPr>
              <a:t>(sponsored project purpose code) numbers of </a:t>
            </a:r>
            <a:r>
              <a:rPr lang="en-US" sz="2000" dirty="0">
                <a:latin typeface="Franklin Gothic Medium" panose="020B0603020102020204" pitchFamily="34" charset="0"/>
              </a:rPr>
              <a:t>the projects performed in each room during Fiscal Year </a:t>
            </a:r>
            <a:r>
              <a:rPr lang="en-US" sz="2000" dirty="0" smtClean="0">
                <a:latin typeface="Franklin Gothic Medium" panose="020B0603020102020204" pitchFamily="34" charset="0"/>
              </a:rPr>
              <a:t>2017.</a:t>
            </a:r>
          </a:p>
          <a:p>
            <a:pPr lvl="1">
              <a:spcBef>
                <a:spcPct val="20000"/>
              </a:spcBef>
              <a:buFont typeface="Wingdings" pitchFamily="2" charset="2"/>
              <a:buChar char="ü"/>
            </a:pPr>
            <a:r>
              <a:rPr lang="en-US" sz="2000" dirty="0" smtClean="0">
                <a:latin typeface="Franklin Gothic Medium" panose="020B0603020102020204" pitchFamily="34" charset="0"/>
              </a:rPr>
              <a:t>List/click </a:t>
            </a:r>
            <a:r>
              <a:rPr lang="en-US" sz="2000" u="sng" dirty="0" smtClean="0">
                <a:latin typeface="Franklin Gothic Medium" panose="020B0603020102020204" pitchFamily="34" charset="0"/>
              </a:rPr>
              <a:t>ALL</a:t>
            </a:r>
            <a:r>
              <a:rPr lang="en-US" sz="2000" dirty="0" smtClean="0">
                <a:latin typeface="Franklin Gothic Medium" panose="020B0603020102020204" pitchFamily="34" charset="0"/>
              </a:rPr>
              <a:t> non-sponsored purpose codes for activity taking place in room.</a:t>
            </a:r>
            <a:endParaRPr lang="en-US" sz="2000" dirty="0">
              <a:latin typeface="Franklin Gothic Medium" panose="020B0603020102020204" pitchFamily="34" charset="0"/>
            </a:endParaRPr>
          </a:p>
          <a:p>
            <a:pPr lvl="1">
              <a:spcBef>
                <a:spcPct val="20000"/>
              </a:spcBef>
              <a:buFont typeface="Wingdings" pitchFamily="2" charset="2"/>
              <a:buChar char="ü"/>
            </a:pPr>
            <a:r>
              <a:rPr lang="en-US" sz="2000" i="1" dirty="0" err="1">
                <a:latin typeface="Franklin Gothic Medium" panose="020B0603020102020204" pitchFamily="34" charset="0"/>
              </a:rPr>
              <a:t>AttainSpace</a:t>
            </a:r>
            <a:r>
              <a:rPr lang="en-US" sz="2000" i="1" dirty="0">
                <a:latin typeface="Franklin Gothic Medium" panose="020B0603020102020204" pitchFamily="34" charset="0"/>
              </a:rPr>
              <a:t> </a:t>
            </a:r>
            <a:r>
              <a:rPr lang="en-US" sz="2000" dirty="0">
                <a:latin typeface="Franklin Gothic Medium" panose="020B0603020102020204" pitchFamily="34" charset="0"/>
              </a:rPr>
              <a:t>functionality – easily see, select, and assign grants awarded </a:t>
            </a:r>
            <a:r>
              <a:rPr lang="en-US" sz="2000" dirty="0" smtClean="0">
                <a:latin typeface="Franklin Gothic Medium" panose="020B0603020102020204" pitchFamily="34" charset="0"/>
              </a:rPr>
              <a:t>and non-sponsored purpose codes for employees selected.</a:t>
            </a:r>
            <a:endParaRPr lang="en-US" sz="2000" dirty="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8304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23</a:t>
            </a:fld>
            <a:endParaRPr lang="en-US"/>
          </a:p>
        </p:txBody>
      </p:sp>
      <p:sp>
        <p:nvSpPr>
          <p:cNvPr id="5" name="Title 2"/>
          <p:cNvSpPr>
            <a:spLocks noGrp="1"/>
          </p:cNvSpPr>
          <p:nvPr>
            <p:ph type="title"/>
          </p:nvPr>
        </p:nvSpPr>
        <p:spPr/>
        <p:txBody>
          <a:bodyPr/>
          <a:lstStyle/>
          <a:p>
            <a:r>
              <a:rPr lang="en-US" dirty="0" smtClean="0"/>
              <a:t>Space Study Procedures</a:t>
            </a:r>
          </a:p>
        </p:txBody>
      </p:sp>
      <p:sp>
        <p:nvSpPr>
          <p:cNvPr id="8" name="Text Box 14"/>
          <p:cNvSpPr txBox="1">
            <a:spLocks noChangeArrowheads="1"/>
          </p:cNvSpPr>
          <p:nvPr/>
        </p:nvSpPr>
        <p:spPr bwMode="auto">
          <a:xfrm>
            <a:off x="517847" y="1138824"/>
            <a:ext cx="8516971" cy="5835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9080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234950" indent="-23495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buSzPct val="125000"/>
            </a:pPr>
            <a:r>
              <a:rPr lang="en-US" sz="2000" b="1" u="sng" dirty="0">
                <a:latin typeface="Franklin Gothic Medium" panose="020B0603020102020204" pitchFamily="34" charset="0"/>
              </a:rPr>
              <a:t>Documenting Functional Usage – </a:t>
            </a:r>
            <a:r>
              <a:rPr lang="en-US" sz="2000" b="1" u="sng" dirty="0" smtClean="0">
                <a:latin typeface="Franklin Gothic Medium" panose="020B0603020102020204" pitchFamily="34" charset="0"/>
              </a:rPr>
              <a:t>Computational Research Labs</a:t>
            </a:r>
            <a:endParaRPr lang="en-US" sz="2000" dirty="0">
              <a:latin typeface="Franklin Gothic Medium" panose="020B0603020102020204" pitchFamily="34" charset="0"/>
            </a:endParaRPr>
          </a:p>
          <a:p>
            <a:pPr lvl="3">
              <a:spcBef>
                <a:spcPts val="600"/>
              </a:spcBef>
              <a:spcAft>
                <a:spcPts val="600"/>
              </a:spcAft>
              <a:buSzPct val="150000"/>
              <a:buFont typeface="Arial" charset="0"/>
              <a:buChar char="•"/>
            </a:pPr>
            <a:r>
              <a:rPr lang="en-US" sz="2000" dirty="0" smtClean="0">
                <a:latin typeface="Franklin Gothic Medium" panose="020B0603020102020204" pitchFamily="34" charset="0"/>
              </a:rPr>
              <a:t>A </a:t>
            </a:r>
            <a:r>
              <a:rPr lang="en-US" sz="2000" dirty="0">
                <a:latin typeface="Franklin Gothic Medium" panose="020B0603020102020204" pitchFamily="34" charset="0"/>
              </a:rPr>
              <a:t>Computational Research Lab is a room used for work associated with very complex and sophisticated computer modeling projects involving </a:t>
            </a:r>
            <a:r>
              <a:rPr lang="en-US" sz="2000" u="sng" dirty="0">
                <a:latin typeface="Franklin Gothic Medium" panose="020B0603020102020204" pitchFamily="34" charset="0"/>
              </a:rPr>
              <a:t>definitive research protocols</a:t>
            </a:r>
            <a:r>
              <a:rPr lang="en-US" sz="2000" dirty="0">
                <a:latin typeface="Franklin Gothic Medium" panose="020B0603020102020204" pitchFamily="34" charset="0"/>
              </a:rPr>
              <a:t>.  Research is conducted via connection to specialized, centralized, stand-alone hardware/software developed </a:t>
            </a:r>
            <a:r>
              <a:rPr lang="en-US" sz="2000" u="sng" dirty="0">
                <a:latin typeface="Franklin Gothic Medium" panose="020B0603020102020204" pitchFamily="34" charset="0"/>
              </a:rPr>
              <a:t>exclusively for specific externally funded </a:t>
            </a:r>
            <a:r>
              <a:rPr lang="en-US" sz="2000" u="sng" dirty="0" smtClean="0">
                <a:latin typeface="Franklin Gothic Medium" panose="020B0603020102020204" pitchFamily="34" charset="0"/>
              </a:rPr>
              <a:t>projects</a:t>
            </a:r>
            <a:r>
              <a:rPr lang="en-US" sz="2000" dirty="0" smtClean="0">
                <a:latin typeface="Franklin Gothic Medium" panose="020B0603020102020204" pitchFamily="34" charset="0"/>
              </a:rPr>
              <a:t>.</a:t>
            </a:r>
          </a:p>
          <a:p>
            <a:pPr lvl="3">
              <a:spcBef>
                <a:spcPts val="600"/>
              </a:spcBef>
              <a:spcAft>
                <a:spcPts val="600"/>
              </a:spcAft>
              <a:buSzPct val="150000"/>
              <a:buFont typeface="Arial" charset="0"/>
              <a:buChar char="•"/>
            </a:pPr>
            <a:r>
              <a:rPr lang="en-US" sz="2000" dirty="0" smtClean="0">
                <a:latin typeface="Franklin Gothic Medium" panose="020B0603020102020204" pitchFamily="34" charset="0"/>
              </a:rPr>
              <a:t>Computational </a:t>
            </a:r>
            <a:r>
              <a:rPr lang="en-US" sz="2000" dirty="0">
                <a:latin typeface="Franklin Gothic Medium" panose="020B0603020102020204" pitchFamily="34" charset="0"/>
              </a:rPr>
              <a:t>Research Laboratory Service is a room that directly serves one or more computational research laboratories as an extension of the activities in those rooms</a:t>
            </a:r>
            <a:r>
              <a:rPr lang="en-US" sz="2000" dirty="0" smtClean="0">
                <a:latin typeface="Franklin Gothic Medium" panose="020B0603020102020204" pitchFamily="34" charset="0"/>
              </a:rPr>
              <a:t>.</a:t>
            </a:r>
          </a:p>
          <a:p>
            <a:pPr lvl="3">
              <a:spcBef>
                <a:spcPts val="600"/>
              </a:spcBef>
              <a:buSzPct val="150000"/>
              <a:buFont typeface="Arial" charset="0"/>
              <a:buChar char="•"/>
            </a:pPr>
            <a:r>
              <a:rPr lang="en-US" sz="2000" dirty="0" smtClean="0">
                <a:latin typeface="Franklin Gothic Medium" panose="020B0603020102020204" pitchFamily="34" charset="0"/>
              </a:rPr>
              <a:t>May be classified as “Office” in </a:t>
            </a:r>
            <a:r>
              <a:rPr lang="en-US" sz="2000" dirty="0">
                <a:latin typeface="Franklin Gothic Medium" panose="020B0603020102020204" pitchFamily="34" charset="0"/>
              </a:rPr>
              <a:t>Planning and Project Development Department database</a:t>
            </a:r>
            <a:r>
              <a:rPr lang="en-US" sz="2000" dirty="0" smtClean="0">
                <a:latin typeface="Franklin Gothic Medium" panose="020B0603020102020204" pitchFamily="34" charset="0"/>
              </a:rPr>
              <a:t>.  In </a:t>
            </a:r>
            <a:r>
              <a:rPr lang="en-US" sz="2000" i="1" dirty="0" err="1" smtClean="0">
                <a:latin typeface="Franklin Gothic Medium" panose="020B0603020102020204" pitchFamily="34" charset="0"/>
              </a:rPr>
              <a:t>AttainSpace</a:t>
            </a:r>
            <a:r>
              <a:rPr lang="en-US" sz="2000" i="1" dirty="0" smtClean="0">
                <a:latin typeface="Franklin Gothic Medium" panose="020B0603020102020204" pitchFamily="34" charset="0"/>
              </a:rPr>
              <a:t>, </a:t>
            </a:r>
            <a:r>
              <a:rPr lang="en-US" sz="2000" dirty="0">
                <a:latin typeface="Franklin Gothic Medium" panose="020B0603020102020204" pitchFamily="34" charset="0"/>
              </a:rPr>
              <a:t>p</a:t>
            </a:r>
            <a:r>
              <a:rPr lang="en-US" sz="2000" dirty="0" smtClean="0">
                <a:latin typeface="Franklin Gothic Medium" panose="020B0603020102020204" pitchFamily="34" charset="0"/>
              </a:rPr>
              <a:t>lease change room type to “251 – Computational Lab” or “256- Computational Lab Service”.</a:t>
            </a:r>
          </a:p>
          <a:p>
            <a:pPr lvl="3">
              <a:spcBef>
                <a:spcPts val="600"/>
              </a:spcBef>
              <a:buSzPct val="150000"/>
              <a:buFont typeface="Arial" charset="0"/>
              <a:buChar char="•"/>
            </a:pPr>
            <a:r>
              <a:rPr lang="en-US" sz="2000" dirty="0" smtClean="0">
                <a:latin typeface="Franklin Gothic Medium" panose="020B0603020102020204" pitchFamily="34" charset="0"/>
              </a:rPr>
              <a:t>Functionalize as a Research Lab:</a:t>
            </a:r>
            <a:endParaRPr lang="en-US" sz="2000" dirty="0">
              <a:latin typeface="Franklin Gothic Medium" panose="020B0603020102020204" pitchFamily="34" charset="0"/>
            </a:endParaRPr>
          </a:p>
          <a:p>
            <a:pPr lvl="1">
              <a:spcBef>
                <a:spcPct val="20000"/>
              </a:spcBef>
              <a:buFont typeface="Wingdings" pitchFamily="2" charset="2"/>
              <a:buChar char="ü"/>
            </a:pPr>
            <a:r>
              <a:rPr lang="en-US" dirty="0" smtClean="0">
                <a:latin typeface="Franklin Gothic Medium" panose="020B0603020102020204" pitchFamily="34" charset="0"/>
              </a:rPr>
              <a:t>List/click </a:t>
            </a:r>
            <a:r>
              <a:rPr lang="en-US" u="sng" dirty="0">
                <a:latin typeface="Franklin Gothic Medium" panose="020B0603020102020204" pitchFamily="34" charset="0"/>
              </a:rPr>
              <a:t>ALL</a:t>
            </a:r>
            <a:r>
              <a:rPr lang="en-US" dirty="0">
                <a:latin typeface="Franklin Gothic Medium" panose="020B0603020102020204" pitchFamily="34" charset="0"/>
              </a:rPr>
              <a:t> personnel who occupied each room on a regular </a:t>
            </a:r>
            <a:r>
              <a:rPr lang="en-US" dirty="0" smtClean="0">
                <a:latin typeface="Franklin Gothic Medium" panose="020B0603020102020204" pitchFamily="34" charset="0"/>
              </a:rPr>
              <a:t>basis.  </a:t>
            </a:r>
          </a:p>
          <a:p>
            <a:pPr lvl="1">
              <a:spcBef>
                <a:spcPct val="20000"/>
              </a:spcBef>
              <a:buFont typeface="Wingdings" pitchFamily="2" charset="2"/>
              <a:buChar char="ü"/>
            </a:pPr>
            <a:r>
              <a:rPr lang="en-US" dirty="0" smtClean="0">
                <a:latin typeface="Franklin Gothic Medium" panose="020B0603020102020204" pitchFamily="34" charset="0"/>
              </a:rPr>
              <a:t>List/click </a:t>
            </a:r>
            <a:r>
              <a:rPr lang="en-US" u="sng" dirty="0">
                <a:latin typeface="Franklin Gothic Medium" panose="020B0603020102020204" pitchFamily="34" charset="0"/>
              </a:rPr>
              <a:t>ALL</a:t>
            </a:r>
            <a:r>
              <a:rPr lang="en-US" dirty="0">
                <a:latin typeface="Franklin Gothic Medium" panose="020B0603020102020204" pitchFamily="34" charset="0"/>
              </a:rPr>
              <a:t> grant </a:t>
            </a:r>
            <a:r>
              <a:rPr lang="en-US" dirty="0" smtClean="0">
                <a:latin typeface="Franklin Gothic Medium" panose="020B0603020102020204" pitchFamily="34" charset="0"/>
              </a:rPr>
              <a:t>(sponsored purpose code) numbers and non-sponsored purpose codes</a:t>
            </a:r>
            <a:endParaRPr lang="en-US" dirty="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399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Functional Definitions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24</a:t>
            </a:fld>
            <a:endParaRPr lang="en-US" dirty="0"/>
          </a:p>
        </p:txBody>
      </p:sp>
    </p:spTree>
    <p:extLst>
      <p:ext uri="{BB962C8B-B14F-4D97-AF65-F5344CB8AC3E}">
        <p14:creationId xmlns:p14="http://schemas.microsoft.com/office/powerpoint/2010/main" val="327142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25</a:t>
            </a:fld>
            <a:endParaRPr lang="en-US"/>
          </a:p>
        </p:txBody>
      </p:sp>
      <p:sp>
        <p:nvSpPr>
          <p:cNvPr id="5" name="Title 2"/>
          <p:cNvSpPr>
            <a:spLocks noGrp="1"/>
          </p:cNvSpPr>
          <p:nvPr>
            <p:ph type="title"/>
          </p:nvPr>
        </p:nvSpPr>
        <p:spPr/>
        <p:txBody>
          <a:bodyPr/>
          <a:lstStyle/>
          <a:p>
            <a:r>
              <a:rPr lang="en-US" dirty="0" smtClean="0"/>
              <a:t>Functional Definitions</a:t>
            </a:r>
          </a:p>
        </p:txBody>
      </p:sp>
      <p:sp>
        <p:nvSpPr>
          <p:cNvPr id="6" name="Text Box 14"/>
          <p:cNvSpPr txBox="1">
            <a:spLocks noChangeArrowheads="1"/>
          </p:cNvSpPr>
          <p:nvPr/>
        </p:nvSpPr>
        <p:spPr bwMode="auto">
          <a:xfrm>
            <a:off x="528477" y="1101675"/>
            <a:ext cx="8626153"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234950" indent="-23495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indent="0" algn="ctr">
              <a:spcBef>
                <a:spcPct val="25000"/>
              </a:spcBef>
              <a:buClrTx/>
              <a:buSzPct val="150000"/>
              <a:buFont typeface="Arial" charset="0"/>
              <a:buNone/>
              <a:defRPr/>
            </a:pPr>
            <a:r>
              <a:rPr lang="en-US" sz="1600" dirty="0" smtClean="0"/>
              <a:t>.</a:t>
            </a:r>
            <a:r>
              <a:rPr lang="en-US" sz="2000" b="1" dirty="0" smtClean="0"/>
              <a:t> </a:t>
            </a:r>
            <a:r>
              <a:rPr lang="en-US" sz="4000" b="1" dirty="0">
                <a:latin typeface="Franklin Gothic Medium" panose="020B0603020102020204" pitchFamily="34" charset="0"/>
              </a:rPr>
              <a:t>Joint Use (JT)</a:t>
            </a:r>
            <a:endParaRPr lang="en-US" sz="4000" dirty="0">
              <a:latin typeface="Franklin Gothic Medium" panose="020B0603020102020204" pitchFamily="34" charset="0"/>
              <a:cs typeface="Times New Roman" pitchFamily="18" charset="0"/>
            </a:endParaRPr>
          </a:p>
          <a:p>
            <a:pPr marL="285750" lvl="1">
              <a:spcBef>
                <a:spcPct val="25000"/>
              </a:spcBef>
              <a:buClrTx/>
              <a:buSzPct val="150000"/>
              <a:buFont typeface="Arial" pitchFamily="34" charset="0"/>
              <a:buChar char="•"/>
              <a:defRPr/>
            </a:pPr>
            <a:r>
              <a:rPr lang="en-US" sz="2200" dirty="0" smtClean="0">
                <a:latin typeface="Franklin Gothic Medium" panose="020B0603020102020204" pitchFamily="34" charset="0"/>
              </a:rPr>
              <a:t>Offices </a:t>
            </a:r>
            <a:r>
              <a:rPr lang="en-US" sz="2200" dirty="0">
                <a:latin typeface="Franklin Gothic Medium" panose="020B0603020102020204" pitchFamily="34" charset="0"/>
              </a:rPr>
              <a:t>(Faculty, Directors, Secretary, Staff</a:t>
            </a:r>
            <a:r>
              <a:rPr lang="en-US" sz="2200" dirty="0" smtClean="0">
                <a:latin typeface="Franklin Gothic Medium" panose="020B0603020102020204" pitchFamily="34" charset="0"/>
              </a:rPr>
              <a:t>, GTA, </a:t>
            </a:r>
            <a:r>
              <a:rPr lang="en-US" sz="2200" dirty="0">
                <a:latin typeface="Franklin Gothic Medium" panose="020B0603020102020204" pitchFamily="34" charset="0"/>
              </a:rPr>
              <a:t>etc.)</a:t>
            </a:r>
            <a:r>
              <a:rPr lang="en-US" sz="2200" dirty="0" smtClean="0">
                <a:latin typeface="Franklin Gothic Medium" panose="020B0603020102020204" pitchFamily="34" charset="0"/>
              </a:rPr>
              <a:t>, </a:t>
            </a:r>
            <a:r>
              <a:rPr lang="en-US" sz="2200" dirty="0">
                <a:latin typeface="Franklin Gothic Medium" panose="020B0603020102020204" pitchFamily="34" charset="0"/>
              </a:rPr>
              <a:t>o</a:t>
            </a:r>
            <a:r>
              <a:rPr lang="en-US" sz="2200" dirty="0" smtClean="0">
                <a:latin typeface="Franklin Gothic Medium" panose="020B0603020102020204" pitchFamily="34" charset="0"/>
              </a:rPr>
              <a:t>ffice </a:t>
            </a:r>
            <a:r>
              <a:rPr lang="en-US" sz="2200" dirty="0">
                <a:latin typeface="Franklin Gothic Medium" panose="020B0603020102020204" pitchFamily="34" charset="0"/>
              </a:rPr>
              <a:t>service </a:t>
            </a:r>
            <a:r>
              <a:rPr lang="en-US" sz="2200" dirty="0" smtClean="0">
                <a:latin typeface="Franklin Gothic Medium" panose="020B0603020102020204" pitchFamily="34" charset="0"/>
              </a:rPr>
              <a:t>areas, and </a:t>
            </a:r>
            <a:r>
              <a:rPr lang="en-US" sz="2200" dirty="0">
                <a:latin typeface="Franklin Gothic Medium" panose="020B0603020102020204" pitchFamily="34" charset="0"/>
              </a:rPr>
              <a:t>multi-function rooms such as conference rooms, copy rooms, employee lounges, and departmental libraries</a:t>
            </a:r>
            <a:r>
              <a:rPr lang="en-US" sz="2200" dirty="0" smtClean="0">
                <a:latin typeface="Franklin Gothic Medium" panose="020B0603020102020204" pitchFamily="34" charset="0"/>
              </a:rPr>
              <a:t>.</a:t>
            </a:r>
          </a:p>
          <a:p>
            <a:pPr marL="285750" lvl="1">
              <a:spcBef>
                <a:spcPct val="25000"/>
              </a:spcBef>
              <a:buClrTx/>
              <a:buSzPct val="150000"/>
              <a:buFont typeface="Arial" pitchFamily="34" charset="0"/>
              <a:buChar char="•"/>
              <a:defRPr/>
            </a:pPr>
            <a:r>
              <a:rPr lang="en-US" sz="2200" dirty="0">
                <a:solidFill>
                  <a:srgbClr val="FF0000"/>
                </a:solidFill>
                <a:latin typeface="Franklin Gothic Medium" panose="020B0603020102020204" pitchFamily="34" charset="0"/>
              </a:rPr>
              <a:t>Verify </a:t>
            </a:r>
            <a:r>
              <a:rPr lang="en-US" sz="2200" dirty="0" smtClean="0">
                <a:solidFill>
                  <a:srgbClr val="FF0000"/>
                </a:solidFill>
                <a:latin typeface="Franklin Gothic Medium" panose="020B0603020102020204" pitchFamily="34" charset="0"/>
              </a:rPr>
              <a:t>accuracy of room type.  If room type is inaccurate, please correct using dropdown list under Room </a:t>
            </a:r>
            <a:r>
              <a:rPr lang="en-US" sz="2200" dirty="0">
                <a:solidFill>
                  <a:srgbClr val="FF0000"/>
                </a:solidFill>
                <a:latin typeface="Franklin Gothic Medium" panose="020B0603020102020204" pitchFamily="34" charset="0"/>
              </a:rPr>
              <a:t>A</a:t>
            </a:r>
            <a:r>
              <a:rPr lang="en-US" sz="2200" dirty="0" smtClean="0">
                <a:solidFill>
                  <a:srgbClr val="FF0000"/>
                </a:solidFill>
                <a:latin typeface="Franklin Gothic Medium" panose="020B0603020102020204" pitchFamily="34" charset="0"/>
              </a:rPr>
              <a:t>ttributes section.</a:t>
            </a:r>
          </a:p>
          <a:p>
            <a:pPr marL="285750" lvl="1">
              <a:spcBef>
                <a:spcPct val="25000"/>
              </a:spcBef>
              <a:buClrTx/>
              <a:buSzPct val="150000"/>
              <a:buFont typeface="Arial" pitchFamily="34" charset="0"/>
              <a:buChar char="•"/>
              <a:defRPr/>
            </a:pPr>
            <a:r>
              <a:rPr lang="en-US" sz="2200" dirty="0" smtClean="0">
                <a:solidFill>
                  <a:srgbClr val="FF0000"/>
                </a:solidFill>
                <a:latin typeface="Franklin Gothic Medium" panose="020B0603020102020204" pitchFamily="34" charset="0"/>
              </a:rPr>
              <a:t>In </a:t>
            </a:r>
            <a:r>
              <a:rPr lang="en-US" sz="2200" i="1" dirty="0" err="1" smtClean="0">
                <a:solidFill>
                  <a:srgbClr val="FF0000"/>
                </a:solidFill>
                <a:latin typeface="Franklin Gothic Medium" panose="020B0603020102020204" pitchFamily="34" charset="0"/>
              </a:rPr>
              <a:t>AttainSpace</a:t>
            </a:r>
            <a:r>
              <a:rPr lang="en-US" sz="2200" i="1" dirty="0" smtClean="0">
                <a:solidFill>
                  <a:srgbClr val="FF0000"/>
                </a:solidFill>
                <a:latin typeface="Franklin Gothic Medium" panose="020B0603020102020204" pitchFamily="34" charset="0"/>
              </a:rPr>
              <a:t> </a:t>
            </a:r>
            <a:r>
              <a:rPr lang="en-US" sz="2200" dirty="0" smtClean="0">
                <a:solidFill>
                  <a:srgbClr val="FF0000"/>
                </a:solidFill>
                <a:latin typeface="Franklin Gothic Medium" panose="020B0603020102020204" pitchFamily="34" charset="0"/>
              </a:rPr>
              <a:t>select room, check Joint Use checkbox on room survey form under Room Attributes and Sign-Off</a:t>
            </a:r>
            <a:r>
              <a:rPr lang="en-US" sz="2200" i="1" dirty="0" smtClean="0">
                <a:solidFill>
                  <a:srgbClr val="FF0000"/>
                </a:solidFill>
                <a:latin typeface="Franklin Gothic Medium" panose="020B0603020102020204" pitchFamily="34" charset="0"/>
              </a:rPr>
              <a:t>.</a:t>
            </a:r>
          </a:p>
          <a:p>
            <a:pPr marL="285750" lvl="1">
              <a:spcBef>
                <a:spcPct val="25000"/>
              </a:spcBef>
              <a:buClrTx/>
              <a:buSzPct val="150000"/>
              <a:buFont typeface="Arial" pitchFamily="34" charset="0"/>
              <a:buChar char="•"/>
              <a:defRPr/>
            </a:pPr>
            <a:r>
              <a:rPr lang="en-US" sz="2200" dirty="0" smtClean="0">
                <a:solidFill>
                  <a:srgbClr val="FF0000"/>
                </a:solidFill>
                <a:latin typeface="Franklin Gothic Medium" panose="020B0603020102020204" pitchFamily="34" charset="0"/>
                <a:cs typeface="Times New Roman" pitchFamily="18" charset="0"/>
              </a:rPr>
              <a:t>Attain/UD Cost Accounting Department will functionalize behind </a:t>
            </a:r>
            <a:r>
              <a:rPr lang="en-US" sz="2200" dirty="0">
                <a:solidFill>
                  <a:srgbClr val="FF0000"/>
                </a:solidFill>
                <a:latin typeface="Franklin Gothic Medium" panose="020B0603020102020204" pitchFamily="34" charset="0"/>
                <a:cs typeface="Times New Roman" pitchFamily="18" charset="0"/>
              </a:rPr>
              <a:t>the scenes </a:t>
            </a:r>
            <a:r>
              <a:rPr lang="en-US" sz="2200" dirty="0" smtClean="0">
                <a:solidFill>
                  <a:srgbClr val="FF0000"/>
                </a:solidFill>
                <a:latin typeface="Franklin Gothic Medium" panose="020B0603020102020204" pitchFamily="34" charset="0"/>
                <a:cs typeface="Times New Roman" pitchFamily="18" charset="0"/>
              </a:rPr>
              <a:t>based on departmental salaries and wages.</a:t>
            </a:r>
            <a:endParaRPr lang="en-US" sz="2200" dirty="0" smtClean="0">
              <a:solidFill>
                <a:srgbClr val="FF0000"/>
              </a:solidFill>
              <a:latin typeface="Franklin Gothic Medium" panose="020B0603020102020204" pitchFamily="34" charset="0"/>
            </a:endParaRPr>
          </a:p>
          <a:p>
            <a:pPr marL="285750" lvl="1">
              <a:spcBef>
                <a:spcPct val="25000"/>
              </a:spcBef>
              <a:buClrTx/>
              <a:buSzPct val="150000"/>
              <a:buFont typeface="Arial" pitchFamily="34" charset="0"/>
              <a:buChar char="•"/>
              <a:defRPr/>
            </a:pPr>
            <a:r>
              <a:rPr lang="en-US" sz="2200" dirty="0" smtClean="0">
                <a:solidFill>
                  <a:srgbClr val="FF0000"/>
                </a:solidFill>
                <a:latin typeface="Franklin Gothic Medium" panose="020B0603020102020204" pitchFamily="34" charset="0"/>
              </a:rPr>
              <a:t>Your work with room is finished!!!!</a:t>
            </a:r>
          </a:p>
        </p:txBody>
      </p:sp>
      <p:sp>
        <p:nvSpPr>
          <p:cNvPr id="7" name="TextBox 6"/>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8522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26</a:t>
            </a:fld>
            <a:endParaRPr lang="en-US"/>
          </a:p>
        </p:txBody>
      </p:sp>
      <p:sp>
        <p:nvSpPr>
          <p:cNvPr id="5" name="Title 2"/>
          <p:cNvSpPr>
            <a:spLocks noGrp="1"/>
          </p:cNvSpPr>
          <p:nvPr>
            <p:ph type="title"/>
          </p:nvPr>
        </p:nvSpPr>
        <p:spPr/>
        <p:txBody>
          <a:bodyPr/>
          <a:lstStyle/>
          <a:p>
            <a:r>
              <a:rPr lang="en-US" dirty="0" smtClean="0"/>
              <a:t>Functional Definitions</a:t>
            </a:r>
          </a:p>
        </p:txBody>
      </p:sp>
      <p:sp>
        <p:nvSpPr>
          <p:cNvPr id="7" name="Text Box 14"/>
          <p:cNvSpPr txBox="1">
            <a:spLocks noChangeArrowheads="1"/>
          </p:cNvSpPr>
          <p:nvPr/>
        </p:nvSpPr>
        <p:spPr bwMode="auto">
          <a:xfrm>
            <a:off x="517846" y="1101675"/>
            <a:ext cx="8626153"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234950" indent="-23495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spcAft>
                <a:spcPts val="300"/>
              </a:spcAft>
              <a:buSzPct val="125000"/>
            </a:pPr>
            <a:r>
              <a:rPr lang="en-US" sz="2000" b="1" dirty="0">
                <a:latin typeface="Franklin Gothic Medium" panose="020B0603020102020204" pitchFamily="34" charset="0"/>
              </a:rPr>
              <a:t>Organized Research (OR)</a:t>
            </a:r>
            <a:endParaRPr lang="en-US" sz="2000" dirty="0">
              <a:latin typeface="Franklin Gothic Medium" panose="020B0603020102020204" pitchFamily="34" charset="0"/>
            </a:endParaRPr>
          </a:p>
          <a:p>
            <a:pPr lvl="3">
              <a:spcBef>
                <a:spcPts val="600"/>
              </a:spcBef>
              <a:spcAft>
                <a:spcPts val="300"/>
              </a:spcAft>
              <a:buSzPct val="150000"/>
              <a:buFont typeface="Arial" charset="0"/>
              <a:buChar char="•"/>
            </a:pPr>
            <a:r>
              <a:rPr lang="en-US" sz="1700" dirty="0">
                <a:latin typeface="Franklin Gothic Medium" panose="020B0603020102020204" pitchFamily="34" charset="0"/>
              </a:rPr>
              <a:t>Research activities that are separately budgeted and accounted for by federal and non-federal (state government and private sector/corporate) sponsors.</a:t>
            </a:r>
          </a:p>
          <a:p>
            <a:pPr lvl="3">
              <a:spcBef>
                <a:spcPts val="600"/>
              </a:spcBef>
              <a:spcAft>
                <a:spcPts val="600"/>
              </a:spcAft>
              <a:buSzPct val="150000"/>
              <a:buFont typeface="Arial" charset="0"/>
              <a:buChar char="•"/>
            </a:pPr>
            <a:r>
              <a:rPr lang="en-US" sz="1700" dirty="0">
                <a:latin typeface="Franklin Gothic Medium" panose="020B0603020102020204" pitchFamily="34" charset="0"/>
              </a:rPr>
              <a:t>Sponsored Research Projects</a:t>
            </a:r>
            <a:r>
              <a:rPr lang="en-US" sz="1700" b="1" dirty="0">
                <a:latin typeface="Franklin Gothic Medium" panose="020B0603020102020204" pitchFamily="34" charset="0"/>
              </a:rPr>
              <a:t> - </a:t>
            </a:r>
            <a:r>
              <a:rPr lang="en-US" sz="1700" dirty="0">
                <a:latin typeface="Franklin Gothic Medium" panose="020B0603020102020204" pitchFamily="34" charset="0"/>
              </a:rPr>
              <a:t>Research projects sponsored by Federal agencies and non-Federal organizations (e.g. states, cities, foundations, corporations, etc.) through grants, contracts, and cooperative agreements.</a:t>
            </a:r>
          </a:p>
          <a:p>
            <a:pPr lvl="3">
              <a:buSzPct val="150000"/>
              <a:buFont typeface="Arial" charset="0"/>
              <a:buChar char="•"/>
            </a:pPr>
            <a:r>
              <a:rPr lang="en-US" sz="1700" dirty="0">
                <a:latin typeface="Franklin Gothic Medium" panose="020B0603020102020204" pitchFamily="34" charset="0"/>
              </a:rPr>
              <a:t>Sponsored Research Training - The training of individuals in research techniques sponsored by Federal agencies and non-Federal organizations through grants, contracts and cooperative agreements.   Common examples include:</a:t>
            </a:r>
          </a:p>
          <a:p>
            <a:pPr marL="911225" lvl="4">
              <a:buSzPct val="150000"/>
              <a:buFont typeface="Arial" charset="0"/>
              <a:buChar char="•"/>
            </a:pPr>
            <a:r>
              <a:rPr lang="en-US" sz="1700" dirty="0">
                <a:latin typeface="Franklin Gothic Medium" panose="020B0603020102020204" pitchFamily="34" charset="0"/>
              </a:rPr>
              <a:t>Career Development (“K”) awards</a:t>
            </a:r>
          </a:p>
          <a:p>
            <a:pPr marL="911225" lvl="4">
              <a:buSzPct val="150000"/>
              <a:buFont typeface="Arial" charset="0"/>
              <a:buChar char="•"/>
            </a:pPr>
            <a:r>
              <a:rPr lang="en-US" sz="1700" dirty="0">
                <a:latin typeface="Franklin Gothic Medium" panose="020B0603020102020204" pitchFamily="34" charset="0"/>
              </a:rPr>
              <a:t>Institutional training grants (T-32)</a:t>
            </a:r>
          </a:p>
          <a:p>
            <a:pPr marL="911225" lvl="4">
              <a:buSzPct val="150000"/>
              <a:buFont typeface="Arial" charset="0"/>
              <a:buChar char="•"/>
            </a:pPr>
            <a:r>
              <a:rPr lang="en-US" sz="1700" dirty="0">
                <a:latin typeface="Franklin Gothic Medium" panose="020B0603020102020204" pitchFamily="34" charset="0"/>
              </a:rPr>
              <a:t>Individual fellowships (F-32)</a:t>
            </a:r>
          </a:p>
          <a:p>
            <a:pPr marL="911225" lvl="4">
              <a:spcAft>
                <a:spcPts val="300"/>
              </a:spcAft>
              <a:buSzPct val="150000"/>
              <a:buFont typeface="Arial" charset="0"/>
              <a:buChar char="•"/>
            </a:pPr>
            <a:r>
              <a:rPr lang="en-US" sz="1700" dirty="0">
                <a:latin typeface="Franklin Gothic Medium" panose="020B0603020102020204" pitchFamily="34" charset="0"/>
              </a:rPr>
              <a:t>NSF “IGERT” awards.</a:t>
            </a:r>
          </a:p>
          <a:p>
            <a:pPr lvl="3">
              <a:spcBef>
                <a:spcPts val="600"/>
              </a:spcBef>
              <a:spcAft>
                <a:spcPts val="300"/>
              </a:spcAft>
              <a:buSzPct val="150000"/>
              <a:buFont typeface="Arial" charset="0"/>
              <a:buChar char="•"/>
            </a:pPr>
            <a:r>
              <a:rPr lang="en-US" sz="1700" dirty="0" smtClean="0">
                <a:latin typeface="Franklin Gothic Medium" panose="020B0603020102020204" pitchFamily="34" charset="0"/>
              </a:rPr>
              <a:t>University </a:t>
            </a:r>
            <a:r>
              <a:rPr lang="en-US" sz="1700" dirty="0">
                <a:latin typeface="Franklin Gothic Medium" panose="020B0603020102020204" pitchFamily="34" charset="0"/>
              </a:rPr>
              <a:t>Research </a:t>
            </a:r>
            <a:r>
              <a:rPr lang="en-US" sz="1700" dirty="0" smtClean="0">
                <a:latin typeface="Franklin Gothic Medium" panose="020B0603020102020204" pitchFamily="34" charset="0"/>
              </a:rPr>
              <a:t>Projects (“UDRF” and “GUR” Projects) </a:t>
            </a:r>
            <a:r>
              <a:rPr lang="en-US" sz="1700" b="1" dirty="0" smtClean="0">
                <a:latin typeface="Franklin Gothic Medium" panose="020B0603020102020204" pitchFamily="34" charset="0"/>
              </a:rPr>
              <a:t>- </a:t>
            </a:r>
            <a:r>
              <a:rPr lang="en-US" sz="1700" dirty="0">
                <a:latin typeface="Franklin Gothic Medium" panose="020B0603020102020204" pitchFamily="34" charset="0"/>
              </a:rPr>
              <a:t>Research projects funded with University funds that are separately budgeted and accounted for on a specific project basis.</a:t>
            </a:r>
          </a:p>
          <a:p>
            <a:pPr lvl="3">
              <a:spcBef>
                <a:spcPts val="600"/>
              </a:spcBef>
              <a:spcAft>
                <a:spcPts val="600"/>
              </a:spcAft>
              <a:buSzPct val="150000"/>
              <a:buFont typeface="Arial" charset="0"/>
              <a:buChar char="•"/>
            </a:pPr>
            <a:r>
              <a:rPr lang="en-US" sz="1700" dirty="0">
                <a:latin typeface="Franklin Gothic Medium" panose="020B0603020102020204" pitchFamily="34" charset="0"/>
              </a:rPr>
              <a:t>Research cost sharing</a:t>
            </a:r>
            <a:r>
              <a:rPr lang="en-US" sz="1700" b="1" dirty="0">
                <a:latin typeface="Franklin Gothic Medium" panose="020B0603020102020204" pitchFamily="34" charset="0"/>
              </a:rPr>
              <a:t> –</a:t>
            </a:r>
            <a:r>
              <a:rPr lang="en-US" sz="1700" dirty="0">
                <a:latin typeface="Franklin Gothic Medium" panose="020B0603020102020204" pitchFamily="34" charset="0"/>
              </a:rPr>
              <a:t> Includes mandatory matching, voluntary committed, or cost sharing associated with the NIH salary cap on externally sponsored awards</a:t>
            </a:r>
            <a:r>
              <a:rPr lang="en-US" dirty="0" smtClean="0">
                <a:latin typeface="Franklin Gothic Medium" panose="020B0603020102020204" pitchFamily="34" charset="0"/>
              </a:rPr>
              <a:t>.</a:t>
            </a:r>
          </a:p>
          <a:p>
            <a:pPr lvl="3">
              <a:spcBef>
                <a:spcPts val="600"/>
              </a:spcBef>
              <a:spcAft>
                <a:spcPts val="600"/>
              </a:spcAft>
              <a:buSzPct val="150000"/>
              <a:buFont typeface="Arial" charset="0"/>
              <a:buChar char="•"/>
            </a:pPr>
            <a:endParaRPr lang="en-US" sz="2000" dirty="0"/>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2403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27</a:t>
            </a:fld>
            <a:endParaRPr lang="en-US"/>
          </a:p>
        </p:txBody>
      </p:sp>
      <p:sp>
        <p:nvSpPr>
          <p:cNvPr id="5" name="Title 2"/>
          <p:cNvSpPr>
            <a:spLocks noGrp="1"/>
          </p:cNvSpPr>
          <p:nvPr>
            <p:ph type="title"/>
          </p:nvPr>
        </p:nvSpPr>
        <p:spPr/>
        <p:txBody>
          <a:bodyPr/>
          <a:lstStyle/>
          <a:p>
            <a:r>
              <a:rPr lang="en-US" dirty="0" smtClean="0"/>
              <a:t>Functional Definitions</a:t>
            </a:r>
          </a:p>
        </p:txBody>
      </p:sp>
      <p:sp>
        <p:nvSpPr>
          <p:cNvPr id="7" name="Text Box 14"/>
          <p:cNvSpPr txBox="1">
            <a:spLocks noChangeArrowheads="1"/>
          </p:cNvSpPr>
          <p:nvPr/>
        </p:nvSpPr>
        <p:spPr bwMode="auto">
          <a:xfrm>
            <a:off x="517846" y="1101675"/>
            <a:ext cx="8626153"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234950" indent="-23495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spcAft>
                <a:spcPts val="300"/>
              </a:spcAft>
              <a:buSzPct val="125000"/>
            </a:pPr>
            <a:r>
              <a:rPr lang="en-US" sz="2000" b="1" dirty="0" smtClean="0">
                <a:latin typeface="Franklin Gothic Medium" panose="020B0603020102020204" pitchFamily="34" charset="0"/>
              </a:rPr>
              <a:t>College of Agriculture Organized </a:t>
            </a:r>
            <a:r>
              <a:rPr lang="en-US" sz="2000" b="1" dirty="0">
                <a:latin typeface="Franklin Gothic Medium" panose="020B0603020102020204" pitchFamily="34" charset="0"/>
              </a:rPr>
              <a:t>Research </a:t>
            </a:r>
            <a:r>
              <a:rPr lang="en-US" sz="2000" b="1" dirty="0" smtClean="0">
                <a:latin typeface="Franklin Gothic Medium" panose="020B0603020102020204" pitchFamily="34" charset="0"/>
              </a:rPr>
              <a:t>(AGOR</a:t>
            </a:r>
            <a:r>
              <a:rPr lang="en-US" sz="2000" b="1" dirty="0">
                <a:latin typeface="Franklin Gothic Medium" panose="020B0603020102020204" pitchFamily="34" charset="0"/>
              </a:rPr>
              <a:t>)</a:t>
            </a:r>
            <a:endParaRPr lang="en-US" sz="2000" dirty="0">
              <a:latin typeface="Franklin Gothic Medium" panose="020B0603020102020204" pitchFamily="34" charset="0"/>
            </a:endParaRPr>
          </a:p>
          <a:p>
            <a:pPr lvl="3">
              <a:spcBef>
                <a:spcPts val="600"/>
              </a:spcBef>
              <a:buSzPct val="150000"/>
              <a:buFont typeface="Arial" charset="0"/>
              <a:buChar char="•"/>
            </a:pPr>
            <a:r>
              <a:rPr lang="en-US" sz="1700" dirty="0">
                <a:latin typeface="Franklin Gothic Medium" panose="020B0603020102020204" pitchFamily="34" charset="0"/>
              </a:rPr>
              <a:t>Research activities </a:t>
            </a:r>
            <a:r>
              <a:rPr lang="en-US" sz="1700" dirty="0" smtClean="0">
                <a:latin typeface="Franklin Gothic Medium" panose="020B0603020102020204" pitchFamily="34" charset="0"/>
              </a:rPr>
              <a:t>associated with the </a:t>
            </a:r>
            <a:r>
              <a:rPr lang="en-US" sz="1700" u="sng" dirty="0" smtClean="0">
                <a:latin typeface="Franklin Gothic Medium" panose="020B0603020102020204" pitchFamily="34" charset="0"/>
              </a:rPr>
              <a:t>College of Agriculture</a:t>
            </a:r>
            <a:r>
              <a:rPr lang="en-US" sz="1700" dirty="0" smtClean="0">
                <a:latin typeface="Franklin Gothic Medium" panose="020B0603020102020204" pitchFamily="34" charset="0"/>
              </a:rPr>
              <a:t> that </a:t>
            </a:r>
            <a:r>
              <a:rPr lang="en-US" sz="1700" dirty="0">
                <a:latin typeface="Franklin Gothic Medium" panose="020B0603020102020204" pitchFamily="34" charset="0"/>
              </a:rPr>
              <a:t>are separately budgeted and accounted for by federal and non-federal (state government and private sector/corporate) sponsors.</a:t>
            </a:r>
          </a:p>
          <a:p>
            <a:pPr lvl="3">
              <a:spcBef>
                <a:spcPts val="600"/>
              </a:spcBef>
              <a:spcAft>
                <a:spcPts val="300"/>
              </a:spcAft>
              <a:buSzPct val="150000"/>
              <a:buFont typeface="Arial" charset="0"/>
              <a:buChar char="•"/>
            </a:pPr>
            <a:r>
              <a:rPr lang="en-US" sz="1700" dirty="0">
                <a:latin typeface="Franklin Gothic Medium" panose="020B0603020102020204" pitchFamily="34" charset="0"/>
              </a:rPr>
              <a:t>Sponsored Research Projects</a:t>
            </a:r>
            <a:r>
              <a:rPr lang="en-US" sz="1700" b="1" dirty="0">
                <a:latin typeface="Franklin Gothic Medium" panose="020B0603020102020204" pitchFamily="34" charset="0"/>
              </a:rPr>
              <a:t> - </a:t>
            </a:r>
            <a:r>
              <a:rPr lang="en-US" sz="1700" dirty="0">
                <a:latin typeface="Franklin Gothic Medium" panose="020B0603020102020204" pitchFamily="34" charset="0"/>
              </a:rPr>
              <a:t>Research projects sponsored by Federal agencies and non-Federal organizations (e.g. states, cities, foundations, corporations, etc.) through grants, contracts, and cooperative agreements.</a:t>
            </a:r>
          </a:p>
          <a:p>
            <a:pPr lvl="3">
              <a:buSzPct val="150000"/>
              <a:buFont typeface="Arial" charset="0"/>
              <a:buChar char="•"/>
            </a:pPr>
            <a:r>
              <a:rPr lang="en-US" sz="1700" dirty="0">
                <a:latin typeface="Franklin Gothic Medium" panose="020B0603020102020204" pitchFamily="34" charset="0"/>
              </a:rPr>
              <a:t>Sponsored Research Training - The training of individuals in research techniques sponsored by Federal agencies and non-Federal organizations through grants, contracts and cooperative agreements.   Common examples include:</a:t>
            </a:r>
          </a:p>
          <a:p>
            <a:pPr marL="911225" lvl="4">
              <a:buSzPct val="150000"/>
              <a:buFont typeface="Arial" charset="0"/>
              <a:buChar char="•"/>
            </a:pPr>
            <a:r>
              <a:rPr lang="en-US" sz="1700" dirty="0">
                <a:latin typeface="Franklin Gothic Medium" panose="020B0603020102020204" pitchFamily="34" charset="0"/>
              </a:rPr>
              <a:t>Career Development (“K”) awards</a:t>
            </a:r>
          </a:p>
          <a:p>
            <a:pPr marL="911225" lvl="4">
              <a:buSzPct val="150000"/>
              <a:buFont typeface="Arial" charset="0"/>
              <a:buChar char="•"/>
            </a:pPr>
            <a:r>
              <a:rPr lang="en-US" sz="1700" dirty="0">
                <a:latin typeface="Franklin Gothic Medium" panose="020B0603020102020204" pitchFamily="34" charset="0"/>
              </a:rPr>
              <a:t>Institutional training grants (T-32)</a:t>
            </a:r>
          </a:p>
          <a:p>
            <a:pPr marL="911225" lvl="4">
              <a:buSzPct val="150000"/>
              <a:buFont typeface="Arial" charset="0"/>
              <a:buChar char="•"/>
            </a:pPr>
            <a:r>
              <a:rPr lang="en-US" sz="1700" dirty="0">
                <a:latin typeface="Franklin Gothic Medium" panose="020B0603020102020204" pitchFamily="34" charset="0"/>
              </a:rPr>
              <a:t>Individual fellowships (F-32)</a:t>
            </a:r>
          </a:p>
          <a:p>
            <a:pPr marL="911225" lvl="4">
              <a:buSzPct val="150000"/>
              <a:buFont typeface="Arial" charset="0"/>
              <a:buChar char="•"/>
            </a:pPr>
            <a:r>
              <a:rPr lang="en-US" sz="1700" dirty="0">
                <a:latin typeface="Franklin Gothic Medium" panose="020B0603020102020204" pitchFamily="34" charset="0"/>
              </a:rPr>
              <a:t>NSF “IGERT” awards.</a:t>
            </a:r>
          </a:p>
          <a:p>
            <a:pPr lvl="3">
              <a:spcBef>
                <a:spcPts val="600"/>
              </a:spcBef>
              <a:buSzPct val="150000"/>
              <a:buFont typeface="Arial" charset="0"/>
              <a:buChar char="•"/>
            </a:pPr>
            <a:r>
              <a:rPr lang="en-US" sz="1700" dirty="0" smtClean="0">
                <a:latin typeface="Franklin Gothic Medium" panose="020B0603020102020204" pitchFamily="34" charset="0"/>
              </a:rPr>
              <a:t>University </a:t>
            </a:r>
            <a:r>
              <a:rPr lang="en-US" sz="1700" dirty="0">
                <a:latin typeface="Franklin Gothic Medium" panose="020B0603020102020204" pitchFamily="34" charset="0"/>
              </a:rPr>
              <a:t>Research </a:t>
            </a:r>
            <a:r>
              <a:rPr lang="en-US" sz="1700" dirty="0" smtClean="0">
                <a:latin typeface="Franklin Gothic Medium" panose="020B0603020102020204" pitchFamily="34" charset="0"/>
              </a:rPr>
              <a:t>Projects (“UDRF” and “GUR” Projects) </a:t>
            </a:r>
            <a:r>
              <a:rPr lang="en-US" sz="1700" b="1" dirty="0" smtClean="0">
                <a:latin typeface="Franklin Gothic Medium" panose="020B0603020102020204" pitchFamily="34" charset="0"/>
              </a:rPr>
              <a:t>- </a:t>
            </a:r>
            <a:r>
              <a:rPr lang="en-US" sz="1700" dirty="0">
                <a:latin typeface="Franklin Gothic Medium" panose="020B0603020102020204" pitchFamily="34" charset="0"/>
              </a:rPr>
              <a:t>Research projects funded with University funds that are separately budgeted and accounted for on a specific project basis.</a:t>
            </a:r>
          </a:p>
          <a:p>
            <a:pPr lvl="3">
              <a:spcBef>
                <a:spcPts val="600"/>
              </a:spcBef>
              <a:spcAft>
                <a:spcPts val="600"/>
              </a:spcAft>
              <a:buSzPct val="150000"/>
              <a:buFont typeface="Arial" charset="0"/>
              <a:buChar char="•"/>
            </a:pPr>
            <a:r>
              <a:rPr lang="en-US" sz="1700" dirty="0">
                <a:latin typeface="Franklin Gothic Medium" panose="020B0603020102020204" pitchFamily="34" charset="0"/>
              </a:rPr>
              <a:t>Research cost sharing</a:t>
            </a:r>
            <a:r>
              <a:rPr lang="en-US" sz="1700" b="1" dirty="0">
                <a:latin typeface="Franklin Gothic Medium" panose="020B0603020102020204" pitchFamily="34" charset="0"/>
              </a:rPr>
              <a:t> –</a:t>
            </a:r>
            <a:r>
              <a:rPr lang="en-US" sz="1700" dirty="0">
                <a:latin typeface="Franklin Gothic Medium" panose="020B0603020102020204" pitchFamily="34" charset="0"/>
              </a:rPr>
              <a:t> Includes mandatory matching, voluntary committed, or cost sharing associated with the NIH salary cap on externally sponsored awards</a:t>
            </a:r>
            <a:r>
              <a:rPr lang="en-US" dirty="0" smtClean="0">
                <a:latin typeface="Franklin Gothic Medium" panose="020B0603020102020204" pitchFamily="34" charset="0"/>
              </a:rPr>
              <a:t>.</a:t>
            </a:r>
          </a:p>
          <a:p>
            <a:pPr lvl="3">
              <a:spcBef>
                <a:spcPts val="600"/>
              </a:spcBef>
              <a:spcAft>
                <a:spcPts val="600"/>
              </a:spcAft>
              <a:buSzPct val="150000"/>
              <a:buFont typeface="Arial" charset="0"/>
              <a:buChar char="•"/>
            </a:pPr>
            <a:endParaRPr lang="en-US" sz="2000" dirty="0"/>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9807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28</a:t>
            </a:fld>
            <a:endParaRPr lang="en-US"/>
          </a:p>
        </p:txBody>
      </p:sp>
      <p:sp>
        <p:nvSpPr>
          <p:cNvPr id="5" name="Title 2"/>
          <p:cNvSpPr>
            <a:spLocks noGrp="1"/>
          </p:cNvSpPr>
          <p:nvPr>
            <p:ph type="title"/>
          </p:nvPr>
        </p:nvSpPr>
        <p:spPr/>
        <p:txBody>
          <a:bodyPr/>
          <a:lstStyle/>
          <a:p>
            <a:r>
              <a:rPr lang="en-US" dirty="0" smtClean="0"/>
              <a:t>Functional Definitions</a:t>
            </a:r>
          </a:p>
        </p:txBody>
      </p:sp>
      <p:sp>
        <p:nvSpPr>
          <p:cNvPr id="6" name="Text Box 14"/>
          <p:cNvSpPr txBox="1">
            <a:spLocks noChangeArrowheads="1"/>
          </p:cNvSpPr>
          <p:nvPr/>
        </p:nvSpPr>
        <p:spPr>
          <a:xfrm>
            <a:off x="517847" y="1123284"/>
            <a:ext cx="8516971"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3"/>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Tx/>
              <a:buNone/>
              <a:defRPr/>
            </a:pPr>
            <a:r>
              <a:rPr lang="en-US" sz="2000" b="1" dirty="0" smtClean="0">
                <a:latin typeface="Franklin Gothic Medium" panose="020B0603020102020204" pitchFamily="34" charset="0"/>
              </a:rPr>
              <a:t>Instruction and Sponsored Instruction/Training (INST)</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sz="1800" dirty="0" smtClean="0">
                <a:latin typeface="Franklin Gothic Medium" panose="020B0603020102020204" pitchFamily="34" charset="0"/>
                <a:cs typeface="Times New Roman" pitchFamily="18" charset="0"/>
              </a:rPr>
              <a:t>Teaching and Training – </a:t>
            </a:r>
            <a:r>
              <a:rPr lang="en-US" sz="1800" dirty="0" smtClean="0">
                <a:latin typeface="Franklin Gothic Medium" panose="020B0603020102020204" pitchFamily="34" charset="0"/>
              </a:rPr>
              <a:t>All regular University teaching and training activities, whether they are offered for credits toward a degree or certificate or on a non-credit basis. Includes classroom teaching, preparing instructional materials, preparing and grading examinations, etc.</a:t>
            </a:r>
          </a:p>
          <a:p>
            <a:pPr marL="234950" lvl="3" indent="-234950">
              <a:spcBef>
                <a:spcPts val="600"/>
              </a:spcBef>
              <a:spcAft>
                <a:spcPts val="600"/>
              </a:spcAft>
              <a:buSzPct val="150000"/>
              <a:buFont typeface="Arial" pitchFamily="34" charset="0"/>
              <a:buChar char="•"/>
              <a:defRPr/>
            </a:pPr>
            <a:r>
              <a:rPr lang="en-US" sz="1800" dirty="0">
                <a:latin typeface="Franklin Gothic Medium" panose="020B0603020102020204" pitchFamily="34" charset="0"/>
              </a:rPr>
              <a:t>Sponsored instructional or training activities funded by Federal agencies and non-Federal organizations through grants, contracts, and cooperative agreements.  This category </a:t>
            </a:r>
            <a:r>
              <a:rPr lang="en-US" sz="1800" u="sng" dirty="0">
                <a:latin typeface="Franklin Gothic Medium" panose="020B0603020102020204" pitchFamily="34" charset="0"/>
              </a:rPr>
              <a:t>does not </a:t>
            </a:r>
            <a:r>
              <a:rPr lang="en-US" sz="1800" dirty="0">
                <a:latin typeface="Franklin Gothic Medium" panose="020B0603020102020204" pitchFamily="34" charset="0"/>
              </a:rPr>
              <a:t>include Sponsored Research Training activities</a:t>
            </a:r>
            <a:r>
              <a:rPr lang="en-US" sz="1800" dirty="0" smtClean="0">
                <a:latin typeface="Franklin Gothic Medium" panose="020B0603020102020204" pitchFamily="34" charset="0"/>
              </a:rPr>
              <a:t>.</a:t>
            </a:r>
          </a:p>
          <a:p>
            <a:pPr marL="0" lvl="3" indent="0">
              <a:spcBef>
                <a:spcPts val="600"/>
              </a:spcBef>
              <a:spcAft>
                <a:spcPts val="600"/>
              </a:spcAft>
              <a:buSzPct val="150000"/>
              <a:buNone/>
              <a:defRPr/>
            </a:pPr>
            <a:r>
              <a:rPr lang="en-US" sz="1800" b="1" dirty="0">
                <a:latin typeface="Franklin Gothic Medium" panose="020B0603020102020204" pitchFamily="34" charset="0"/>
              </a:rPr>
              <a:t>Departmental Research </a:t>
            </a:r>
            <a:r>
              <a:rPr lang="en-US" sz="1800" b="1" dirty="0" smtClean="0">
                <a:latin typeface="Franklin Gothic Medium" panose="020B0603020102020204" pitchFamily="34" charset="0"/>
              </a:rPr>
              <a:t>(DR)</a:t>
            </a:r>
            <a:endParaRPr lang="en-US" sz="1800" dirty="0" smtClean="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sz="1800" dirty="0" smtClean="0">
                <a:latin typeface="Franklin Gothic Medium" panose="020B0603020102020204" pitchFamily="34" charset="0"/>
                <a:cs typeface="Times New Roman" pitchFamily="18" charset="0"/>
              </a:rPr>
              <a:t>Departmental Research - </a:t>
            </a:r>
            <a:r>
              <a:rPr lang="en-US" sz="1800" dirty="0" smtClean="0">
                <a:latin typeface="Franklin Gothic Medium" panose="020B0603020102020204" pitchFamily="34" charset="0"/>
              </a:rPr>
              <a:t>Research, development and scholarly activities that are not separately budgeted and accounted for on an individual project basis.</a:t>
            </a:r>
            <a:r>
              <a:rPr lang="en-US" sz="1800" dirty="0" smtClean="0">
                <a:solidFill>
                  <a:schemeClr val="bg2"/>
                </a:solidFill>
                <a:latin typeface="Franklin Gothic Medium" panose="020B0603020102020204" pitchFamily="34" charset="0"/>
              </a:rPr>
              <a:t> </a:t>
            </a:r>
            <a:r>
              <a:rPr lang="en-US" sz="1800" dirty="0" smtClean="0">
                <a:latin typeface="Franklin Gothic Medium" panose="020B0603020102020204" pitchFamily="34" charset="0"/>
                <a:cs typeface="Times New Roman" pitchFamily="18" charset="0"/>
              </a:rPr>
              <a:t>It is research conducted by an individual that is </a:t>
            </a:r>
            <a:r>
              <a:rPr lang="en-US" sz="1800" u="sng" dirty="0" smtClean="0">
                <a:latin typeface="Franklin Gothic Medium" panose="020B0603020102020204" pitchFamily="34" charset="0"/>
                <a:cs typeface="Times New Roman" pitchFamily="18" charset="0"/>
              </a:rPr>
              <a:t>not associated</a:t>
            </a:r>
            <a:r>
              <a:rPr lang="en-US" sz="1800" dirty="0" smtClean="0">
                <a:latin typeface="Franklin Gothic Medium" panose="020B0603020102020204" pitchFamily="34" charset="0"/>
                <a:cs typeface="Times New Roman" pitchFamily="18" charset="0"/>
              </a:rPr>
              <a:t> with any particular sponsored research project.  It is supported by departmental purpose codes, gift accounts and start-up funds that the University has discretion on how the funding can be utilized.</a:t>
            </a:r>
          </a:p>
        </p:txBody>
      </p:sp>
      <p:sp>
        <p:nvSpPr>
          <p:cNvPr id="7" name="TextBox 6"/>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0399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29</a:t>
            </a:fld>
            <a:endParaRPr lang="en-US"/>
          </a:p>
        </p:txBody>
      </p:sp>
      <p:sp>
        <p:nvSpPr>
          <p:cNvPr id="5" name="Title 2"/>
          <p:cNvSpPr>
            <a:spLocks noGrp="1"/>
          </p:cNvSpPr>
          <p:nvPr>
            <p:ph type="title"/>
          </p:nvPr>
        </p:nvSpPr>
        <p:spPr/>
        <p:txBody>
          <a:bodyPr/>
          <a:lstStyle/>
          <a:p>
            <a:r>
              <a:rPr lang="en-US" dirty="0" smtClean="0"/>
              <a:t>Functional Definitions</a:t>
            </a:r>
          </a:p>
        </p:txBody>
      </p:sp>
      <p:sp>
        <p:nvSpPr>
          <p:cNvPr id="7" name="Text Box 14"/>
          <p:cNvSpPr txBox="1">
            <a:spLocks noChangeArrowheads="1"/>
          </p:cNvSpPr>
          <p:nvPr/>
        </p:nvSpPr>
        <p:spPr>
          <a:xfrm>
            <a:off x="517847" y="1155782"/>
            <a:ext cx="8476028"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3"/>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Tx/>
              <a:buNone/>
              <a:defRPr/>
            </a:pPr>
            <a:r>
              <a:rPr lang="en-US" sz="2000" b="1" dirty="0" smtClean="0">
                <a:latin typeface="Franklin Gothic Medium" panose="020B0603020102020204" pitchFamily="34" charset="0"/>
              </a:rPr>
              <a:t>Other Sponsored Activities (OSA)</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sz="1800" dirty="0" smtClean="0">
                <a:latin typeface="Franklin Gothic Medium" panose="020B0603020102020204" pitchFamily="34" charset="0"/>
              </a:rPr>
              <a:t>Programs and projects financed by Federal and non-Federal agencies and organizations that involve the performance of work other than organized research,  and sponsored instruction/training.  </a:t>
            </a:r>
            <a:r>
              <a:rPr lang="en-US" sz="1800" dirty="0" smtClean="0">
                <a:solidFill>
                  <a:srgbClr val="FF0000"/>
                </a:solidFill>
                <a:latin typeface="Franklin Gothic Medium" panose="020B0603020102020204" pitchFamily="34" charset="0"/>
              </a:rPr>
              <a:t>Examples are health service projects, community outreach/public service programs, and public service conferences.</a:t>
            </a:r>
          </a:p>
          <a:p>
            <a:pPr marL="0" lvl="3" indent="0">
              <a:spcBef>
                <a:spcPts val="600"/>
              </a:spcBef>
              <a:spcAft>
                <a:spcPts val="600"/>
              </a:spcAft>
              <a:buSzPct val="150000"/>
              <a:buNone/>
              <a:defRPr/>
            </a:pPr>
            <a:r>
              <a:rPr lang="en-US" sz="1800" b="1" dirty="0">
                <a:latin typeface="Franklin Gothic Medium" panose="020B0603020102020204" pitchFamily="34" charset="0"/>
              </a:rPr>
              <a:t>Other Institutional Activities (OIA)</a:t>
            </a:r>
            <a:endParaRPr lang="en-US" sz="1800" dirty="0" smtClean="0">
              <a:latin typeface="Franklin Gothic Medium" panose="020B0603020102020204" pitchFamily="34" charset="0"/>
            </a:endParaRPr>
          </a:p>
          <a:p>
            <a:pPr marL="285750" lvl="1">
              <a:spcBef>
                <a:spcPct val="25000"/>
              </a:spcBef>
              <a:buClrTx/>
              <a:buSzPct val="150000"/>
              <a:buFont typeface="Arial" pitchFamily="34" charset="0"/>
              <a:buChar char="•"/>
              <a:defRPr/>
            </a:pPr>
            <a:r>
              <a:rPr lang="en-US" sz="1800" dirty="0">
                <a:latin typeface="Franklin Gothic Medium" panose="020B0603020102020204" pitchFamily="34" charset="0"/>
              </a:rPr>
              <a:t>Visiting scientists funded by home institution or home country.</a:t>
            </a:r>
          </a:p>
          <a:p>
            <a:pPr marL="285750" lvl="1">
              <a:spcBef>
                <a:spcPct val="25000"/>
              </a:spcBef>
              <a:buClrTx/>
              <a:buSzPct val="150000"/>
              <a:buFont typeface="Arial" pitchFamily="34" charset="0"/>
              <a:buChar char="•"/>
              <a:defRPr/>
            </a:pPr>
            <a:r>
              <a:rPr lang="en-US" sz="1800" dirty="0">
                <a:latin typeface="Franklin Gothic Medium" panose="020B0603020102020204" pitchFamily="34" charset="0"/>
              </a:rPr>
              <a:t>Auxiliary enterprises, such as the operations of residence halls, dining halls, student unions, intercollegiate and intramural athletics, bookstores, faculty housing, student apartments, guest houses, theaters, public museums, community relations and development, and other similar auxiliary enterprises</a:t>
            </a:r>
            <a:r>
              <a:rPr lang="en-US" sz="1800" dirty="0" smtClean="0">
                <a:latin typeface="Franklin Gothic Medium" panose="020B0603020102020204" pitchFamily="34" charset="0"/>
              </a:rPr>
              <a:t>.</a:t>
            </a:r>
          </a:p>
          <a:p>
            <a:pPr marL="0" lvl="1" indent="0">
              <a:spcBef>
                <a:spcPct val="25000"/>
              </a:spcBef>
              <a:buClrTx/>
              <a:buSzPct val="150000"/>
              <a:buNone/>
              <a:defRPr/>
            </a:pPr>
            <a:r>
              <a:rPr lang="en-US" sz="1800" b="1" dirty="0">
                <a:latin typeface="Franklin Gothic Medium" panose="020B0603020102020204" pitchFamily="34" charset="0"/>
                <a:cs typeface="Times New Roman" pitchFamily="18" charset="0"/>
              </a:rPr>
              <a:t>Departmental Administration (DA)</a:t>
            </a:r>
          </a:p>
          <a:p>
            <a:pPr marL="285750" lvl="1">
              <a:spcBef>
                <a:spcPct val="25000"/>
              </a:spcBef>
              <a:buClrTx/>
              <a:buSzPct val="150000"/>
              <a:buFont typeface="Arial" pitchFamily="34" charset="0"/>
              <a:buChar char="•"/>
              <a:defRPr/>
            </a:pPr>
            <a:r>
              <a:rPr lang="en-US" sz="1800" dirty="0">
                <a:latin typeface="Franklin Gothic Medium" panose="020B0603020102020204" pitchFamily="34" charset="0"/>
              </a:rPr>
              <a:t>Administrative activities performed by academic departments to support the primary programs of instruction, research, and public service.  This support includes the departmental chair and department-level administrative, secretarial, personnel, payroll, purchasing, and accounting activities.</a:t>
            </a:r>
            <a:endParaRPr lang="en-US" sz="1800" dirty="0" smtClean="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888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a:t>
            </a:fld>
            <a:endParaRPr lang="en-US" dirty="0"/>
          </a:p>
        </p:txBody>
      </p:sp>
    </p:spTree>
    <p:extLst>
      <p:ext uri="{BB962C8B-B14F-4D97-AF65-F5344CB8AC3E}">
        <p14:creationId xmlns:p14="http://schemas.microsoft.com/office/powerpoint/2010/main" val="3415999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30</a:t>
            </a:fld>
            <a:endParaRPr lang="en-US"/>
          </a:p>
        </p:txBody>
      </p:sp>
      <p:sp>
        <p:nvSpPr>
          <p:cNvPr id="5" name="Title 2"/>
          <p:cNvSpPr>
            <a:spLocks noGrp="1"/>
          </p:cNvSpPr>
          <p:nvPr>
            <p:ph type="title"/>
          </p:nvPr>
        </p:nvSpPr>
        <p:spPr/>
        <p:txBody>
          <a:bodyPr/>
          <a:lstStyle/>
          <a:p>
            <a:r>
              <a:rPr lang="en-US" dirty="0" smtClean="0"/>
              <a:t>Functional Definitions</a:t>
            </a:r>
          </a:p>
        </p:txBody>
      </p:sp>
      <p:sp>
        <p:nvSpPr>
          <p:cNvPr id="6" name="Text Box 14"/>
          <p:cNvSpPr txBox="1">
            <a:spLocks noChangeArrowheads="1"/>
          </p:cNvSpPr>
          <p:nvPr/>
        </p:nvSpPr>
        <p:spPr>
          <a:xfrm>
            <a:off x="517847" y="1102862"/>
            <a:ext cx="8466455" cy="569867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3"/>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1200"/>
              </a:spcBef>
              <a:spcAft>
                <a:spcPts val="0"/>
              </a:spcAft>
              <a:buClrTx/>
              <a:buSzPct val="150000"/>
              <a:buFont typeface="Arial" charset="0"/>
              <a:buNone/>
              <a:defRPr/>
            </a:pPr>
            <a:r>
              <a:rPr lang="en-US" sz="2400" b="1" dirty="0" smtClean="0">
                <a:latin typeface="Franklin Gothic Medium" panose="020B0603020102020204" pitchFamily="34" charset="0"/>
              </a:rPr>
              <a:t>Service Centers (SVC)</a:t>
            </a:r>
            <a:endParaRPr lang="en-US" sz="2000" dirty="0" smtClean="0">
              <a:latin typeface="Franklin Gothic Medium" panose="020B0603020102020204" pitchFamily="34" charset="0"/>
              <a:cs typeface="Times New Roman" pitchFamily="18" charset="0"/>
            </a:endParaRPr>
          </a:p>
          <a:p>
            <a:pPr marL="461963" lvl="1">
              <a:spcBef>
                <a:spcPct val="25000"/>
              </a:spcBef>
              <a:buClrTx/>
              <a:buSzPct val="150000"/>
              <a:buFont typeface="Arial" pitchFamily="34" charset="0"/>
              <a:buChar char="•"/>
              <a:defRPr/>
            </a:pPr>
            <a:r>
              <a:rPr lang="en-US" sz="2000" dirty="0" smtClean="0">
                <a:latin typeface="Franklin Gothic Medium" panose="020B0603020102020204" pitchFamily="34" charset="0"/>
                <a:cs typeface="Times New Roman" pitchFamily="18" charset="0"/>
              </a:rPr>
              <a:t>Space </a:t>
            </a:r>
            <a:r>
              <a:rPr lang="en-US" sz="2000" dirty="0">
                <a:latin typeface="Franklin Gothic Medium" panose="020B0603020102020204" pitchFamily="34" charset="0"/>
              </a:rPr>
              <a:t>related to organizational units or activities that perform specific technical or administrative services primarily for internal operations and which charge users for these services.  </a:t>
            </a:r>
            <a:endParaRPr lang="en-US" sz="2000" dirty="0" smtClean="0">
              <a:latin typeface="Franklin Gothic Medium" panose="020B0603020102020204" pitchFamily="34" charset="0"/>
            </a:endParaRPr>
          </a:p>
          <a:p>
            <a:pPr marL="461963" lvl="1">
              <a:spcBef>
                <a:spcPct val="25000"/>
              </a:spcBef>
              <a:buClrTx/>
              <a:buSzPct val="150000"/>
              <a:buFont typeface="Arial" pitchFamily="34" charset="0"/>
              <a:buChar char="•"/>
              <a:defRPr/>
            </a:pPr>
            <a:r>
              <a:rPr lang="en-US" sz="2000" dirty="0" smtClean="0">
                <a:latin typeface="Franklin Gothic Medium" panose="020B0603020102020204" pitchFamily="34" charset="0"/>
              </a:rPr>
              <a:t>The </a:t>
            </a:r>
            <a:r>
              <a:rPr lang="en-US" sz="2000" dirty="0">
                <a:latin typeface="Franklin Gothic Medium" panose="020B0603020102020204" pitchFamily="34" charset="0"/>
              </a:rPr>
              <a:t>services provided represent the major purpose of the generating department.  Examples include the </a:t>
            </a:r>
            <a:r>
              <a:rPr lang="en-US" sz="2000" dirty="0" smtClean="0">
                <a:latin typeface="Franklin Gothic Medium" panose="020B0603020102020204" pitchFamily="34" charset="0"/>
              </a:rPr>
              <a:t>DNA Sequencer, Flow Cytometry, </a:t>
            </a:r>
            <a:r>
              <a:rPr lang="en-US" sz="2000" dirty="0">
                <a:latin typeface="Franklin Gothic Medium" panose="020B0603020102020204" pitchFamily="34" charset="0"/>
              </a:rPr>
              <a:t>Biomedical Brain Imaging, Nanofabrication Facility, Mass Spectrometer, DRI </a:t>
            </a:r>
            <a:r>
              <a:rPr lang="en-US" sz="2000" dirty="0" smtClean="0">
                <a:latin typeface="Franklin Gothic Medium" panose="020B0603020102020204" pitchFamily="34" charset="0"/>
              </a:rPr>
              <a:t>RESCORE, etc.</a:t>
            </a:r>
            <a:endParaRPr lang="en-US" sz="2000" dirty="0" smtClean="0">
              <a:latin typeface="Franklin Gothic Medium" panose="020B0603020102020204" pitchFamily="34" charset="0"/>
              <a:cs typeface="Times New Roman" pitchFamily="18" charset="0"/>
            </a:endParaRPr>
          </a:p>
          <a:p>
            <a:pPr marL="461963" lvl="1">
              <a:spcBef>
                <a:spcPct val="25000"/>
              </a:spcBef>
              <a:buClrTx/>
              <a:buSzPct val="150000"/>
              <a:buFont typeface="Arial" pitchFamily="34" charset="0"/>
              <a:buChar char="•"/>
              <a:defRPr/>
            </a:pPr>
            <a:r>
              <a:rPr lang="en-US" sz="2000" dirty="0" smtClean="0">
                <a:solidFill>
                  <a:srgbClr val="FF0000"/>
                </a:solidFill>
                <a:latin typeface="Franklin Gothic Medium" panose="020B0603020102020204" pitchFamily="34" charset="0"/>
                <a:cs typeface="Times New Roman" pitchFamily="18" charset="0"/>
              </a:rPr>
              <a:t>In </a:t>
            </a:r>
            <a:r>
              <a:rPr lang="en-US" sz="2000" i="1" dirty="0" err="1" smtClean="0">
                <a:solidFill>
                  <a:srgbClr val="FF0000"/>
                </a:solidFill>
                <a:latin typeface="Franklin Gothic Medium" panose="020B0603020102020204" pitchFamily="34" charset="0"/>
                <a:cs typeface="Times New Roman" pitchFamily="18" charset="0"/>
              </a:rPr>
              <a:t>AttainSpace</a:t>
            </a:r>
            <a:r>
              <a:rPr lang="en-US" sz="2000" dirty="0" smtClean="0">
                <a:solidFill>
                  <a:srgbClr val="FF0000"/>
                </a:solidFill>
                <a:latin typeface="Franklin Gothic Medium" panose="020B0603020102020204" pitchFamily="34" charset="0"/>
                <a:cs typeface="Times New Roman" pitchFamily="18" charset="0"/>
              </a:rPr>
              <a:t> select which room should be aligned to a Service Center by clicking the Service Center checkbox under the Room Attributes section of the room’s survey form.   </a:t>
            </a:r>
          </a:p>
          <a:p>
            <a:pPr marL="461963" lvl="1">
              <a:spcBef>
                <a:spcPct val="25000"/>
              </a:spcBef>
              <a:buClrTx/>
              <a:buSzPct val="150000"/>
              <a:buFont typeface="Arial" pitchFamily="34" charset="0"/>
              <a:buChar char="•"/>
              <a:defRPr/>
            </a:pPr>
            <a:r>
              <a:rPr lang="en-US" sz="2000" dirty="0" smtClean="0">
                <a:solidFill>
                  <a:srgbClr val="FF0000"/>
                </a:solidFill>
                <a:latin typeface="Franklin Gothic Medium" panose="020B0603020102020204" pitchFamily="34" charset="0"/>
                <a:cs typeface="Times New Roman" pitchFamily="18" charset="0"/>
              </a:rPr>
              <a:t>Will be coded by UD’s Cost Accounting Department based on billings to users.</a:t>
            </a:r>
            <a:endParaRPr lang="en-US" sz="2000" dirty="0">
              <a:solidFill>
                <a:srgbClr val="FF0000"/>
              </a:solidFill>
              <a:latin typeface="Franklin Gothic Medium" panose="020B0603020102020204" pitchFamily="34" charset="0"/>
              <a:cs typeface="Times New Roman" pitchFamily="18" charset="0"/>
            </a:endParaRPr>
          </a:p>
          <a:p>
            <a:pPr marL="0" lvl="1" indent="0">
              <a:spcBef>
                <a:spcPct val="25000"/>
              </a:spcBef>
              <a:buClrTx/>
              <a:buSzPct val="150000"/>
              <a:buNone/>
              <a:defRPr/>
            </a:pPr>
            <a:r>
              <a:rPr lang="en-US" sz="1800" dirty="0" smtClean="0">
                <a:solidFill>
                  <a:srgbClr val="FF0000"/>
                </a:solidFill>
                <a:latin typeface="Franklin Gothic Medium" panose="020B0603020102020204" pitchFamily="34" charset="0"/>
                <a:cs typeface="Times New Roman" pitchFamily="18" charset="0"/>
              </a:rPr>
              <a:t>  </a:t>
            </a:r>
            <a:endParaRPr lang="en-US" sz="1800" dirty="0" smtClean="0">
              <a:latin typeface="Franklin Gothic Medium" panose="020B0603020102020204" pitchFamily="34" charset="0"/>
              <a:cs typeface="Times New Roman" pitchFamily="18" charset="0"/>
            </a:endParaRPr>
          </a:p>
        </p:txBody>
      </p:sp>
      <p:sp>
        <p:nvSpPr>
          <p:cNvPr id="8" name="TextBox 7"/>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10" name="Rectangle 9"/>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7821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31</a:t>
            </a:fld>
            <a:endParaRPr lang="en-US"/>
          </a:p>
        </p:txBody>
      </p:sp>
      <p:sp>
        <p:nvSpPr>
          <p:cNvPr id="5" name="Title 2"/>
          <p:cNvSpPr>
            <a:spLocks noGrp="1"/>
          </p:cNvSpPr>
          <p:nvPr>
            <p:ph type="title"/>
          </p:nvPr>
        </p:nvSpPr>
        <p:spPr/>
        <p:txBody>
          <a:bodyPr/>
          <a:lstStyle/>
          <a:p>
            <a:r>
              <a:rPr lang="en-US" dirty="0" smtClean="0"/>
              <a:t>Functional Definitions</a:t>
            </a:r>
          </a:p>
        </p:txBody>
      </p:sp>
      <p:sp>
        <p:nvSpPr>
          <p:cNvPr id="7" name="Text Box 14"/>
          <p:cNvSpPr txBox="1">
            <a:spLocks noChangeArrowheads="1"/>
          </p:cNvSpPr>
          <p:nvPr/>
        </p:nvSpPr>
        <p:spPr>
          <a:xfrm>
            <a:off x="517847" y="1269095"/>
            <a:ext cx="8516971"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3"/>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ct val="25000"/>
              </a:spcBef>
              <a:buClrTx/>
              <a:buSzPct val="150000"/>
              <a:buFont typeface="Arial" charset="0"/>
              <a:buNone/>
              <a:defRPr/>
            </a:pPr>
            <a:r>
              <a:rPr lang="en-US" sz="2000" b="1" dirty="0" smtClean="0">
                <a:latin typeface="Franklin Gothic Medium" panose="020B0603020102020204" pitchFamily="34" charset="0"/>
                <a:cs typeface="Times New Roman" pitchFamily="18" charset="0"/>
              </a:rPr>
              <a:t>Non-Unassignable – Common Areas (COM)</a:t>
            </a:r>
          </a:p>
          <a:p>
            <a:pPr marL="285750" lvl="1">
              <a:spcBef>
                <a:spcPct val="25000"/>
              </a:spcBef>
              <a:buClrTx/>
              <a:buSzPct val="150000"/>
              <a:buFont typeface="Arial" pitchFamily="34" charset="0"/>
              <a:buChar char="•"/>
              <a:defRPr/>
            </a:pPr>
            <a:r>
              <a:rPr lang="en-US" sz="1800" dirty="0" smtClean="0">
                <a:latin typeface="Franklin Gothic Medium" panose="020B0603020102020204" pitchFamily="34" charset="0"/>
                <a:cs typeface="Times New Roman" pitchFamily="18" charset="0"/>
              </a:rPr>
              <a:t>Public common areas such as hallways, stairwells, elevators, and rest rooms.</a:t>
            </a:r>
          </a:p>
          <a:p>
            <a:pPr marL="0" lvl="1" indent="0">
              <a:spcBef>
                <a:spcPct val="25000"/>
              </a:spcBef>
              <a:buClrTx/>
              <a:buSzPct val="150000"/>
              <a:buFont typeface="Arial" charset="0"/>
              <a:buNone/>
              <a:defRPr/>
            </a:pPr>
            <a:r>
              <a:rPr lang="en-US" sz="2000" b="1" dirty="0" smtClean="0">
                <a:latin typeface="Franklin Gothic Medium" panose="020B0603020102020204" pitchFamily="34" charset="0"/>
                <a:cs typeface="Times New Roman" pitchFamily="18" charset="0"/>
              </a:rPr>
              <a:t>Vacant (VAC)</a:t>
            </a:r>
          </a:p>
          <a:p>
            <a:pPr marL="285750" lvl="1">
              <a:spcBef>
                <a:spcPct val="25000"/>
              </a:spcBef>
              <a:buClrTx/>
              <a:buSzPct val="150000"/>
              <a:buFont typeface="Arial" pitchFamily="34" charset="0"/>
              <a:buChar char="•"/>
              <a:defRPr/>
            </a:pPr>
            <a:r>
              <a:rPr lang="en-US" sz="1800" dirty="0">
                <a:latin typeface="Franklin Gothic Medium" panose="020B0603020102020204" pitchFamily="34" charset="0"/>
              </a:rPr>
              <a:t>O</a:t>
            </a:r>
            <a:r>
              <a:rPr lang="en-US" sz="1800" dirty="0" smtClean="0">
                <a:latin typeface="Franklin Gothic Medium" panose="020B0603020102020204" pitchFamily="34" charset="0"/>
              </a:rPr>
              <a:t>nly </a:t>
            </a:r>
            <a:r>
              <a:rPr lang="en-US" sz="1800" dirty="0">
                <a:latin typeface="Franklin Gothic Medium" panose="020B0603020102020204" pitchFamily="34" charset="0"/>
              </a:rPr>
              <a:t>the space that is </a:t>
            </a:r>
            <a:r>
              <a:rPr lang="en-US" sz="1800" b="1" dirty="0">
                <a:latin typeface="Franklin Gothic Medium" panose="020B0603020102020204" pitchFamily="34" charset="0"/>
              </a:rPr>
              <a:t>vacant for the entire </a:t>
            </a:r>
            <a:r>
              <a:rPr lang="en-US" sz="1800" b="1" dirty="0" smtClean="0">
                <a:latin typeface="Franklin Gothic Medium" panose="020B0603020102020204" pitchFamily="34" charset="0"/>
              </a:rPr>
              <a:t>fiscal year</a:t>
            </a:r>
            <a:r>
              <a:rPr lang="en-US" sz="1800" dirty="0">
                <a:latin typeface="Franklin Gothic Medium" panose="020B0603020102020204" pitchFamily="34" charset="0"/>
              </a:rPr>
              <a:t>.  If space is only vacant for part of the fiscal year, assign functions according to how it was used when occupied.</a:t>
            </a:r>
            <a:endParaRPr lang="en-US" sz="1800" dirty="0" smtClean="0">
              <a:latin typeface="Franklin Gothic Medium" panose="020B0603020102020204" pitchFamily="34" charset="0"/>
              <a:cs typeface="Times New Roman" pitchFamily="18"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233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Determining Functional Usages / Guidelines for Selected Room Types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32</a:t>
            </a:fld>
            <a:endParaRPr lang="en-US" dirty="0"/>
          </a:p>
        </p:txBody>
      </p:sp>
    </p:spTree>
    <p:extLst>
      <p:ext uri="{BB962C8B-B14F-4D97-AF65-F5344CB8AC3E}">
        <p14:creationId xmlns:p14="http://schemas.microsoft.com/office/powerpoint/2010/main" val="1993621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Functional Usage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33</a:t>
            </a:fld>
            <a:endParaRPr lang="en-US"/>
          </a:p>
        </p:txBody>
      </p:sp>
      <p:sp>
        <p:nvSpPr>
          <p:cNvPr id="4" name="Text Box 14"/>
          <p:cNvSpPr txBox="1">
            <a:spLocks noChangeArrowheads="1"/>
          </p:cNvSpPr>
          <p:nvPr/>
        </p:nvSpPr>
        <p:spPr bwMode="auto">
          <a:xfrm>
            <a:off x="530727" y="1197063"/>
            <a:ext cx="8490443" cy="513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81000" indent="-381000" eaLnBrk="0" hangingPunct="0">
              <a:defRPr>
                <a:solidFill>
                  <a:schemeClr val="tx1"/>
                </a:solidFill>
                <a:latin typeface="Arial" charset="0"/>
                <a:cs typeface="Arial" charset="0"/>
              </a:defRPr>
            </a:lvl1pPr>
            <a:lvl2pPr marL="285750" indent="-285750" eaLnBrk="0" hangingPunct="0">
              <a:defRPr>
                <a:solidFill>
                  <a:schemeClr val="tx1"/>
                </a:solidFill>
                <a:latin typeface="Arial" charset="0"/>
                <a:cs typeface="Arial" charset="0"/>
              </a:defRPr>
            </a:lvl2pPr>
            <a:lvl3pPr marL="1030288" indent="-420688"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spcBef>
                <a:spcPct val="25000"/>
              </a:spcBef>
              <a:buSzPct val="150000"/>
              <a:buFont typeface="Arial" charset="0"/>
              <a:buChar char="•"/>
            </a:pPr>
            <a:r>
              <a:rPr lang="en-US" sz="2000" dirty="0">
                <a:latin typeface="Franklin Gothic Medium" panose="020B0603020102020204" pitchFamily="34" charset="0"/>
              </a:rPr>
              <a:t>Identify </a:t>
            </a:r>
            <a:r>
              <a:rPr lang="en-US" sz="2000" dirty="0" smtClean="0">
                <a:latin typeface="Franklin Gothic Medium" panose="020B0603020102020204" pitchFamily="34" charset="0"/>
              </a:rPr>
              <a:t>the activity taking place in the room </a:t>
            </a:r>
            <a:r>
              <a:rPr lang="en-US" sz="2000" u="sng" dirty="0" smtClean="0">
                <a:latin typeface="Franklin Gothic Medium" panose="020B0603020102020204" pitchFamily="34" charset="0"/>
              </a:rPr>
              <a:t>during FY 2017</a:t>
            </a:r>
            <a:endParaRPr lang="en-US" sz="2000" dirty="0" smtClean="0">
              <a:latin typeface="Franklin Gothic Medium" panose="020B0603020102020204" pitchFamily="34" charset="0"/>
            </a:endParaRPr>
          </a:p>
          <a:p>
            <a:pPr marL="735013" lvl="1" defTabSz="347663">
              <a:spcBef>
                <a:spcPct val="20000"/>
              </a:spcBef>
              <a:buFont typeface="Wingdings" pitchFamily="2" charset="2"/>
              <a:buChar char="ü"/>
            </a:pPr>
            <a:r>
              <a:rPr lang="en-US" sz="2000" dirty="0" smtClean="0">
                <a:latin typeface="Franklin Gothic Medium" panose="020B0603020102020204" pitchFamily="34" charset="0"/>
              </a:rPr>
              <a:t>If you do not have first hand knowledge, contact the party that does.</a:t>
            </a:r>
          </a:p>
          <a:p>
            <a:pPr lvl="1">
              <a:spcBef>
                <a:spcPct val="25000"/>
              </a:spcBef>
              <a:buSzPct val="150000"/>
              <a:buFont typeface="Arial" charset="0"/>
              <a:buChar char="•"/>
            </a:pPr>
            <a:r>
              <a:rPr lang="en-US" sz="2000" dirty="0" smtClean="0">
                <a:latin typeface="Franklin Gothic Medium" panose="020B0603020102020204" pitchFamily="34" charset="0"/>
              </a:rPr>
              <a:t>For labs where </a:t>
            </a:r>
            <a:r>
              <a:rPr lang="en-US" sz="2000" dirty="0">
                <a:latin typeface="Franklin Gothic Medium" panose="020B0603020102020204" pitchFamily="34" charset="0"/>
              </a:rPr>
              <a:t>sponsored activity is taking place, provide all occupants that perform the activities in each </a:t>
            </a:r>
            <a:r>
              <a:rPr lang="en-US" sz="2000" dirty="0" smtClean="0">
                <a:latin typeface="Franklin Gothic Medium" panose="020B0603020102020204" pitchFamily="34" charset="0"/>
              </a:rPr>
              <a:t>room.</a:t>
            </a:r>
          </a:p>
          <a:p>
            <a:pPr lvl="1">
              <a:spcBef>
                <a:spcPct val="25000"/>
              </a:spcBef>
              <a:buSzPct val="150000"/>
              <a:buFont typeface="Arial" charset="0"/>
              <a:buChar char="•"/>
            </a:pPr>
            <a:r>
              <a:rPr lang="en-US" sz="2000" dirty="0" smtClean="0">
                <a:latin typeface="Franklin Gothic Medium" panose="020B0603020102020204" pitchFamily="34" charset="0"/>
              </a:rPr>
              <a:t>For labs where sponsored activity is taking place, provide all sponsored and non-sponsored purpose codes that fund the activities being performed in each room.</a:t>
            </a:r>
          </a:p>
          <a:p>
            <a:pPr lvl="1">
              <a:spcBef>
                <a:spcPct val="25000"/>
              </a:spcBef>
              <a:buSzPct val="150000"/>
              <a:buFont typeface="Arial" charset="0"/>
              <a:buChar char="•"/>
            </a:pPr>
            <a:r>
              <a:rPr lang="en-US" sz="2000" dirty="0" smtClean="0">
                <a:latin typeface="Franklin Gothic Medium" panose="020B0603020102020204" pitchFamily="34" charset="0"/>
              </a:rPr>
              <a:t>Review </a:t>
            </a:r>
            <a:r>
              <a:rPr lang="en-US" sz="2000" dirty="0">
                <a:latin typeface="Franklin Gothic Medium" panose="020B0603020102020204" pitchFamily="34" charset="0"/>
              </a:rPr>
              <a:t>the occupant and </a:t>
            </a:r>
            <a:r>
              <a:rPr lang="en-US" sz="2000" dirty="0" smtClean="0">
                <a:latin typeface="Franklin Gothic Medium" panose="020B0603020102020204" pitchFamily="34" charset="0"/>
              </a:rPr>
              <a:t>purpose code </a:t>
            </a:r>
            <a:r>
              <a:rPr lang="en-US" sz="2000" dirty="0">
                <a:latin typeface="Franklin Gothic Medium" panose="020B0603020102020204" pitchFamily="34" charset="0"/>
              </a:rPr>
              <a:t>information to confirm that it supports the functional usage percentage</a:t>
            </a:r>
            <a:r>
              <a:rPr lang="en-US" sz="2000" dirty="0" smtClean="0">
                <a:latin typeface="Franklin Gothic Medium" panose="020B0603020102020204" pitchFamily="34" charset="0"/>
              </a:rPr>
              <a:t>.</a:t>
            </a:r>
          </a:p>
          <a:p>
            <a:pPr lvl="1">
              <a:spcBef>
                <a:spcPct val="25000"/>
              </a:spcBef>
              <a:buSzPct val="150000"/>
              <a:buFont typeface="Arial" charset="0"/>
              <a:buChar char="•"/>
            </a:pPr>
            <a:r>
              <a:rPr lang="en-US" sz="2000" dirty="0" smtClean="0">
                <a:latin typeface="Franklin Gothic Medium" panose="020B0603020102020204" pitchFamily="34" charset="0"/>
              </a:rPr>
              <a:t>When lab is </a:t>
            </a:r>
            <a:r>
              <a:rPr lang="en-US" sz="2000" dirty="0">
                <a:latin typeface="Franklin Gothic Medium" panose="020B0603020102020204" pitchFamily="34" charset="0"/>
              </a:rPr>
              <a:t>occupied by multiple individuals, consider the frequency and extent of their presence in determining the percentage of functional </a:t>
            </a:r>
            <a:r>
              <a:rPr lang="en-US" sz="2000" dirty="0" smtClean="0">
                <a:latin typeface="Franklin Gothic Medium" panose="020B0603020102020204" pitchFamily="34" charset="0"/>
              </a:rPr>
              <a:t>activity.</a:t>
            </a:r>
          </a:p>
          <a:p>
            <a:pPr lvl="1">
              <a:spcBef>
                <a:spcPct val="25000"/>
              </a:spcBef>
              <a:buSzPct val="150000"/>
              <a:buFont typeface="Arial" charset="0"/>
              <a:buChar char="•"/>
            </a:pPr>
            <a:r>
              <a:rPr lang="en-US" sz="2000" dirty="0" smtClean="0">
                <a:latin typeface="Franklin Gothic Medium" panose="020B0603020102020204" pitchFamily="34" charset="0"/>
              </a:rPr>
              <a:t>Consult with </a:t>
            </a:r>
            <a:r>
              <a:rPr lang="en-US" sz="2000" dirty="0">
                <a:latin typeface="Franklin Gothic Medium" panose="020B0603020102020204" pitchFamily="34" charset="0"/>
              </a:rPr>
              <a:t>PI to confirm accuracy of information for </a:t>
            </a:r>
            <a:r>
              <a:rPr lang="en-US" sz="2000" dirty="0" smtClean="0">
                <a:latin typeface="Franklin Gothic Medium" panose="020B0603020102020204" pitchFamily="34" charset="0"/>
              </a:rPr>
              <a:t>labs.</a:t>
            </a:r>
          </a:p>
          <a:p>
            <a:pPr lvl="1">
              <a:spcBef>
                <a:spcPct val="25000"/>
              </a:spcBef>
              <a:buSzPct val="150000"/>
              <a:buFont typeface="Arial" charset="0"/>
              <a:buChar char="•"/>
            </a:pPr>
            <a:r>
              <a:rPr lang="en-US" sz="2000" dirty="0" smtClean="0">
                <a:solidFill>
                  <a:srgbClr val="FF0000"/>
                </a:solidFill>
                <a:latin typeface="Franklin Gothic Medium" panose="020B0603020102020204" pitchFamily="34" charset="0"/>
                <a:cs typeface="Times New Roman" pitchFamily="18" charset="0"/>
              </a:rPr>
              <a:t>Use Information Gathering Tool - PI Questionnaire to gather data for specific labs (see handout).</a:t>
            </a:r>
            <a:endParaRPr lang="en-US" sz="2000" dirty="0">
              <a:solidFill>
                <a:srgbClr val="FF0000"/>
              </a:solidFill>
              <a:latin typeface="Franklin Gothic Medium" panose="020B0603020102020204" pitchFamily="34" charset="0"/>
              <a:cs typeface="Times New Roman" pitchFamily="18" charset="0"/>
            </a:endParaRP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6" name="Rectangle 5"/>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9492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Selected Room Types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34</a:t>
            </a:fld>
            <a:endParaRPr lang="en-US"/>
          </a:p>
        </p:txBody>
      </p:sp>
      <p:graphicFrame>
        <p:nvGraphicFramePr>
          <p:cNvPr id="5" name="Group 95"/>
          <p:cNvGraphicFramePr>
            <a:graphicFrameLocks/>
          </p:cNvGraphicFramePr>
          <p:nvPr>
            <p:extLst>
              <p:ext uri="{D42A27DB-BD31-4B8C-83A1-F6EECF244321}">
                <p14:modId xmlns:p14="http://schemas.microsoft.com/office/powerpoint/2010/main" val="4283626965"/>
              </p:ext>
            </p:extLst>
          </p:nvPr>
        </p:nvGraphicFramePr>
        <p:xfrm>
          <a:off x="685800" y="1371600"/>
          <a:ext cx="8081070" cy="4206240"/>
        </p:xfrm>
        <a:graphic>
          <a:graphicData uri="http://schemas.openxmlformats.org/drawingml/2006/table">
            <a:tbl>
              <a:tblPr/>
              <a:tblGrid>
                <a:gridCol w="2283814">
                  <a:extLst>
                    <a:ext uri="{9D8B030D-6E8A-4147-A177-3AD203B41FA5}">
                      <a16:colId xmlns:a16="http://schemas.microsoft.com/office/drawing/2014/main" val="20000"/>
                    </a:ext>
                  </a:extLst>
                </a:gridCol>
                <a:gridCol w="5797256">
                  <a:extLst>
                    <a:ext uri="{9D8B030D-6E8A-4147-A177-3AD203B41FA5}">
                      <a16:colId xmlns:a16="http://schemas.microsoft.com/office/drawing/2014/main" val="20001"/>
                    </a:ext>
                  </a:extLst>
                </a:gridCol>
              </a:tblGrid>
              <a:tr h="422133">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pPr>
                      <a:r>
                        <a:rPr kumimoji="0" lang="en-US" sz="1800" b="1" i="0" u="none" strike="noStrike" cap="none" normalizeH="0" baseline="0" dirty="0" smtClean="0">
                          <a:ln>
                            <a:noFill/>
                          </a:ln>
                          <a:solidFill>
                            <a:schemeClr val="tx1"/>
                          </a:solidFill>
                          <a:effectLst/>
                          <a:latin typeface="Franklin Gothic Medium" panose="020B0603020102020204" pitchFamily="34" charset="0"/>
                        </a:rPr>
                        <a:t>LABORATORIES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If any activities associated with “Organized Research”, “College of Agriculture Organized Research”, Other Sponsored Activities”, or “Sponsored Instruction” then percentages of functional activity must be supported with occupant and purpose code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0665">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pPr>
                      <a:r>
                        <a:rPr kumimoji="0" lang="en-US" sz="1800" b="1" i="0" u="none" strike="noStrike" cap="none" normalizeH="0" baseline="0" dirty="0" smtClean="0">
                          <a:ln>
                            <a:noFill/>
                          </a:ln>
                          <a:solidFill>
                            <a:schemeClr val="tx1"/>
                          </a:solidFill>
                          <a:effectLst/>
                          <a:latin typeface="Franklin Gothic Medium" panose="020B0603020102020204" pitchFamily="34" charset="0"/>
                        </a:rPr>
                        <a:t>LAB SERVICE ROOMS </a:t>
                      </a:r>
                      <a:r>
                        <a:rPr kumimoji="0" lang="en-US" sz="1800" b="0" i="0" u="none" strike="noStrike" cap="none" normalizeH="0" baseline="0" dirty="0" smtClean="0">
                          <a:ln>
                            <a:noFill/>
                          </a:ln>
                          <a:solidFill>
                            <a:schemeClr val="tx1"/>
                          </a:solidFill>
                          <a:effectLst/>
                          <a:latin typeface="Franklin Gothic Medium" panose="020B0603020102020204" pitchFamily="34" charset="0"/>
                        </a:rPr>
                        <a:t>– Equipment rooms, Cold rooms, Microscope rooms, Dark rooms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Functionalize Manually or Automatically based on the lab(s) this area supported in FY17.  </a:t>
                      </a: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Manual:  Assign responsible person(s).  Enter functional percentage based on lab(s) this area supported. Please list in comments which lab(s) this area supported in FY17.  </a:t>
                      </a: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Automatic:  Assign responsible person(s).  Under functional usage calculation section select the radio button for “Automatic” and choose which lab(s) this area supported in FY17.</a:t>
                      </a: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endParaRPr kumimoji="0" lang="en-US" sz="1600" b="0" i="0" u="none" strike="noStrike" cap="none" normalizeH="0" baseline="0" dirty="0" smtClean="0">
                        <a:ln>
                          <a:noFill/>
                        </a:ln>
                        <a:solidFill>
                          <a:schemeClr val="tx1"/>
                        </a:solidFill>
                        <a:effectLst/>
                        <a:latin typeface="Franklin Gothic Medium" panose="020B06030201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9996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Selected Room Types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35</a:t>
            </a:fld>
            <a:endParaRPr lang="en-US"/>
          </a:p>
        </p:txBody>
      </p:sp>
      <p:graphicFrame>
        <p:nvGraphicFramePr>
          <p:cNvPr id="5" name="Group 95"/>
          <p:cNvGraphicFramePr>
            <a:graphicFrameLocks/>
          </p:cNvGraphicFramePr>
          <p:nvPr>
            <p:extLst>
              <p:ext uri="{D42A27DB-BD31-4B8C-83A1-F6EECF244321}">
                <p14:modId xmlns:p14="http://schemas.microsoft.com/office/powerpoint/2010/main" val="701494268"/>
              </p:ext>
            </p:extLst>
          </p:nvPr>
        </p:nvGraphicFramePr>
        <p:xfrm>
          <a:off x="685800" y="1371600"/>
          <a:ext cx="8335963" cy="5135880"/>
        </p:xfrm>
        <a:graphic>
          <a:graphicData uri="http://schemas.openxmlformats.org/drawingml/2006/table">
            <a:tbl>
              <a:tblPr/>
              <a:tblGrid>
                <a:gridCol w="2355850">
                  <a:extLst>
                    <a:ext uri="{9D8B030D-6E8A-4147-A177-3AD203B41FA5}">
                      <a16:colId xmlns:a16="http://schemas.microsoft.com/office/drawing/2014/main" val="20000"/>
                    </a:ext>
                  </a:extLst>
                </a:gridCol>
                <a:gridCol w="5980113">
                  <a:extLst>
                    <a:ext uri="{9D8B030D-6E8A-4147-A177-3AD203B41FA5}">
                      <a16:colId xmlns:a16="http://schemas.microsoft.com/office/drawing/2014/main" val="20001"/>
                    </a:ext>
                  </a:extLst>
                </a:gridCol>
              </a:tblGrid>
              <a:tr h="1590675">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pPr>
                      <a:r>
                        <a:rPr kumimoji="0" lang="en-US" sz="1800" b="1" i="0" u="none" strike="noStrike" cap="none" normalizeH="0" baseline="0" dirty="0" smtClean="0">
                          <a:ln>
                            <a:noFill/>
                          </a:ln>
                          <a:solidFill>
                            <a:schemeClr val="tx1"/>
                          </a:solidFill>
                          <a:effectLst/>
                          <a:latin typeface="Franklin Gothic Medium" panose="020B0603020102020204" pitchFamily="34" charset="0"/>
                        </a:rPr>
                        <a:t>Service Centers (SVC)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Examples include the </a:t>
                      </a:r>
                      <a:r>
                        <a:rPr lang="en-US" sz="1600" dirty="0" smtClean="0">
                          <a:solidFill>
                            <a:schemeClr val="tx1"/>
                          </a:solidFill>
                          <a:latin typeface="Franklin Gothic Medium" panose="020B0603020102020204" pitchFamily="34" charset="0"/>
                        </a:rPr>
                        <a:t>DNA Sequencer, Flow Cytometry, Biomedical Brain Imaging, Nanofabrication Facility, Mass Spectrometer, DRI RESCORE</a:t>
                      </a:r>
                      <a:r>
                        <a:rPr kumimoji="0" lang="en-US" sz="1600" b="0" i="0" u="none" strike="noStrike" cap="none" normalizeH="0" baseline="0" dirty="0" smtClean="0">
                          <a:ln>
                            <a:noFill/>
                          </a:ln>
                          <a:solidFill>
                            <a:schemeClr val="tx1"/>
                          </a:solidFill>
                          <a:effectLst/>
                          <a:latin typeface="Franklin Gothic Medium" panose="020B0603020102020204" pitchFamily="34" charset="0"/>
                        </a:rPr>
                        <a:t>.</a:t>
                      </a:r>
                      <a:r>
                        <a:rPr kumimoji="0" lang="en-US" sz="1600" b="0" i="0" u="sng" strike="noStrike" cap="none" normalizeH="0" baseline="0" dirty="0" smtClean="0">
                          <a:ln>
                            <a:noFill/>
                          </a:ln>
                          <a:solidFill>
                            <a:schemeClr val="tx1"/>
                          </a:solidFill>
                          <a:effectLst/>
                          <a:latin typeface="Franklin Gothic Medium" panose="020B0603020102020204" pitchFamily="34" charset="0"/>
                        </a:rPr>
                        <a:t>                                           </a:t>
                      </a:r>
                      <a:endParaRPr kumimoji="0" lang="en-US" sz="1600" b="0" i="0" u="none" strike="noStrike" cap="none" normalizeH="0" baseline="0" dirty="0" smtClean="0">
                        <a:ln>
                          <a:noFill/>
                        </a:ln>
                        <a:solidFill>
                          <a:schemeClr val="tx1"/>
                        </a:solidFill>
                        <a:effectLst/>
                        <a:latin typeface="Franklin Gothic Medium" panose="020B0603020102020204" pitchFamily="34" charset="0"/>
                      </a:endParaRP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In </a:t>
                      </a:r>
                      <a:r>
                        <a:rPr kumimoji="0" lang="en-US" sz="1600" b="0" i="1" u="none" strike="noStrike" cap="none" normalizeH="0" baseline="0" dirty="0" err="1" smtClean="0">
                          <a:ln>
                            <a:noFill/>
                          </a:ln>
                          <a:solidFill>
                            <a:schemeClr val="tx1"/>
                          </a:solidFill>
                          <a:effectLst/>
                          <a:latin typeface="Franklin Gothic Medium" panose="020B0603020102020204" pitchFamily="34" charset="0"/>
                        </a:rPr>
                        <a:t>AttainSpace</a:t>
                      </a:r>
                      <a:r>
                        <a:rPr kumimoji="0" lang="en-US" sz="1600" b="0" i="0" u="none" strike="noStrike" cap="none" normalizeH="0" baseline="0" dirty="0" smtClean="0">
                          <a:ln>
                            <a:noFill/>
                          </a:ln>
                          <a:solidFill>
                            <a:schemeClr val="tx1"/>
                          </a:solidFill>
                          <a:effectLst/>
                          <a:latin typeface="Franklin Gothic Medium" panose="020B0603020102020204" pitchFamily="34" charset="0"/>
                        </a:rPr>
                        <a:t> select which room should be aligned to a Service Center by clicking the Service Center checkbox under the Room Attributes section of the room’s survey form. </a:t>
                      </a: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Will eventually be coded by Attain/UD’s Cost Accounting Department based on charges to users.</a:t>
                      </a:r>
                      <a:endParaRPr lang="en-US" sz="1600" dirty="0" smtClean="0">
                        <a:solidFill>
                          <a:schemeClr val="tx1"/>
                        </a:solidFill>
                        <a:latin typeface="Franklin Gothic Medium" panose="020B0603020102020204"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90675">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pPr>
                      <a:r>
                        <a:rPr kumimoji="0" lang="en-US" sz="1800" b="0" i="0" u="none" strike="noStrike" cap="none" normalizeH="0" baseline="0" dirty="0" smtClean="0">
                          <a:ln>
                            <a:noFill/>
                          </a:ln>
                          <a:solidFill>
                            <a:schemeClr val="tx1"/>
                          </a:solidFill>
                          <a:effectLst/>
                          <a:latin typeface="Franklin Gothic Medium" panose="020B0603020102020204" pitchFamily="34" charset="0"/>
                        </a:rPr>
                        <a:t>“</a:t>
                      </a:r>
                      <a:r>
                        <a:rPr kumimoji="0" lang="en-US" sz="1800" b="1" i="0" u="none" strike="noStrike" cap="none" normalizeH="0" baseline="0" dirty="0" smtClean="0">
                          <a:ln>
                            <a:noFill/>
                          </a:ln>
                          <a:solidFill>
                            <a:schemeClr val="tx1"/>
                          </a:solidFill>
                          <a:effectLst/>
                          <a:latin typeface="Franklin Gothic Medium" panose="020B0603020102020204" pitchFamily="34" charset="0"/>
                        </a:rPr>
                        <a:t>COMPUTATIONAL” Labs and Comp. Lab 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ts val="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May be classified as “Office” in the UD </a:t>
                      </a:r>
                      <a:r>
                        <a:rPr lang="en-US" sz="1600" dirty="0" smtClean="0">
                          <a:latin typeface="Franklin Gothic Medium" panose="020B0603020102020204" pitchFamily="34" charset="0"/>
                        </a:rPr>
                        <a:t>Planning and Project Development Department</a:t>
                      </a:r>
                      <a:r>
                        <a:rPr kumimoji="0" lang="en-US" sz="1600" b="0" i="0" u="none" strike="noStrike" cap="none" normalizeH="0" baseline="0" dirty="0" smtClean="0">
                          <a:ln>
                            <a:noFill/>
                          </a:ln>
                          <a:solidFill>
                            <a:schemeClr val="tx1"/>
                          </a:solidFill>
                          <a:effectLst/>
                          <a:latin typeface="Franklin Gothic Medium" panose="020B0603020102020204" pitchFamily="34" charset="0"/>
                        </a:rPr>
                        <a:t> database.</a:t>
                      </a:r>
                    </a:p>
                    <a:p>
                      <a:pPr marL="285750" marR="0" lvl="0" indent="-285750" algn="l" defTabSz="914400" rtl="0" eaLnBrk="1" fontAlgn="base" latinLnBrk="0" hangingPunct="1">
                        <a:lnSpc>
                          <a:spcPct val="100000"/>
                        </a:lnSpc>
                        <a:spcBef>
                          <a:spcPts val="300"/>
                        </a:spcBef>
                        <a:spcAft>
                          <a:spcPts val="300"/>
                        </a:spcAft>
                        <a:buClrTx/>
                        <a:buSzPct val="150000"/>
                        <a:buFont typeface="Arial" pitchFamily="34" charset="0"/>
                        <a:buChar char="•"/>
                        <a:tabLst/>
                      </a:pPr>
                      <a:r>
                        <a:rPr lang="en-US" sz="1600" dirty="0" smtClean="0">
                          <a:latin typeface="Franklin Gothic Medium" panose="020B0603020102020204" pitchFamily="34" charset="0"/>
                        </a:rPr>
                        <a:t>A Computational Research Lab is a room used for work associated with very complex and sophisticated computer modeling projects involving </a:t>
                      </a:r>
                      <a:r>
                        <a:rPr lang="en-US" sz="1600" u="sng" dirty="0" smtClean="0">
                          <a:latin typeface="Franklin Gothic Medium" panose="020B0603020102020204" pitchFamily="34" charset="0"/>
                        </a:rPr>
                        <a:t>definitive research protocols</a:t>
                      </a:r>
                      <a:r>
                        <a:rPr lang="en-US" sz="1600" dirty="0" smtClean="0">
                          <a:latin typeface="Franklin Gothic Medium" panose="020B0603020102020204" pitchFamily="34" charset="0"/>
                        </a:rPr>
                        <a:t>.  Research is conducted via connection to specialized, centralized, stand-alone hardware/software developed </a:t>
                      </a:r>
                      <a:r>
                        <a:rPr lang="en-US" sz="1600" u="sng" dirty="0" smtClean="0">
                          <a:latin typeface="Franklin Gothic Medium" panose="020B0603020102020204" pitchFamily="34" charset="0"/>
                        </a:rPr>
                        <a:t>exclusively for specific externally funded projects</a:t>
                      </a:r>
                      <a:r>
                        <a:rPr lang="en-US" sz="1600" dirty="0" smtClean="0">
                          <a:latin typeface="Franklin Gothic Medium" panose="020B0603020102020204" pitchFamily="34" charset="0"/>
                        </a:rPr>
                        <a:t>.</a:t>
                      </a:r>
                      <a:endParaRPr kumimoji="0" lang="en-US" sz="1600" b="0" i="0" u="none" strike="noStrike" cap="none" normalizeH="0" baseline="0" dirty="0" smtClean="0">
                        <a:ln>
                          <a:noFill/>
                        </a:ln>
                        <a:solidFill>
                          <a:schemeClr val="tx1"/>
                        </a:solidFill>
                        <a:effectLst/>
                        <a:latin typeface="Franklin Gothic Medium" panose="020B0603020102020204" pitchFamily="34" charset="0"/>
                      </a:endParaRPr>
                    </a:p>
                    <a:p>
                      <a:pPr marL="285750" marR="0" lvl="0" indent="-285750" algn="l" defTabSz="914400" rtl="0" eaLnBrk="1" fontAlgn="base" latinLnBrk="0" hangingPunct="1">
                        <a:lnSpc>
                          <a:spcPct val="100000"/>
                        </a:lnSpc>
                        <a:spcBef>
                          <a:spcPts val="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Change Room Type to “251 – Computational Lab” or “256 – Computational Lab Service” and functionalize base on guidelines above for labs.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5419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Selected Room Types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36</a:t>
            </a:fld>
            <a:endParaRPr lang="en-US"/>
          </a:p>
        </p:txBody>
      </p:sp>
      <p:graphicFrame>
        <p:nvGraphicFramePr>
          <p:cNvPr id="6" name="Group 95"/>
          <p:cNvGraphicFramePr>
            <a:graphicFrameLocks/>
          </p:cNvGraphicFramePr>
          <p:nvPr>
            <p:extLst>
              <p:ext uri="{D42A27DB-BD31-4B8C-83A1-F6EECF244321}">
                <p14:modId xmlns:p14="http://schemas.microsoft.com/office/powerpoint/2010/main" val="2307563144"/>
              </p:ext>
            </p:extLst>
          </p:nvPr>
        </p:nvGraphicFramePr>
        <p:xfrm>
          <a:off x="685800" y="1371600"/>
          <a:ext cx="8335963" cy="4053840"/>
        </p:xfrm>
        <a:graphic>
          <a:graphicData uri="http://schemas.openxmlformats.org/drawingml/2006/table">
            <a:tbl>
              <a:tblPr/>
              <a:tblGrid>
                <a:gridCol w="2362200">
                  <a:extLst>
                    <a:ext uri="{9D8B030D-6E8A-4147-A177-3AD203B41FA5}">
                      <a16:colId xmlns:a16="http://schemas.microsoft.com/office/drawing/2014/main" val="20000"/>
                    </a:ext>
                  </a:extLst>
                </a:gridCol>
                <a:gridCol w="5973763">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pPr>
                      <a:r>
                        <a:rPr kumimoji="0" lang="en-US" sz="1800" b="1" i="0" u="none" strike="noStrike" cap="none" normalizeH="0" baseline="0" dirty="0" smtClean="0">
                          <a:ln>
                            <a:noFill/>
                          </a:ln>
                          <a:solidFill>
                            <a:schemeClr val="tx1"/>
                          </a:solidFill>
                          <a:effectLst/>
                          <a:latin typeface="Franklin Gothic Medium" panose="020B0603020102020204" pitchFamily="34" charset="0"/>
                        </a:rPr>
                        <a:t>CLASSROOMS &amp; TEACHING LABORATORIES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Typically classified as Instruction (INST).</a:t>
                      </a: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If occupants present organized research results in this space, may include element of OR </a:t>
                      </a:r>
                      <a:r>
                        <a:rPr kumimoji="0" lang="en-US" sz="1600" b="0" i="0" u="none" strike="noStrike" cap="none" normalizeH="0" baseline="0" dirty="0" err="1" smtClean="0">
                          <a:ln>
                            <a:noFill/>
                          </a:ln>
                          <a:solidFill>
                            <a:schemeClr val="tx1"/>
                          </a:solidFill>
                          <a:effectLst/>
                          <a:latin typeface="Franklin Gothic Medium" panose="020B0603020102020204" pitchFamily="34" charset="0"/>
                        </a:rPr>
                        <a:t>or</a:t>
                      </a:r>
                      <a:r>
                        <a:rPr kumimoji="0" lang="en-US" sz="1600" b="0" i="0" u="none" strike="noStrike" cap="none" normalizeH="0" baseline="0" dirty="0" smtClean="0">
                          <a:ln>
                            <a:noFill/>
                          </a:ln>
                          <a:solidFill>
                            <a:schemeClr val="tx1"/>
                          </a:solidFill>
                          <a:effectLst/>
                          <a:latin typeface="Franklin Gothic Medium" panose="020B0603020102020204" pitchFamily="34" charset="0"/>
                        </a:rPr>
                        <a:t> AGOR.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2550">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defRPr/>
                      </a:pPr>
                      <a:r>
                        <a:rPr lang="en-US" sz="1800" b="1" dirty="0" smtClean="0">
                          <a:latin typeface="Franklin Gothic Medium" panose="020B0603020102020204" pitchFamily="34" charset="0"/>
                        </a:rPr>
                        <a:t>ALL OFFICES,</a:t>
                      </a:r>
                      <a:r>
                        <a:rPr lang="en-US" sz="1800" b="1" baseline="0" dirty="0" smtClean="0">
                          <a:latin typeface="Franklin Gothic Medium" panose="020B0603020102020204" pitchFamily="34" charset="0"/>
                        </a:rPr>
                        <a:t> </a:t>
                      </a:r>
                      <a:r>
                        <a:rPr lang="en-US" sz="1800" b="1" dirty="0" smtClean="0">
                          <a:latin typeface="Franklin Gothic Medium" panose="020B0603020102020204" pitchFamily="34" charset="0"/>
                        </a:rPr>
                        <a:t>OFFICE SERVICE, CONFERENCE ROOMS, EMPLOYEE</a:t>
                      </a:r>
                      <a:r>
                        <a:rPr lang="en-US" sz="1800" b="1" baseline="0" dirty="0" smtClean="0">
                          <a:latin typeface="Franklin Gothic Medium" panose="020B0603020102020204" pitchFamily="34" charset="0"/>
                        </a:rPr>
                        <a:t> LOUNGES</a:t>
                      </a:r>
                      <a:r>
                        <a:rPr lang="en-US" sz="1800" b="1" dirty="0" smtClean="0">
                          <a:latin typeface="Franklin Gothic Medium" panose="020B0603020102020204" pitchFamily="34" charset="0"/>
                        </a:rPr>
                        <a:t>, MEETING ROOMS, STUDY ROOMS, DEPARTMENTAL LIBRARIES, GENERAL (NON-LAB) STORAGE AREAS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defRPr/>
                      </a:pPr>
                      <a:r>
                        <a:rPr lang="en-US" sz="1600" dirty="0" smtClean="0">
                          <a:solidFill>
                            <a:schemeClr val="tx1"/>
                          </a:solidFill>
                          <a:latin typeface="Franklin Gothic Medium" panose="020B0603020102020204" pitchFamily="34" charset="0"/>
                        </a:rPr>
                        <a:t>Verify room type and if accurate, click Joint Use checkbox in room</a:t>
                      </a:r>
                      <a:r>
                        <a:rPr lang="en-US" sz="1600" baseline="0" dirty="0" smtClean="0">
                          <a:solidFill>
                            <a:schemeClr val="tx1"/>
                          </a:solidFill>
                          <a:latin typeface="Franklin Gothic Medium" panose="020B0603020102020204" pitchFamily="34" charset="0"/>
                        </a:rPr>
                        <a:t> survey form under Room Attributes section and Sign Off</a:t>
                      </a:r>
                      <a:r>
                        <a:rPr lang="en-US" sz="1600" dirty="0" smtClean="0">
                          <a:solidFill>
                            <a:schemeClr val="tx1"/>
                          </a:solidFill>
                          <a:latin typeface="Franklin Gothic Medium" panose="020B0603020102020204" pitchFamily="34" charset="0"/>
                        </a:rPr>
                        <a:t> – see  Room Type Codes</a:t>
                      </a:r>
                      <a:r>
                        <a:rPr lang="en-US" sz="1600" baseline="0" dirty="0" smtClean="0">
                          <a:solidFill>
                            <a:schemeClr val="tx1"/>
                          </a:solidFill>
                          <a:latin typeface="Franklin Gothic Medium" panose="020B0603020102020204" pitchFamily="34" charset="0"/>
                        </a:rPr>
                        <a:t> handout</a:t>
                      </a:r>
                      <a:r>
                        <a:rPr kumimoji="0" lang="en-US" sz="1600" b="0" i="0" u="none" strike="noStrike" cap="none" normalizeH="0" baseline="0" dirty="0" smtClean="0">
                          <a:ln>
                            <a:noFill/>
                          </a:ln>
                          <a:solidFill>
                            <a:schemeClr val="tx1"/>
                          </a:solidFill>
                          <a:effectLst/>
                          <a:latin typeface="Franklin Gothic Medium" panose="020B0603020102020204" pitchFamily="34" charset="0"/>
                        </a:rPr>
                        <a:t>.</a:t>
                      </a:r>
                    </a:p>
                    <a:p>
                      <a:pPr marL="0" marR="0" lvl="0" indent="0" algn="l" defTabSz="914400" rtl="0" eaLnBrk="1" fontAlgn="base" latinLnBrk="0" hangingPunct="1">
                        <a:lnSpc>
                          <a:spcPct val="100000"/>
                        </a:lnSpc>
                        <a:spcBef>
                          <a:spcPct val="50000"/>
                        </a:spcBef>
                        <a:spcAft>
                          <a:spcPct val="0"/>
                        </a:spcAft>
                        <a:buClrTx/>
                        <a:buSzPct val="150000"/>
                        <a:buFont typeface="Arial" pitchFamily="34" charset="0"/>
                        <a:buNone/>
                        <a:tabLst/>
                        <a:defRPr/>
                      </a:pPr>
                      <a:endParaRPr kumimoji="0" lang="en-US" sz="1600" b="0" i="0" u="none" strike="noStrike" cap="none" normalizeH="0" baseline="0" dirty="0" smtClean="0">
                        <a:ln>
                          <a:noFill/>
                        </a:ln>
                        <a:solidFill>
                          <a:schemeClr val="tx1"/>
                        </a:solidFill>
                        <a:effectLst/>
                        <a:latin typeface="Franklin Gothic Medium" panose="020B0603020102020204" pitchFamily="34" charset="0"/>
                      </a:endParaRPr>
                    </a:p>
                    <a:p>
                      <a:pPr marL="0" marR="0" lvl="0" indent="0" algn="l" defTabSz="914400" rtl="0" eaLnBrk="1" fontAlgn="base" latinLnBrk="0" hangingPunct="1">
                        <a:lnSpc>
                          <a:spcPct val="100000"/>
                        </a:lnSpc>
                        <a:spcBef>
                          <a:spcPct val="50000"/>
                        </a:spcBef>
                        <a:spcAft>
                          <a:spcPct val="0"/>
                        </a:spcAft>
                        <a:buClrTx/>
                        <a:buSzPct val="150000"/>
                        <a:buFont typeface="Arial" pitchFamily="34" charset="0"/>
                        <a:buNone/>
                        <a:tabLst/>
                      </a:pPr>
                      <a:endParaRPr kumimoji="0" lang="en-US" sz="1600" b="0" i="0" u="none" strike="noStrike" cap="none" normalizeH="0" baseline="0" dirty="0" smtClean="0">
                        <a:ln>
                          <a:noFill/>
                        </a:ln>
                        <a:solidFill>
                          <a:schemeClr val="tx1"/>
                        </a:solidFill>
                        <a:effectLst/>
                        <a:latin typeface="Franklin Gothic Medium" panose="020B06030201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839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Selected Room Types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37</a:t>
            </a:fld>
            <a:endParaRPr lang="en-US"/>
          </a:p>
        </p:txBody>
      </p:sp>
      <p:graphicFrame>
        <p:nvGraphicFramePr>
          <p:cNvPr id="5" name="Group 95"/>
          <p:cNvGraphicFramePr>
            <a:graphicFrameLocks/>
          </p:cNvGraphicFramePr>
          <p:nvPr>
            <p:extLst>
              <p:ext uri="{D42A27DB-BD31-4B8C-83A1-F6EECF244321}">
                <p14:modId xmlns:p14="http://schemas.microsoft.com/office/powerpoint/2010/main" val="2301678614"/>
              </p:ext>
            </p:extLst>
          </p:nvPr>
        </p:nvGraphicFramePr>
        <p:xfrm>
          <a:off x="681251" y="1371219"/>
          <a:ext cx="8335963" cy="2865120"/>
        </p:xfrm>
        <a:graphic>
          <a:graphicData uri="http://schemas.openxmlformats.org/drawingml/2006/table">
            <a:tbl>
              <a:tblPr/>
              <a:tblGrid>
                <a:gridCol w="2743200">
                  <a:extLst>
                    <a:ext uri="{9D8B030D-6E8A-4147-A177-3AD203B41FA5}">
                      <a16:colId xmlns:a16="http://schemas.microsoft.com/office/drawing/2014/main" val="20000"/>
                    </a:ext>
                  </a:extLst>
                </a:gridCol>
                <a:gridCol w="5592763">
                  <a:extLst>
                    <a:ext uri="{9D8B030D-6E8A-4147-A177-3AD203B41FA5}">
                      <a16:colId xmlns:a16="http://schemas.microsoft.com/office/drawing/2014/main" val="20001"/>
                    </a:ext>
                  </a:extLst>
                </a:gridCol>
              </a:tblGrid>
              <a:tr h="1005840">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defRPr/>
                      </a:pPr>
                      <a:r>
                        <a:rPr lang="en-US" sz="1800" b="1" dirty="0" smtClean="0">
                          <a:latin typeface="Franklin Gothic Medium" panose="020B0603020102020204" pitchFamily="34" charset="0"/>
                        </a:rPr>
                        <a:t>STORAGE ROOMS, CLOSETS WITH LAB SUPPLIES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r>
                        <a:rPr kumimoji="0" lang="en-US" sz="1600" b="0" i="0" u="none" strike="noStrike" cap="none" normalizeH="0" baseline="0" dirty="0" smtClean="0">
                          <a:ln>
                            <a:noFill/>
                          </a:ln>
                          <a:solidFill>
                            <a:schemeClr val="tx1"/>
                          </a:solidFill>
                          <a:effectLst/>
                          <a:latin typeface="Franklin Gothic Medium" panose="020B0603020102020204" pitchFamily="34" charset="0"/>
                        </a:rPr>
                        <a:t>Areas used for lab supplies (test tubes, beakers, gases) should be classified as lab service rooms – change room type code to “255 – Lab Services” and functionalize using Lab Service guidelines.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840">
                <a:tc>
                  <a:txBody>
                    <a:bodyPr/>
                    <a:lstStyle/>
                    <a:p>
                      <a:pPr marL="0" marR="0" lvl="0" indent="0" algn="l" defTabSz="914400" rtl="0" eaLnBrk="1" fontAlgn="base" latinLnBrk="0" hangingPunct="1">
                        <a:lnSpc>
                          <a:spcPct val="100000"/>
                        </a:lnSpc>
                        <a:spcBef>
                          <a:spcPct val="50000"/>
                        </a:spcBef>
                        <a:spcAft>
                          <a:spcPct val="0"/>
                        </a:spcAft>
                        <a:buClr>
                          <a:schemeClr val="bg2"/>
                        </a:buClr>
                        <a:buSzTx/>
                        <a:buFont typeface="Verdana" pitchFamily="34" charset="0"/>
                        <a:buNone/>
                        <a:tabLst/>
                        <a:defRPr/>
                      </a:pPr>
                      <a:r>
                        <a:rPr lang="en-US" sz="1800" b="1" dirty="0" smtClean="0">
                          <a:latin typeface="Franklin Gothic Medium" panose="020B0603020102020204" pitchFamily="34" charset="0"/>
                        </a:rPr>
                        <a:t>LIBRARY</a:t>
                      </a:r>
                      <a:r>
                        <a:rPr lang="en-US" sz="1800" b="1" baseline="0" dirty="0" smtClean="0">
                          <a:latin typeface="Franklin Gothic Medium" panose="020B0603020102020204" pitchFamily="34" charset="0"/>
                        </a:rPr>
                        <a:t> SPACE</a:t>
                      </a:r>
                      <a:endParaRPr lang="en-US" sz="1800" b="1" dirty="0" smtClean="0">
                        <a:latin typeface="Franklin Gothic Medium" panose="020B06030201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defRPr/>
                      </a:pPr>
                      <a:r>
                        <a:rPr kumimoji="0" lang="en-US" sz="1600" b="0" i="0" u="none" strike="noStrike" cap="none" normalizeH="0" baseline="0" dirty="0" smtClean="0">
                          <a:ln>
                            <a:noFill/>
                          </a:ln>
                          <a:solidFill>
                            <a:schemeClr val="tx1"/>
                          </a:solidFill>
                          <a:effectLst/>
                          <a:latin typeface="Franklin Gothic Medium" panose="020B0603020102020204" pitchFamily="34" charset="0"/>
                        </a:rPr>
                        <a:t>Departmental libraries – Code as Joint Use (JT)</a:t>
                      </a: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defRPr/>
                      </a:pPr>
                      <a:r>
                        <a:rPr kumimoji="0" lang="en-US" sz="1600" b="0" i="0" u="none" strike="noStrike" cap="none" normalizeH="0" baseline="0" dirty="0" smtClean="0">
                          <a:ln>
                            <a:noFill/>
                          </a:ln>
                          <a:solidFill>
                            <a:schemeClr val="tx1"/>
                          </a:solidFill>
                          <a:effectLst/>
                          <a:latin typeface="Franklin Gothic Medium" panose="020B0603020102020204" pitchFamily="34" charset="0"/>
                        </a:rPr>
                        <a:t>Function code </a:t>
                      </a:r>
                      <a:r>
                        <a:rPr kumimoji="0" lang="en-US" sz="1600" b="1" i="0" u="none" strike="noStrike" cap="none" normalizeH="0" baseline="0" dirty="0" smtClean="0">
                          <a:ln>
                            <a:noFill/>
                          </a:ln>
                          <a:solidFill>
                            <a:schemeClr val="tx1"/>
                          </a:solidFill>
                          <a:effectLst/>
                          <a:latin typeface="Franklin Gothic Medium" panose="020B0603020102020204" pitchFamily="34" charset="0"/>
                        </a:rPr>
                        <a:t>LIB</a:t>
                      </a:r>
                      <a:r>
                        <a:rPr kumimoji="0" lang="en-US" sz="1600" b="0" i="0" u="none" strike="noStrike" cap="none" normalizeH="0" baseline="0" dirty="0" smtClean="0">
                          <a:ln>
                            <a:noFill/>
                          </a:ln>
                          <a:solidFill>
                            <a:schemeClr val="tx1"/>
                          </a:solidFill>
                          <a:effectLst/>
                          <a:latin typeface="Franklin Gothic Medium" panose="020B0603020102020204" pitchFamily="34" charset="0"/>
                        </a:rPr>
                        <a:t> is exclusively for space devoted to the operation and administration of the main UD library (Morris) and branches of the main libraries (Chemistry and Physics)</a:t>
                      </a:r>
                      <a:r>
                        <a:rPr lang="en-US" sz="1600" dirty="0" smtClean="0">
                          <a:solidFill>
                            <a:schemeClr val="tx1"/>
                          </a:solidFill>
                          <a:latin typeface="Franklin Gothic Medium" panose="020B0603020102020204" pitchFamily="34" charset="0"/>
                        </a:rPr>
                        <a:t>.</a:t>
                      </a:r>
                    </a:p>
                    <a:p>
                      <a:pPr marL="285750" marR="0" lvl="0" indent="-285750" algn="l" defTabSz="914400" rtl="0" eaLnBrk="1" fontAlgn="base" latinLnBrk="0" hangingPunct="1">
                        <a:lnSpc>
                          <a:spcPct val="100000"/>
                        </a:lnSpc>
                        <a:spcBef>
                          <a:spcPct val="50000"/>
                        </a:spcBef>
                        <a:spcAft>
                          <a:spcPct val="0"/>
                        </a:spcAft>
                        <a:buClrTx/>
                        <a:buSzPct val="150000"/>
                        <a:buFont typeface="Arial" pitchFamily="34" charset="0"/>
                        <a:buChar char="•"/>
                        <a:tabLst/>
                      </a:pPr>
                      <a:endParaRPr kumimoji="0" lang="en-US" sz="1600" b="0" i="0" u="none" strike="noStrike" cap="none" normalizeH="0" baseline="0" dirty="0" smtClean="0">
                        <a:ln>
                          <a:noFill/>
                        </a:ln>
                        <a:solidFill>
                          <a:schemeClr val="tx1"/>
                        </a:solidFill>
                        <a:effectLst/>
                        <a:latin typeface="Franklin Gothic Medium" panose="020B06030201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3273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Frequently Asked Questions / Helpful Hints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38</a:t>
            </a:fld>
            <a:endParaRPr lang="en-US" dirty="0"/>
          </a:p>
        </p:txBody>
      </p:sp>
    </p:spTree>
    <p:extLst>
      <p:ext uri="{BB962C8B-B14F-4D97-AF65-F5344CB8AC3E}">
        <p14:creationId xmlns:p14="http://schemas.microsoft.com/office/powerpoint/2010/main" val="3539722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 Helpful Hints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39</a:t>
            </a:fld>
            <a:endParaRPr lang="en-US"/>
          </a:p>
        </p:txBody>
      </p:sp>
      <p:sp>
        <p:nvSpPr>
          <p:cNvPr id="4" name="Text Box 14"/>
          <p:cNvSpPr txBox="1">
            <a:spLocks noChangeArrowheads="1"/>
          </p:cNvSpPr>
          <p:nvPr/>
        </p:nvSpPr>
        <p:spPr>
          <a:xfrm>
            <a:off x="517847" y="1269095"/>
            <a:ext cx="8462380"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Tx/>
              <a:buNone/>
              <a:defRPr/>
            </a:pPr>
            <a:r>
              <a:rPr lang="en-US" sz="2000" b="1" dirty="0" smtClean="0">
                <a:latin typeface="Franklin Gothic Medium" panose="020B0603020102020204" pitchFamily="34" charset="0"/>
              </a:rPr>
              <a:t>Graduate Students, Post-Doctoral Students, Post-Doctoral Fellows, and Unpaid Students</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Frequently </a:t>
            </a:r>
            <a:r>
              <a:rPr lang="en-US" dirty="0">
                <a:latin typeface="Franklin Gothic Medium" panose="020B0603020102020204" pitchFamily="34" charset="0"/>
              </a:rPr>
              <a:t>occupy </a:t>
            </a:r>
            <a:r>
              <a:rPr lang="en-US" dirty="0" smtClean="0">
                <a:latin typeface="Franklin Gothic Medium" panose="020B0603020102020204" pitchFamily="34" charset="0"/>
              </a:rPr>
              <a:t>labs where </a:t>
            </a:r>
            <a:r>
              <a:rPr lang="en-US" dirty="0">
                <a:latin typeface="Franklin Gothic Medium" panose="020B0603020102020204" pitchFamily="34" charset="0"/>
              </a:rPr>
              <a:t>Organized </a:t>
            </a:r>
            <a:r>
              <a:rPr lang="en-US" dirty="0" smtClean="0">
                <a:latin typeface="Franklin Gothic Medium" panose="020B0603020102020204" pitchFamily="34" charset="0"/>
              </a:rPr>
              <a:t>Research and College of Agriculture Organized Research </a:t>
            </a:r>
            <a:r>
              <a:rPr lang="en-US" dirty="0">
                <a:latin typeface="Franklin Gothic Medium" panose="020B0603020102020204" pitchFamily="34" charset="0"/>
              </a:rPr>
              <a:t>is performed</a:t>
            </a:r>
            <a:r>
              <a:rPr lang="en-US" dirty="0" smtClean="0">
                <a:latin typeface="Franklin Gothic Medium" panose="020B0603020102020204" pitchFamily="34" charset="0"/>
              </a:rPr>
              <a:t>.</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If </a:t>
            </a:r>
            <a:r>
              <a:rPr lang="en-US" dirty="0" smtClean="0">
                <a:latin typeface="Franklin Gothic Medium" panose="020B0603020102020204" pitchFamily="34" charset="0"/>
              </a:rPr>
              <a:t>paid </a:t>
            </a:r>
            <a:r>
              <a:rPr lang="en-US" dirty="0">
                <a:latin typeface="Franklin Gothic Medium" panose="020B0603020102020204" pitchFamily="34" charset="0"/>
              </a:rPr>
              <a:t>with organized research </a:t>
            </a:r>
            <a:r>
              <a:rPr lang="en-US" dirty="0" smtClean="0">
                <a:latin typeface="Franklin Gothic Medium" panose="020B0603020102020204" pitchFamily="34" charset="0"/>
              </a:rPr>
              <a:t>grants, </a:t>
            </a:r>
            <a:r>
              <a:rPr lang="en-US" dirty="0">
                <a:latin typeface="Franklin Gothic Medium" panose="020B0603020102020204" pitchFamily="34" charset="0"/>
              </a:rPr>
              <a:t>the functional usage should be Organized </a:t>
            </a:r>
            <a:r>
              <a:rPr lang="en-US" dirty="0" smtClean="0">
                <a:latin typeface="Franklin Gothic Medium" panose="020B0603020102020204" pitchFamily="34" charset="0"/>
              </a:rPr>
              <a:t>Research (OR) or (AGOR)</a:t>
            </a:r>
            <a:r>
              <a:rPr lang="en-US" dirty="0" smtClean="0">
                <a:latin typeface="Franklin Gothic Medium" panose="020B0603020102020204" pitchFamily="34" charset="0"/>
                <a:cs typeface="Times New Roman" pitchFamily="18" charset="0"/>
              </a:rPr>
              <a:t>.</a:t>
            </a:r>
          </a:p>
          <a:p>
            <a:pPr marL="234950" lvl="3" indent="-234950">
              <a:spcBef>
                <a:spcPts val="600"/>
              </a:spcBef>
              <a:spcAft>
                <a:spcPts val="600"/>
              </a:spcAft>
              <a:buSzPct val="150000"/>
              <a:buFont typeface="Arial" pitchFamily="34" charset="0"/>
              <a:buChar char="•"/>
              <a:defRPr/>
            </a:pPr>
            <a:r>
              <a:rPr lang="en-US" dirty="0">
                <a:latin typeface="Franklin Gothic Medium" panose="020B0603020102020204" pitchFamily="34" charset="0"/>
                <a:cs typeface="Times New Roman" pitchFamily="18" charset="0"/>
              </a:rPr>
              <a:t>If </a:t>
            </a:r>
            <a:r>
              <a:rPr lang="en-US" dirty="0">
                <a:latin typeface="Franklin Gothic Medium" panose="020B0603020102020204" pitchFamily="34" charset="0"/>
              </a:rPr>
              <a:t>paid with </a:t>
            </a:r>
            <a:r>
              <a:rPr lang="en-US" dirty="0" smtClean="0">
                <a:latin typeface="Franklin Gothic Medium" panose="020B0603020102020204" pitchFamily="34" charset="0"/>
              </a:rPr>
              <a:t>sponsored </a:t>
            </a:r>
            <a:r>
              <a:rPr lang="en-US" dirty="0">
                <a:latin typeface="Franklin Gothic Medium" panose="020B0603020102020204" pitchFamily="34" charset="0"/>
              </a:rPr>
              <a:t>research </a:t>
            </a:r>
            <a:r>
              <a:rPr lang="en-US" dirty="0" smtClean="0">
                <a:latin typeface="Franklin Gothic Medium" panose="020B0603020102020204" pitchFamily="34" charset="0"/>
              </a:rPr>
              <a:t>training grants, </a:t>
            </a:r>
            <a:r>
              <a:rPr lang="en-US" dirty="0">
                <a:latin typeface="Franklin Gothic Medium" panose="020B0603020102020204" pitchFamily="34" charset="0"/>
              </a:rPr>
              <a:t>the functional usage should be </a:t>
            </a:r>
            <a:r>
              <a:rPr lang="en-US" dirty="0" smtClean="0">
                <a:latin typeface="Franklin Gothic Medium" panose="020B0603020102020204" pitchFamily="34" charset="0"/>
              </a:rPr>
              <a:t>Organized Research (OR) or (AGOR)</a:t>
            </a:r>
            <a:r>
              <a:rPr lang="en-US" dirty="0" smtClean="0">
                <a:latin typeface="Franklin Gothic Medium" panose="020B0603020102020204" pitchFamily="34" charset="0"/>
                <a:cs typeface="Times New Roman" pitchFamily="18" charset="0"/>
              </a:rPr>
              <a:t>.</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If </a:t>
            </a:r>
            <a:r>
              <a:rPr lang="en-US" dirty="0" smtClean="0">
                <a:latin typeface="Franklin Gothic Medium" panose="020B0603020102020204" pitchFamily="34" charset="0"/>
              </a:rPr>
              <a:t>paid </a:t>
            </a:r>
            <a:r>
              <a:rPr lang="en-US" dirty="0">
                <a:latin typeface="Franklin Gothic Medium" panose="020B0603020102020204" pitchFamily="34" charset="0"/>
              </a:rPr>
              <a:t>with institutional </a:t>
            </a:r>
            <a:r>
              <a:rPr lang="en-US" dirty="0" smtClean="0">
                <a:latin typeface="Franklin Gothic Medium" panose="020B0603020102020204" pitchFamily="34" charset="0"/>
              </a:rPr>
              <a:t>purpose codes, </a:t>
            </a:r>
            <a:r>
              <a:rPr lang="en-US" dirty="0">
                <a:latin typeface="Franklin Gothic Medium" panose="020B0603020102020204" pitchFamily="34" charset="0"/>
              </a:rPr>
              <a:t>the functional usage should </a:t>
            </a:r>
            <a:r>
              <a:rPr lang="en-US" dirty="0" smtClean="0">
                <a:latin typeface="Franklin Gothic Medium" panose="020B0603020102020204" pitchFamily="34" charset="0"/>
              </a:rPr>
              <a:t>be Departmental Research.</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If </a:t>
            </a:r>
            <a:r>
              <a:rPr lang="en-US" dirty="0" smtClean="0">
                <a:latin typeface="Franklin Gothic Medium" panose="020B0603020102020204" pitchFamily="34" charset="0"/>
              </a:rPr>
              <a:t>unpaid</a:t>
            </a:r>
            <a:r>
              <a:rPr lang="en-US" dirty="0">
                <a:latin typeface="Franklin Gothic Medium" panose="020B0603020102020204" pitchFamily="34" charset="0"/>
              </a:rPr>
              <a:t>, the functional usage should </a:t>
            </a:r>
            <a:r>
              <a:rPr lang="en-US" dirty="0" smtClean="0">
                <a:latin typeface="Franklin Gothic Medium" panose="020B0603020102020204" pitchFamily="34" charset="0"/>
              </a:rPr>
              <a:t>be Departmental Research.</a:t>
            </a:r>
            <a:endParaRPr lang="en-US" dirty="0" smtClean="0">
              <a:latin typeface="Franklin Gothic Medium" panose="020B0603020102020204" pitchFamily="34" charset="0"/>
              <a:cs typeface="Times New Roman" pitchFamily="18" charset="0"/>
            </a:endParaRP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6" name="Rectangle 5"/>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4554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a:t>
            </a:fld>
            <a:endParaRPr lang="en-US"/>
          </a:p>
        </p:txBody>
      </p:sp>
      <p:sp>
        <p:nvSpPr>
          <p:cNvPr id="4" name="Text Placeholder 9"/>
          <p:cNvSpPr txBox="1">
            <a:spLocks/>
          </p:cNvSpPr>
          <p:nvPr/>
        </p:nvSpPr>
        <p:spPr>
          <a:xfrm>
            <a:off x="750626" y="1392071"/>
            <a:ext cx="8012373" cy="4735773"/>
          </a:xfrm>
          <a:prstGeom prst="rect">
            <a:avLst/>
          </a:prstGeom>
        </p:spPr>
        <p:txBody>
          <a:bodyPr/>
          <a:lstStyle>
            <a:lvl1pPr marL="342900" indent="-342900" algn="l" defTabSz="457200" rtl="0" eaLnBrk="1" latinLnBrk="0" hangingPunct="1">
              <a:spcBef>
                <a:spcPts val="0"/>
              </a:spcBef>
              <a:spcAft>
                <a:spcPts val="600"/>
              </a:spcAft>
              <a:buSzPct val="125000"/>
              <a:buFontTx/>
              <a:buBlip>
                <a:blip r:embed="rId3"/>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FontTx/>
              <a:buNone/>
            </a:pPr>
            <a:r>
              <a:rPr lang="en-US" altLang="en-US" sz="1800" b="1" dirty="0" smtClean="0">
                <a:latin typeface="Franklin Gothic Medium" panose="020B0603020102020204" pitchFamily="34" charset="0"/>
              </a:rPr>
              <a:t>Hank Kirschenmann, </a:t>
            </a:r>
            <a:r>
              <a:rPr lang="en-US" altLang="en-US" sz="1800" b="1" dirty="0">
                <a:latin typeface="Franklin Gothic Medium" panose="020B0603020102020204" pitchFamily="34" charset="0"/>
              </a:rPr>
              <a:t>S</a:t>
            </a:r>
            <a:r>
              <a:rPr lang="en-US" altLang="en-US" sz="1800" b="1" dirty="0" smtClean="0">
                <a:latin typeface="Franklin Gothic Medium" panose="020B0603020102020204" pitchFamily="34" charset="0"/>
              </a:rPr>
              <a:t>enior Manager, Higher Education and Academic Medical Centers</a:t>
            </a:r>
          </a:p>
          <a:p>
            <a:pPr marL="0" indent="0">
              <a:spcBef>
                <a:spcPct val="0"/>
              </a:spcBef>
              <a:buFontTx/>
              <a:buNone/>
            </a:pPr>
            <a:r>
              <a:rPr lang="en-US" altLang="en-US" sz="1800" dirty="0" smtClean="0">
                <a:latin typeface="Franklin Gothic Medium" panose="020B0603020102020204" pitchFamily="34" charset="0"/>
              </a:rPr>
              <a:t> hgkirschenmann</a:t>
            </a:r>
            <a:r>
              <a:rPr lang="en-US" sz="1800" dirty="0" smtClean="0">
                <a:latin typeface="Franklin Gothic Medium" panose="020B0603020102020204" pitchFamily="34" charset="0"/>
              </a:rPr>
              <a:t>@attain.com  l mobile 703.258.5892 |</a:t>
            </a:r>
          </a:p>
          <a:p>
            <a:pPr marL="0" indent="0">
              <a:spcBef>
                <a:spcPct val="0"/>
              </a:spcBef>
              <a:buFontTx/>
              <a:buNone/>
            </a:pPr>
            <a:endParaRPr lang="en-US" sz="1800" dirty="0">
              <a:latin typeface="Franklin Gothic Medium" panose="020B0603020102020204" pitchFamily="34" charset="0"/>
            </a:endParaRPr>
          </a:p>
          <a:p>
            <a:pPr marL="0" indent="0">
              <a:spcBef>
                <a:spcPct val="0"/>
              </a:spcBef>
              <a:buFontTx/>
              <a:buNone/>
            </a:pPr>
            <a:r>
              <a:rPr lang="en-US" sz="1800" b="1" dirty="0" smtClean="0">
                <a:latin typeface="Franklin Gothic Medium" panose="020B0603020102020204" pitchFamily="34" charset="0"/>
              </a:rPr>
              <a:t>Broughan Fanning, Senior Consultant, Higher Education and Academic Medical Centers</a:t>
            </a:r>
          </a:p>
          <a:p>
            <a:pPr marL="0" indent="0">
              <a:spcBef>
                <a:spcPct val="0"/>
              </a:spcBef>
              <a:buNone/>
            </a:pPr>
            <a:r>
              <a:rPr lang="en-US" sz="1800" dirty="0" smtClean="0">
                <a:latin typeface="Franklin Gothic Medium" panose="020B0603020102020204" pitchFamily="34" charset="0"/>
              </a:rPr>
              <a:t>bmfanning@attain.com  </a:t>
            </a:r>
            <a:r>
              <a:rPr lang="en-US" sz="1800" dirty="0">
                <a:latin typeface="Franklin Gothic Medium" panose="020B0603020102020204" pitchFamily="34" charset="0"/>
              </a:rPr>
              <a:t>l mobile </a:t>
            </a:r>
            <a:r>
              <a:rPr lang="en-US" sz="1800" dirty="0" smtClean="0">
                <a:latin typeface="Franklin Gothic Medium" panose="020B0603020102020204" pitchFamily="34" charset="0"/>
              </a:rPr>
              <a:t>703.434.9280 </a:t>
            </a:r>
            <a:r>
              <a:rPr lang="en-US" sz="1800" dirty="0">
                <a:latin typeface="Franklin Gothic Medium" panose="020B0603020102020204" pitchFamily="34" charset="0"/>
              </a:rPr>
              <a:t>|</a:t>
            </a:r>
            <a:endParaRPr lang="en-US" sz="1800" dirty="0" smtClean="0">
              <a:latin typeface="Franklin Gothic Medium" panose="020B0603020102020204" pitchFamily="34" charset="0"/>
            </a:endParaRPr>
          </a:p>
          <a:p>
            <a:pPr marL="0" indent="0" algn="ctr">
              <a:spcBef>
                <a:spcPct val="0"/>
              </a:spcBef>
              <a:buFontTx/>
              <a:buNone/>
            </a:pPr>
            <a:endParaRPr lang="en-US" altLang="en-US" sz="2400" b="1" dirty="0" smtClean="0">
              <a:latin typeface="Franklin Gothic Medium" panose="020B0603020102020204" pitchFamily="34" charset="0"/>
            </a:endParaRPr>
          </a:p>
          <a:p>
            <a:pPr marL="0" indent="0" algn="ctr">
              <a:spcBef>
                <a:spcPct val="0"/>
              </a:spcBef>
              <a:buFontTx/>
              <a:buNone/>
            </a:pPr>
            <a:r>
              <a:rPr lang="en-US" altLang="en-US" sz="1400" b="1" dirty="0" smtClean="0">
                <a:latin typeface="Franklin Gothic Medium" panose="020B0603020102020204" pitchFamily="34" charset="0"/>
              </a:rPr>
              <a:t>Attain, LLC</a:t>
            </a:r>
          </a:p>
          <a:p>
            <a:pPr marL="0" indent="0" algn="ctr">
              <a:spcBef>
                <a:spcPct val="0"/>
              </a:spcBef>
              <a:buFontTx/>
              <a:buNone/>
            </a:pPr>
            <a:r>
              <a:rPr lang="en-US" altLang="en-US" sz="1400" b="1" dirty="0" smtClean="0">
                <a:latin typeface="Franklin Gothic Medium" panose="020B0603020102020204" pitchFamily="34" charset="0"/>
              </a:rPr>
              <a:t>Higher Education and Academic Medical Centers</a:t>
            </a:r>
          </a:p>
          <a:p>
            <a:pPr marL="0" indent="0" algn="ctr">
              <a:spcBef>
                <a:spcPct val="0"/>
              </a:spcBef>
              <a:buFontTx/>
              <a:buNone/>
            </a:pPr>
            <a:r>
              <a:rPr lang="fr-FR" altLang="en-US" sz="1400" b="1" dirty="0" smtClean="0">
                <a:latin typeface="Franklin Gothic Medium" panose="020B0603020102020204" pitchFamily="34" charset="0"/>
              </a:rPr>
              <a:t>1600 </a:t>
            </a:r>
            <a:r>
              <a:rPr lang="fr-FR" altLang="en-US" sz="1400" b="1" dirty="0" err="1" smtClean="0">
                <a:latin typeface="Franklin Gothic Medium" panose="020B0603020102020204" pitchFamily="34" charset="0"/>
              </a:rPr>
              <a:t>Tysons</a:t>
            </a:r>
            <a:r>
              <a:rPr lang="fr-FR" altLang="en-US" sz="1400" b="1" dirty="0" smtClean="0">
                <a:latin typeface="Franklin Gothic Medium" panose="020B0603020102020204" pitchFamily="34" charset="0"/>
              </a:rPr>
              <a:t> Boulevard, Suite 1400</a:t>
            </a:r>
          </a:p>
          <a:p>
            <a:pPr marL="0" indent="0" algn="ctr">
              <a:spcBef>
                <a:spcPct val="0"/>
              </a:spcBef>
              <a:buFontTx/>
              <a:buNone/>
            </a:pPr>
            <a:r>
              <a:rPr lang="fr-FR" altLang="en-US" sz="1400" b="1" dirty="0" err="1" smtClean="0">
                <a:latin typeface="Franklin Gothic Medium" panose="020B0603020102020204" pitchFamily="34" charset="0"/>
              </a:rPr>
              <a:t>McLean</a:t>
            </a:r>
            <a:r>
              <a:rPr lang="fr-FR" altLang="en-US" sz="1400" b="1" dirty="0" smtClean="0">
                <a:latin typeface="Franklin Gothic Medium" panose="020B0603020102020204" pitchFamily="34" charset="0"/>
              </a:rPr>
              <a:t>, VA  22102</a:t>
            </a:r>
          </a:p>
          <a:p>
            <a:pPr marL="0" indent="0" algn="ctr">
              <a:spcBef>
                <a:spcPct val="0"/>
              </a:spcBef>
              <a:buFontTx/>
              <a:buNone/>
            </a:pPr>
            <a:r>
              <a:rPr lang="fr-FR" sz="1400" b="1" dirty="0" smtClean="0">
                <a:latin typeface="Franklin Gothic Medium" panose="020B0603020102020204" pitchFamily="34" charset="0"/>
              </a:rPr>
              <a:t>703.857.2200</a:t>
            </a:r>
          </a:p>
          <a:p>
            <a:pPr marL="0" indent="0" algn="ctr">
              <a:spcBef>
                <a:spcPct val="0"/>
              </a:spcBef>
              <a:buFontTx/>
              <a:buNone/>
            </a:pPr>
            <a:r>
              <a:rPr lang="fr-FR" sz="1400" b="1" dirty="0" smtClean="0">
                <a:latin typeface="Franklin Gothic Medium" panose="020B0603020102020204" pitchFamily="34" charset="0"/>
              </a:rPr>
              <a:t>www.attain.com</a:t>
            </a:r>
            <a:endParaRPr lang="en-US" dirty="0" smtClean="0">
              <a:latin typeface="Franklin Gothic Medium" panose="020B0603020102020204" pitchFamily="34" charset="0"/>
            </a:endParaRP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6" name="Rectangle 5"/>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249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 Helpful Hints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40</a:t>
            </a:fld>
            <a:endParaRPr lang="en-US"/>
          </a:p>
        </p:txBody>
      </p:sp>
      <p:sp>
        <p:nvSpPr>
          <p:cNvPr id="5" name="Text Box 14"/>
          <p:cNvSpPr txBox="1">
            <a:spLocks noChangeArrowheads="1"/>
          </p:cNvSpPr>
          <p:nvPr/>
        </p:nvSpPr>
        <p:spPr>
          <a:xfrm>
            <a:off x="517847" y="1249761"/>
            <a:ext cx="8462380"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lgn="ctr">
              <a:spcBef>
                <a:spcPts val="600"/>
              </a:spcBef>
              <a:spcAft>
                <a:spcPts val="600"/>
              </a:spcAft>
              <a:buSzPct val="150000"/>
              <a:buFont typeface="Arial" charset="0"/>
              <a:buNone/>
              <a:defRPr/>
            </a:pPr>
            <a:r>
              <a:rPr lang="en-US" b="1" dirty="0" smtClean="0">
                <a:latin typeface="Franklin Gothic Medium" panose="020B0603020102020204" pitchFamily="34" charset="0"/>
              </a:rPr>
              <a:t>Undergraduate Students</a:t>
            </a:r>
            <a:endParaRPr lang="en-US" dirty="0" smtClean="0">
              <a:latin typeface="Franklin Gothic Medium" panose="020B0603020102020204" pitchFamily="34" charset="0"/>
            </a:endParaRPr>
          </a:p>
          <a:p>
            <a:pPr marL="285750" lvl="1">
              <a:spcBef>
                <a:spcPct val="25000"/>
              </a:spcBef>
              <a:buClrTx/>
              <a:buSzPct val="150000"/>
              <a:buFont typeface="Arial" pitchFamily="34" charset="0"/>
              <a:buChar char="•"/>
              <a:defRPr/>
            </a:pPr>
            <a:r>
              <a:rPr lang="en-US" sz="2000" dirty="0">
                <a:latin typeface="Franklin Gothic Medium" panose="020B0603020102020204" pitchFamily="34" charset="0"/>
                <a:cs typeface="Times New Roman" pitchFamily="18" charset="0"/>
              </a:rPr>
              <a:t>Frequently </a:t>
            </a:r>
            <a:r>
              <a:rPr lang="en-US" sz="2000" dirty="0">
                <a:latin typeface="Franklin Gothic Medium" panose="020B0603020102020204" pitchFamily="34" charset="0"/>
              </a:rPr>
              <a:t>occupy </a:t>
            </a:r>
            <a:r>
              <a:rPr lang="en-US" sz="2000" dirty="0" smtClean="0">
                <a:latin typeface="Franklin Gothic Medium" panose="020B0603020102020204" pitchFamily="34" charset="0"/>
              </a:rPr>
              <a:t>labs </a:t>
            </a:r>
            <a:r>
              <a:rPr lang="en-US" sz="2000" dirty="0">
                <a:latin typeface="Franklin Gothic Medium" panose="020B0603020102020204" pitchFamily="34" charset="0"/>
              </a:rPr>
              <a:t>in </a:t>
            </a:r>
            <a:r>
              <a:rPr lang="en-US" sz="2000" dirty="0" smtClean="0">
                <a:latin typeface="Franklin Gothic Medium" panose="020B0603020102020204" pitchFamily="34" charset="0"/>
              </a:rPr>
              <a:t>space </a:t>
            </a:r>
            <a:r>
              <a:rPr lang="en-US" sz="2000" dirty="0">
                <a:latin typeface="Franklin Gothic Medium" panose="020B0603020102020204" pitchFamily="34" charset="0"/>
              </a:rPr>
              <a:t>where Organized Research </a:t>
            </a:r>
            <a:r>
              <a:rPr lang="en-US" sz="2000" dirty="0" smtClean="0">
                <a:latin typeface="Franklin Gothic Medium" panose="020B0603020102020204" pitchFamily="34" charset="0"/>
              </a:rPr>
              <a:t>or </a:t>
            </a:r>
            <a:r>
              <a:rPr lang="en-US" sz="2000" dirty="0">
                <a:latin typeface="Franklin Gothic Medium" panose="020B0603020102020204" pitchFamily="34" charset="0"/>
              </a:rPr>
              <a:t>College of Agriculture Organized Research is </a:t>
            </a:r>
            <a:r>
              <a:rPr lang="en-US" sz="2000" dirty="0" smtClean="0">
                <a:latin typeface="Franklin Gothic Medium" panose="020B0603020102020204" pitchFamily="34" charset="0"/>
              </a:rPr>
              <a:t>performed.</a:t>
            </a:r>
          </a:p>
          <a:p>
            <a:pPr marL="285750" lvl="1">
              <a:spcBef>
                <a:spcPct val="25000"/>
              </a:spcBef>
              <a:buClrTx/>
              <a:buSzPct val="150000"/>
              <a:buFont typeface="Arial" pitchFamily="34" charset="0"/>
              <a:buChar char="•"/>
              <a:defRPr/>
            </a:pPr>
            <a:r>
              <a:rPr lang="en-US" sz="2000" dirty="0" smtClean="0">
                <a:latin typeface="Franklin Gothic Medium" panose="020B0603020102020204" pitchFamily="34" charset="0"/>
              </a:rPr>
              <a:t>May only be present a small portion of the year.</a:t>
            </a:r>
          </a:p>
          <a:p>
            <a:pPr marL="285750" lvl="1">
              <a:spcBef>
                <a:spcPct val="25000"/>
              </a:spcBef>
              <a:buClrTx/>
              <a:buSzPct val="150000"/>
              <a:buFont typeface="Arial" pitchFamily="34" charset="0"/>
              <a:buChar char="•"/>
              <a:defRPr/>
            </a:pPr>
            <a:r>
              <a:rPr lang="en-US" sz="2000" dirty="0" smtClean="0">
                <a:latin typeface="Franklin Gothic Medium" panose="020B0603020102020204" pitchFamily="34" charset="0"/>
              </a:rPr>
              <a:t>If not on departmental list in </a:t>
            </a:r>
            <a:r>
              <a:rPr lang="en-US" sz="2000" i="1" dirty="0" err="1" smtClean="0">
                <a:latin typeface="Franklin Gothic Medium" panose="020B0603020102020204" pitchFamily="34" charset="0"/>
              </a:rPr>
              <a:t>AttainSpace</a:t>
            </a:r>
            <a:r>
              <a:rPr lang="en-US" sz="2000" dirty="0" smtClean="0">
                <a:latin typeface="Franklin Gothic Medium" panose="020B0603020102020204" pitchFamily="34" charset="0"/>
              </a:rPr>
              <a:t>, please list their names and frequency of presence in “Comments” section.</a:t>
            </a:r>
          </a:p>
          <a:p>
            <a:pPr marL="285750" lvl="1">
              <a:spcBef>
                <a:spcPct val="25000"/>
              </a:spcBef>
              <a:buClrTx/>
              <a:buSzPct val="150000"/>
              <a:buFont typeface="Arial" pitchFamily="34" charset="0"/>
              <a:buChar char="•"/>
              <a:defRPr/>
            </a:pPr>
            <a:r>
              <a:rPr lang="en-US" sz="2000" dirty="0" smtClean="0">
                <a:latin typeface="Franklin Gothic Medium" panose="020B0603020102020204" pitchFamily="34" charset="0"/>
              </a:rPr>
              <a:t>Functionalize </a:t>
            </a:r>
            <a:r>
              <a:rPr lang="en-US" sz="2000" dirty="0">
                <a:latin typeface="Franklin Gothic Medium" panose="020B0603020102020204" pitchFamily="34" charset="0"/>
              </a:rPr>
              <a:t>their activities based on the guidelines for Graduate Students, Post Docs, and Unpaid </a:t>
            </a:r>
            <a:r>
              <a:rPr lang="en-US" sz="2000" dirty="0" smtClean="0">
                <a:latin typeface="Franklin Gothic Medium" panose="020B0603020102020204" pitchFamily="34" charset="0"/>
              </a:rPr>
              <a:t>Students.</a:t>
            </a: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0260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 Helpful Hints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41</a:t>
            </a:fld>
            <a:endParaRPr lang="en-US"/>
          </a:p>
        </p:txBody>
      </p:sp>
      <p:sp>
        <p:nvSpPr>
          <p:cNvPr id="6" name="Text Box 14"/>
          <p:cNvSpPr txBox="1">
            <a:spLocks noChangeArrowheads="1"/>
          </p:cNvSpPr>
          <p:nvPr/>
        </p:nvSpPr>
        <p:spPr>
          <a:xfrm>
            <a:off x="517847" y="1269095"/>
            <a:ext cx="8448732"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Tx/>
              <a:buNone/>
              <a:defRPr/>
            </a:pPr>
            <a:r>
              <a:rPr lang="en-US" sz="2000" b="1" dirty="0" smtClean="0">
                <a:latin typeface="Franklin Gothic Medium" panose="020B0603020102020204" pitchFamily="34" charset="0"/>
              </a:rPr>
              <a:t>Visiting Scientists</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dirty="0">
                <a:latin typeface="Franklin Gothic Medium" panose="020B0603020102020204" pitchFamily="34" charset="0"/>
                <a:cs typeface="Times New Roman" pitchFamily="18" charset="0"/>
              </a:rPr>
              <a:t>S</a:t>
            </a:r>
            <a:r>
              <a:rPr lang="en-US" dirty="0" smtClean="0">
                <a:latin typeface="Franklin Gothic Medium" panose="020B0603020102020204" pitchFamily="34" charset="0"/>
                <a:cs typeface="Times New Roman" pitchFamily="18" charset="0"/>
              </a:rPr>
              <a:t>pace in labs </a:t>
            </a:r>
            <a:r>
              <a:rPr lang="en-US" dirty="0" smtClean="0">
                <a:latin typeface="Franklin Gothic Medium" panose="020B0603020102020204" pitchFamily="34" charset="0"/>
              </a:rPr>
              <a:t>used </a:t>
            </a:r>
            <a:r>
              <a:rPr lang="en-US" dirty="0">
                <a:latin typeface="Franklin Gothic Medium" panose="020B0603020102020204" pitchFamily="34" charset="0"/>
              </a:rPr>
              <a:t>by visiting scientists </a:t>
            </a:r>
            <a:r>
              <a:rPr lang="en-US" dirty="0" smtClean="0">
                <a:latin typeface="Franklin Gothic Medium" panose="020B0603020102020204" pitchFamily="34" charset="0"/>
              </a:rPr>
              <a:t>not </a:t>
            </a:r>
            <a:r>
              <a:rPr lang="en-US" dirty="0">
                <a:latin typeface="Franklin Gothic Medium" panose="020B0603020102020204" pitchFamily="34" charset="0"/>
              </a:rPr>
              <a:t>paid by the </a:t>
            </a:r>
            <a:r>
              <a:rPr lang="en-US" dirty="0" smtClean="0">
                <a:latin typeface="Franklin Gothic Medium" panose="020B0603020102020204" pitchFamily="34" charset="0"/>
              </a:rPr>
              <a:t>University should </a:t>
            </a:r>
            <a:r>
              <a:rPr lang="en-US" dirty="0">
                <a:latin typeface="Franklin Gothic Medium" panose="020B0603020102020204" pitchFamily="34" charset="0"/>
              </a:rPr>
              <a:t>be coded Other Institutional Activities</a:t>
            </a:r>
            <a:r>
              <a:rPr lang="en-US" dirty="0" smtClean="0">
                <a:latin typeface="Franklin Gothic Medium" panose="020B0603020102020204" pitchFamily="34" charset="0"/>
              </a:rPr>
              <a:t>.</a:t>
            </a:r>
          </a:p>
          <a:p>
            <a:pPr marL="231775" lvl="3" indent="0">
              <a:spcBef>
                <a:spcPts val="600"/>
              </a:spcBef>
              <a:spcAft>
                <a:spcPts val="600"/>
              </a:spcAft>
              <a:buSzPct val="150000"/>
              <a:buNone/>
              <a:defRPr/>
            </a:pPr>
            <a:r>
              <a:rPr lang="en-US" dirty="0" smtClean="0">
                <a:latin typeface="Franklin Gothic Medium" panose="020B0603020102020204" pitchFamily="34" charset="0"/>
                <a:cs typeface="Times New Roman" pitchFamily="18" charset="0"/>
              </a:rPr>
              <a:t>Why?   </a:t>
            </a:r>
            <a:r>
              <a:rPr lang="en-US" dirty="0" smtClean="0">
                <a:latin typeface="Franklin Gothic Medium" panose="020B0603020102020204" pitchFamily="34" charset="0"/>
              </a:rPr>
              <a:t>Because </a:t>
            </a:r>
            <a:r>
              <a:rPr lang="en-US" dirty="0">
                <a:latin typeface="Franklin Gothic Medium" panose="020B0603020102020204" pitchFamily="34" charset="0"/>
              </a:rPr>
              <a:t>there will be no salaries/wages for these individuals included in the University’s organized research </a:t>
            </a:r>
            <a:r>
              <a:rPr lang="en-US" dirty="0" smtClean="0">
                <a:latin typeface="Franklin Gothic Medium" panose="020B0603020102020204" pitchFamily="34" charset="0"/>
              </a:rPr>
              <a:t>or College of Agriculture organized research F&amp;A </a:t>
            </a:r>
            <a:r>
              <a:rPr lang="en-US" dirty="0">
                <a:latin typeface="Franklin Gothic Medium" panose="020B0603020102020204" pitchFamily="34" charset="0"/>
              </a:rPr>
              <a:t>rate calculation, their space </a:t>
            </a:r>
            <a:r>
              <a:rPr lang="en-US" u="sng" dirty="0">
                <a:latin typeface="Franklin Gothic Medium" panose="020B0603020102020204" pitchFamily="34" charset="0"/>
              </a:rPr>
              <a:t>cannot</a:t>
            </a:r>
            <a:r>
              <a:rPr lang="en-US" dirty="0">
                <a:latin typeface="Franklin Gothic Medium" panose="020B0603020102020204" pitchFamily="34" charset="0"/>
              </a:rPr>
              <a:t> be coded as Organized Research </a:t>
            </a:r>
            <a:r>
              <a:rPr lang="en-US" dirty="0" smtClean="0">
                <a:latin typeface="Franklin Gothic Medium" panose="020B0603020102020204" pitchFamily="34" charset="0"/>
              </a:rPr>
              <a:t>or </a:t>
            </a:r>
            <a:r>
              <a:rPr lang="en-US" dirty="0">
                <a:latin typeface="Franklin Gothic Medium" panose="020B0603020102020204" pitchFamily="34" charset="0"/>
              </a:rPr>
              <a:t>College of Agriculture Organized Research.</a:t>
            </a:r>
            <a:endParaRPr lang="en-US" dirty="0" smtClean="0">
              <a:latin typeface="Franklin Gothic Medium" panose="020B0603020102020204" pitchFamily="34" charset="0"/>
            </a:endParaRPr>
          </a:p>
          <a:p>
            <a:pPr marL="231775" lvl="3" indent="0">
              <a:spcBef>
                <a:spcPts val="600"/>
              </a:spcBef>
              <a:spcAft>
                <a:spcPts val="600"/>
              </a:spcAft>
              <a:buSzPct val="150000"/>
              <a:buNone/>
              <a:defRPr/>
            </a:pPr>
            <a:endParaRPr lang="en-US" dirty="0">
              <a:latin typeface="Franklin Gothic Medium" panose="020B0603020102020204" pitchFamily="34" charset="0"/>
              <a:cs typeface="Times New Roman" pitchFamily="18" charset="0"/>
            </a:endParaRP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493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 Helpful Hints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42</a:t>
            </a:fld>
            <a:endParaRPr lang="en-US"/>
          </a:p>
        </p:txBody>
      </p:sp>
      <p:sp>
        <p:nvSpPr>
          <p:cNvPr id="5" name="Text Box 14"/>
          <p:cNvSpPr txBox="1">
            <a:spLocks noChangeArrowheads="1"/>
          </p:cNvSpPr>
          <p:nvPr/>
        </p:nvSpPr>
        <p:spPr>
          <a:xfrm>
            <a:off x="517847" y="1265301"/>
            <a:ext cx="8435084"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Tx/>
              <a:buNone/>
              <a:defRPr/>
            </a:pPr>
            <a:r>
              <a:rPr lang="en-US" sz="2000" b="1" dirty="0" smtClean="0">
                <a:latin typeface="Franklin Gothic Medium" panose="020B0603020102020204" pitchFamily="34" charset="0"/>
              </a:rPr>
              <a:t>100% Organized Research / College of Agriculture Organized Research Labs and Lab Service Areas</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Federal </a:t>
            </a:r>
            <a:r>
              <a:rPr lang="en-US" dirty="0">
                <a:latin typeface="Franklin Gothic Medium" panose="020B0603020102020204" pitchFamily="34" charset="0"/>
              </a:rPr>
              <a:t>government negotiators pay particular attention to rooms coded as 100% </a:t>
            </a:r>
            <a:r>
              <a:rPr lang="en-US" dirty="0" smtClean="0">
                <a:latin typeface="Franklin Gothic Medium" panose="020B0603020102020204" pitchFamily="34" charset="0"/>
              </a:rPr>
              <a:t>OR </a:t>
            </a:r>
            <a:r>
              <a:rPr lang="en-US" dirty="0" err="1" smtClean="0">
                <a:latin typeface="Franklin Gothic Medium" panose="020B0603020102020204" pitchFamily="34" charset="0"/>
              </a:rPr>
              <a:t>or</a:t>
            </a:r>
            <a:r>
              <a:rPr lang="en-US" dirty="0" smtClean="0">
                <a:latin typeface="Franklin Gothic Medium" panose="020B0603020102020204" pitchFamily="34" charset="0"/>
              </a:rPr>
              <a:t> AGOR.</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A </a:t>
            </a:r>
            <a:r>
              <a:rPr lang="en-US" dirty="0">
                <a:latin typeface="Franklin Gothic Medium" panose="020B0603020102020204" pitchFamily="34" charset="0"/>
              </a:rPr>
              <a:t>“yes” response to any of the following usually indicates that a room should not be coded 100% </a:t>
            </a:r>
            <a:r>
              <a:rPr lang="en-US" dirty="0" smtClean="0">
                <a:latin typeface="Franklin Gothic Medium" panose="020B0603020102020204" pitchFamily="34" charset="0"/>
              </a:rPr>
              <a:t>OR </a:t>
            </a:r>
            <a:r>
              <a:rPr lang="en-US" dirty="0" err="1" smtClean="0">
                <a:latin typeface="Franklin Gothic Medium" panose="020B0603020102020204" pitchFamily="34" charset="0"/>
              </a:rPr>
              <a:t>or</a:t>
            </a:r>
            <a:r>
              <a:rPr lang="en-US" dirty="0" smtClean="0">
                <a:latin typeface="Franklin Gothic Medium" panose="020B0603020102020204" pitchFamily="34" charset="0"/>
              </a:rPr>
              <a:t> AGOR:</a:t>
            </a:r>
          </a:p>
          <a:p>
            <a:pPr marL="912813" lvl="1">
              <a:buClrTx/>
              <a:buFont typeface="Wingdings" pitchFamily="2" charset="2"/>
              <a:buChar char="ü"/>
            </a:pPr>
            <a:r>
              <a:rPr lang="en-US" sz="2000" dirty="0" smtClean="0">
                <a:latin typeface="Franklin Gothic Medium" panose="020B0603020102020204" pitchFamily="34" charset="0"/>
              </a:rPr>
              <a:t> Are </a:t>
            </a:r>
            <a:r>
              <a:rPr lang="en-US" sz="2000" dirty="0">
                <a:latin typeface="Franklin Gothic Medium" panose="020B0603020102020204" pitchFamily="34" charset="0"/>
              </a:rPr>
              <a:t>there any unpaid students or students paid from general </a:t>
            </a:r>
            <a:r>
              <a:rPr lang="en-US" sz="2000" dirty="0" smtClean="0">
                <a:latin typeface="Franklin Gothic Medium" panose="020B0603020102020204" pitchFamily="34" charset="0"/>
              </a:rPr>
              <a:t>institutional purpose codes </a:t>
            </a:r>
            <a:r>
              <a:rPr lang="en-US" sz="2000" dirty="0">
                <a:latin typeface="Franklin Gothic Medium" panose="020B0603020102020204" pitchFamily="34" charset="0"/>
              </a:rPr>
              <a:t>who use the </a:t>
            </a:r>
            <a:r>
              <a:rPr lang="en-US" sz="2000" dirty="0" smtClean="0">
                <a:latin typeface="Franklin Gothic Medium" panose="020B0603020102020204" pitchFamily="34" charset="0"/>
              </a:rPr>
              <a:t>room?</a:t>
            </a:r>
          </a:p>
          <a:p>
            <a:pPr marL="912813" lvl="1">
              <a:buClrTx/>
              <a:buFont typeface="Wingdings" pitchFamily="2" charset="2"/>
              <a:buChar char="ü"/>
            </a:pPr>
            <a:r>
              <a:rPr lang="en-US" sz="2000" dirty="0" smtClean="0">
                <a:latin typeface="Franklin Gothic Medium" panose="020B0603020102020204" pitchFamily="34" charset="0"/>
              </a:rPr>
              <a:t>Does </a:t>
            </a:r>
            <a:r>
              <a:rPr lang="en-US" sz="2000" dirty="0">
                <a:latin typeface="Franklin Gothic Medium" panose="020B0603020102020204" pitchFamily="34" charset="0"/>
              </a:rPr>
              <a:t>the room house visiting professors who are not paid by the </a:t>
            </a:r>
            <a:r>
              <a:rPr lang="en-US" sz="2000" dirty="0" smtClean="0">
                <a:latin typeface="Franklin Gothic Medium" panose="020B0603020102020204" pitchFamily="34" charset="0"/>
              </a:rPr>
              <a:t>UD </a:t>
            </a:r>
            <a:r>
              <a:rPr lang="en-US" sz="2000" dirty="0">
                <a:latin typeface="Franklin Gothic Medium" panose="020B0603020102020204" pitchFamily="34" charset="0"/>
              </a:rPr>
              <a:t>or other non-University </a:t>
            </a:r>
            <a:r>
              <a:rPr lang="en-US" sz="2000" dirty="0" smtClean="0">
                <a:latin typeface="Franklin Gothic Medium" panose="020B0603020102020204" pitchFamily="34" charset="0"/>
              </a:rPr>
              <a:t>employees.</a:t>
            </a:r>
          </a:p>
          <a:p>
            <a:pPr marL="912813" lvl="1">
              <a:buClrTx/>
              <a:buFont typeface="Wingdings" pitchFamily="2" charset="2"/>
              <a:buChar char="ü"/>
            </a:pPr>
            <a:r>
              <a:rPr lang="en-US" sz="2000" dirty="0">
                <a:latin typeface="Franklin Gothic Medium" panose="020B0603020102020204" pitchFamily="34" charset="0"/>
              </a:rPr>
              <a:t>Are there any </a:t>
            </a:r>
            <a:r>
              <a:rPr lang="en-US" sz="2000" dirty="0" smtClean="0">
                <a:latin typeface="Franklin Gothic Medium" panose="020B0603020102020204" pitchFamily="34" charset="0"/>
              </a:rPr>
              <a:t>non-sponsored research </a:t>
            </a:r>
            <a:r>
              <a:rPr lang="en-US" sz="2000" dirty="0">
                <a:latin typeface="Franklin Gothic Medium" panose="020B0603020102020204" pitchFamily="34" charset="0"/>
              </a:rPr>
              <a:t>lab tests performed in the room?</a:t>
            </a:r>
            <a:endParaRPr lang="en-US" sz="2000" dirty="0" smtClean="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1024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 Helpful Hints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43</a:t>
            </a:fld>
            <a:endParaRPr lang="en-US"/>
          </a:p>
        </p:txBody>
      </p:sp>
      <p:sp>
        <p:nvSpPr>
          <p:cNvPr id="6" name="Text Box 14"/>
          <p:cNvSpPr txBox="1">
            <a:spLocks noChangeArrowheads="1"/>
          </p:cNvSpPr>
          <p:nvPr/>
        </p:nvSpPr>
        <p:spPr>
          <a:xfrm>
            <a:off x="517847" y="1249761"/>
            <a:ext cx="8435084"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Tx/>
              <a:buNone/>
              <a:defRPr/>
            </a:pPr>
            <a:r>
              <a:rPr lang="en-US" sz="2000" b="1" dirty="0" smtClean="0">
                <a:latin typeface="Franklin Gothic Medium" panose="020B0603020102020204" pitchFamily="34" charset="0"/>
              </a:rPr>
              <a:t>Arbitrary Coding of  Rooms</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Federal </a:t>
            </a:r>
            <a:r>
              <a:rPr lang="en-US" dirty="0">
                <a:latin typeface="Franklin Gothic Medium" panose="020B0603020102020204" pitchFamily="34" charset="0"/>
              </a:rPr>
              <a:t>government negotiators pay particular attention to </a:t>
            </a:r>
            <a:r>
              <a:rPr lang="en-US" dirty="0" smtClean="0">
                <a:latin typeface="Franklin Gothic Medium" panose="020B0603020102020204" pitchFamily="34" charset="0"/>
              </a:rPr>
              <a:t>labs and lab service areas </a:t>
            </a:r>
            <a:r>
              <a:rPr lang="en-US" dirty="0">
                <a:latin typeface="Franklin Gothic Medium" panose="020B0603020102020204" pitchFamily="34" charset="0"/>
              </a:rPr>
              <a:t>which appear to be coded arbitrarily (e.g. 50/50 </a:t>
            </a:r>
            <a:r>
              <a:rPr lang="en-US" dirty="0" smtClean="0">
                <a:latin typeface="Franklin Gothic Medium" panose="020B0603020102020204" pitchFamily="34" charset="0"/>
              </a:rPr>
              <a:t>splits) </a:t>
            </a:r>
            <a:r>
              <a:rPr lang="en-US" dirty="0">
                <a:latin typeface="Franklin Gothic Medium" panose="020B0603020102020204" pitchFamily="34" charset="0"/>
              </a:rPr>
              <a:t>over large groups of </a:t>
            </a:r>
            <a:r>
              <a:rPr lang="en-US" dirty="0" smtClean="0">
                <a:latin typeface="Franklin Gothic Medium" panose="020B0603020102020204" pitchFamily="34" charset="0"/>
              </a:rPr>
              <a:t>rooms.</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Please avoid falling </a:t>
            </a:r>
            <a:r>
              <a:rPr lang="en-US" dirty="0">
                <a:latin typeface="Franklin Gothic Medium" panose="020B0603020102020204" pitchFamily="34" charset="0"/>
              </a:rPr>
              <a:t>into a pattern of assigning </a:t>
            </a:r>
            <a:r>
              <a:rPr lang="en-US" dirty="0" smtClean="0">
                <a:latin typeface="Franklin Gothic Medium" panose="020B0603020102020204" pitchFamily="34" charset="0"/>
              </a:rPr>
              <a:t>labs and lab service areas arbitrarily </a:t>
            </a:r>
            <a:r>
              <a:rPr lang="en-US" dirty="0">
                <a:latin typeface="Franklin Gothic Medium" panose="020B0603020102020204" pitchFamily="34" charset="0"/>
              </a:rPr>
              <a:t>without careful consideration of the actual activities and functions being </a:t>
            </a:r>
            <a:r>
              <a:rPr lang="en-US" dirty="0" smtClean="0">
                <a:latin typeface="Franklin Gothic Medium" panose="020B0603020102020204" pitchFamily="34" charset="0"/>
              </a:rPr>
              <a:t>performed.</a:t>
            </a:r>
            <a:endParaRPr lang="en-US" b="1" dirty="0" smtClean="0">
              <a:latin typeface="Franklin Gothic Medium" panose="020B0603020102020204" pitchFamily="34" charset="0"/>
            </a:endParaRPr>
          </a:p>
          <a:p>
            <a:pPr marL="0" lvl="3" indent="0" algn="ctr">
              <a:spcBef>
                <a:spcPts val="600"/>
              </a:spcBef>
              <a:spcAft>
                <a:spcPts val="600"/>
              </a:spcAft>
              <a:buSzPct val="150000"/>
              <a:buNone/>
              <a:defRPr/>
            </a:pPr>
            <a:r>
              <a:rPr lang="en-US" b="1" dirty="0" smtClean="0">
                <a:latin typeface="Franklin Gothic Medium" panose="020B0603020102020204" pitchFamily="34" charset="0"/>
              </a:rPr>
              <a:t>Room “Clusters” / Lab Suites</a:t>
            </a:r>
            <a:endParaRPr lang="en-US"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If a single PI </a:t>
            </a:r>
            <a:r>
              <a:rPr lang="en-US" dirty="0">
                <a:latin typeface="Franklin Gothic Medium" panose="020B0603020102020204" pitchFamily="34" charset="0"/>
              </a:rPr>
              <a:t>uses multiple labs and his/her research personnel are working on awards among labs, and it’s impossible to differentiate their activities between the </a:t>
            </a:r>
            <a:r>
              <a:rPr lang="en-US" dirty="0" smtClean="0">
                <a:latin typeface="Franklin Gothic Medium" panose="020B0603020102020204" pitchFamily="34" charset="0"/>
              </a:rPr>
              <a:t>labs.</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It’s </a:t>
            </a:r>
            <a:r>
              <a:rPr lang="en-US" dirty="0">
                <a:latin typeface="Franklin Gothic Medium" panose="020B0603020102020204" pitchFamily="34" charset="0"/>
              </a:rPr>
              <a:t>acceptable to code the labs </a:t>
            </a:r>
            <a:r>
              <a:rPr lang="en-US" dirty="0" smtClean="0">
                <a:latin typeface="Franklin Gothic Medium" panose="020B0603020102020204" pitchFamily="34" charset="0"/>
              </a:rPr>
              <a:t>identically.</a:t>
            </a:r>
          </a:p>
          <a:p>
            <a:pPr marL="234950" lvl="3" indent="-234950">
              <a:spcBef>
                <a:spcPts val="600"/>
              </a:spcBef>
              <a:spcAft>
                <a:spcPts val="600"/>
              </a:spcAft>
              <a:buSzPct val="150000"/>
              <a:buFont typeface="Arial" pitchFamily="34" charset="0"/>
              <a:buChar char="•"/>
              <a:defRPr/>
            </a:pPr>
            <a:r>
              <a:rPr lang="en-US" i="1" dirty="0" err="1" smtClean="0">
                <a:latin typeface="Franklin Gothic Medium" panose="020B0603020102020204" pitchFamily="34" charset="0"/>
              </a:rPr>
              <a:t>AttainSpace</a:t>
            </a:r>
            <a:r>
              <a:rPr lang="en-US" i="1" dirty="0" smtClean="0">
                <a:latin typeface="Franklin Gothic Medium" panose="020B0603020102020204" pitchFamily="34" charset="0"/>
              </a:rPr>
              <a:t> </a:t>
            </a:r>
            <a:r>
              <a:rPr lang="en-US" dirty="0">
                <a:latin typeface="Franklin Gothic Medium" panose="020B0603020102020204" pitchFamily="34" charset="0"/>
              </a:rPr>
              <a:t>has functionality to quickly facilitate the process </a:t>
            </a:r>
            <a:r>
              <a:rPr lang="en-US" dirty="0" smtClean="0">
                <a:latin typeface="Franklin Gothic Medium" panose="020B0603020102020204" pitchFamily="34" charset="0"/>
              </a:rPr>
              <a:t>(“Cluster” </a:t>
            </a:r>
            <a:r>
              <a:rPr lang="en-US" dirty="0">
                <a:latin typeface="Franklin Gothic Medium" panose="020B0603020102020204" pitchFamily="34" charset="0"/>
              </a:rPr>
              <a:t>function</a:t>
            </a:r>
            <a:r>
              <a:rPr lang="en-US" dirty="0" smtClean="0">
                <a:latin typeface="Franklin Gothic Medium" panose="020B0603020102020204" pitchFamily="34" charset="0"/>
              </a:rPr>
              <a:t>).</a:t>
            </a:r>
            <a:endParaRPr lang="en-US" i="1" dirty="0" smtClean="0">
              <a:latin typeface="Franklin Gothic Medium" panose="020B0603020102020204" pitchFamily="34" charset="0"/>
            </a:endParaRP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7043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 Helpful Hints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44</a:t>
            </a:fld>
            <a:endParaRPr lang="en-US"/>
          </a:p>
        </p:txBody>
      </p:sp>
      <p:sp>
        <p:nvSpPr>
          <p:cNvPr id="5" name="Text Box 14"/>
          <p:cNvSpPr txBox="1">
            <a:spLocks noChangeArrowheads="1"/>
          </p:cNvSpPr>
          <p:nvPr/>
        </p:nvSpPr>
        <p:spPr>
          <a:xfrm>
            <a:off x="517847" y="1269095"/>
            <a:ext cx="8462380"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Tx/>
              <a:buNone/>
              <a:defRPr/>
            </a:pPr>
            <a:r>
              <a:rPr lang="en-US" sz="2000" b="1" dirty="0" smtClean="0">
                <a:latin typeface="Franklin Gothic Medium" panose="020B0603020102020204" pitchFamily="34" charset="0"/>
              </a:rPr>
              <a:t>Vacant and Inactive Areas</a:t>
            </a:r>
            <a:endParaRPr lang="en-US" sz="2000" dirty="0">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Includes </a:t>
            </a:r>
            <a:r>
              <a:rPr lang="en-US" dirty="0">
                <a:latin typeface="Franklin Gothic Medium" panose="020B0603020102020204" pitchFamily="34" charset="0"/>
              </a:rPr>
              <a:t>areas under renovation or vacant rooms that have been idle for the 12 months of FY </a:t>
            </a:r>
            <a:r>
              <a:rPr lang="en-US" dirty="0" smtClean="0">
                <a:latin typeface="Franklin Gothic Medium" panose="020B0603020102020204" pitchFamily="34" charset="0"/>
              </a:rPr>
              <a:t>2017 </a:t>
            </a:r>
            <a:r>
              <a:rPr lang="en-US" dirty="0">
                <a:latin typeface="Franklin Gothic Medium" panose="020B0603020102020204" pitchFamily="34" charset="0"/>
              </a:rPr>
              <a:t>(</a:t>
            </a:r>
            <a:r>
              <a:rPr lang="en-US" dirty="0" smtClean="0">
                <a:latin typeface="Franklin Gothic Medium" panose="020B0603020102020204" pitchFamily="34" charset="0"/>
              </a:rPr>
              <a:t>7/1/16 </a:t>
            </a:r>
            <a:r>
              <a:rPr lang="en-US" dirty="0">
                <a:latin typeface="Franklin Gothic Medium" panose="020B0603020102020204" pitchFamily="34" charset="0"/>
              </a:rPr>
              <a:t>- </a:t>
            </a:r>
            <a:r>
              <a:rPr lang="en-US" dirty="0" smtClean="0">
                <a:latin typeface="Franklin Gothic Medium" panose="020B0603020102020204" pitchFamily="34" charset="0"/>
              </a:rPr>
              <a:t>6/30/17).</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If </a:t>
            </a:r>
            <a:r>
              <a:rPr lang="en-US" dirty="0">
                <a:latin typeface="Franklin Gothic Medium" panose="020B0603020102020204" pitchFamily="34" charset="0"/>
              </a:rPr>
              <a:t>occupied for any portion of the 12 months, functionalize the room based on the activities performed during the period of use</a:t>
            </a:r>
            <a:r>
              <a:rPr lang="en-US" dirty="0" smtClean="0">
                <a:latin typeface="Franklin Gothic Medium" panose="020B0603020102020204" pitchFamily="34" charset="0"/>
              </a:rPr>
              <a:t>.</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It </a:t>
            </a:r>
            <a:r>
              <a:rPr lang="en-US" dirty="0">
                <a:latin typeface="Franklin Gothic Medium" panose="020B0603020102020204" pitchFamily="34" charset="0"/>
              </a:rPr>
              <a:t>is rare to find rooms vacant or inactive for the </a:t>
            </a:r>
            <a:r>
              <a:rPr lang="en-US" u="sng" dirty="0">
                <a:latin typeface="Franklin Gothic Medium" panose="020B0603020102020204" pitchFamily="34" charset="0"/>
              </a:rPr>
              <a:t>entire</a:t>
            </a:r>
            <a:r>
              <a:rPr lang="en-US" dirty="0">
                <a:latin typeface="Franklin Gothic Medium" panose="020B0603020102020204" pitchFamily="34" charset="0"/>
              </a:rPr>
              <a:t> 12 months of a fiscal year!</a:t>
            </a:r>
            <a:endParaRPr lang="en-US" dirty="0" smtClean="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0949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Assurance Review</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45</a:t>
            </a:fld>
            <a:endParaRPr lang="en-US" dirty="0"/>
          </a:p>
        </p:txBody>
      </p:sp>
    </p:spTree>
    <p:extLst>
      <p:ext uri="{BB962C8B-B14F-4D97-AF65-F5344CB8AC3E}">
        <p14:creationId xmlns:p14="http://schemas.microsoft.com/office/powerpoint/2010/main" val="3160754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 Review</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46</a:t>
            </a:fld>
            <a:endParaRPr lang="en-US"/>
          </a:p>
        </p:txBody>
      </p:sp>
      <p:sp>
        <p:nvSpPr>
          <p:cNvPr id="6" name="Text Box 14"/>
          <p:cNvSpPr txBox="1">
            <a:spLocks noChangeArrowheads="1"/>
          </p:cNvSpPr>
          <p:nvPr/>
        </p:nvSpPr>
        <p:spPr>
          <a:xfrm>
            <a:off x="517847" y="1136932"/>
            <a:ext cx="8769028" cy="54102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Conducted by Attain/UD’s Cost Accounting Department</a:t>
            </a:r>
            <a:r>
              <a:rPr lang="en-US" dirty="0" smtClean="0">
                <a:latin typeface="Franklin Gothic Medium" panose="020B0603020102020204" pitchFamily="34" charset="0"/>
              </a:rPr>
              <a:t>.</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Detailed Room-by-Room Desk Review With Focus </a:t>
            </a:r>
            <a:r>
              <a:rPr lang="en-US" dirty="0">
                <a:latin typeface="Franklin Gothic Medium" panose="020B0603020102020204" pitchFamily="34" charset="0"/>
              </a:rPr>
              <a:t>O</a:t>
            </a:r>
            <a:r>
              <a:rPr lang="en-US" dirty="0" smtClean="0">
                <a:latin typeface="Franklin Gothic Medium" panose="020B0603020102020204" pitchFamily="34" charset="0"/>
              </a:rPr>
              <a:t>n:</a:t>
            </a:r>
          </a:p>
          <a:p>
            <a:pPr marL="806450" lvl="3" indent="-342900">
              <a:spcBef>
                <a:spcPts val="600"/>
              </a:spcBef>
              <a:spcAft>
                <a:spcPts val="0"/>
              </a:spcAft>
              <a:buSzPct val="150000"/>
              <a:buFont typeface="Wingdings" pitchFamily="2" charset="2"/>
              <a:buChar char="ü"/>
              <a:defRPr/>
            </a:pPr>
            <a:r>
              <a:rPr lang="en-US" dirty="0" smtClean="0">
                <a:latin typeface="Franklin Gothic Medium" panose="020B0603020102020204" pitchFamily="34" charset="0"/>
              </a:rPr>
              <a:t>Labs and lab service areas that federal negotiators may challenge.</a:t>
            </a:r>
          </a:p>
          <a:p>
            <a:pPr marL="806450" lvl="3" indent="-342900">
              <a:spcBef>
                <a:spcPts val="600"/>
              </a:spcBef>
              <a:spcAft>
                <a:spcPts val="600"/>
              </a:spcAft>
              <a:buSzPct val="150000"/>
              <a:buFont typeface="Wingdings" pitchFamily="2" charset="2"/>
              <a:buChar char="ü"/>
              <a:defRPr/>
            </a:pPr>
            <a:r>
              <a:rPr lang="en-US" dirty="0" smtClean="0">
                <a:latin typeface="Franklin Gothic Medium" panose="020B0603020102020204" pitchFamily="34" charset="0"/>
              </a:rPr>
              <a:t>Identifying / Maximizing / Defending labs coded as Organized Research and College of Agriculture Organized Research.</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Follow-up Meetings / Phone Calls with Departmental Representatives:</a:t>
            </a:r>
            <a:endParaRPr lang="en-US" dirty="0">
              <a:latin typeface="Franklin Gothic Medium" panose="020B0603020102020204" pitchFamily="34" charset="0"/>
            </a:endParaRPr>
          </a:p>
          <a:p>
            <a:pPr marL="806450" lvl="3" indent="-342900">
              <a:spcBef>
                <a:spcPts val="600"/>
              </a:spcBef>
              <a:spcAft>
                <a:spcPts val="0"/>
              </a:spcAft>
              <a:buSzPct val="150000"/>
              <a:buFont typeface="Wingdings" pitchFamily="2" charset="2"/>
              <a:buChar char="ü"/>
              <a:defRPr/>
            </a:pPr>
            <a:r>
              <a:rPr lang="en-US" dirty="0" smtClean="0">
                <a:latin typeface="Franklin Gothic Medium" panose="020B0603020102020204" pitchFamily="34" charset="0"/>
              </a:rPr>
              <a:t>Confirmation that offices, office services, conference rooms, etc. were coded as JT.</a:t>
            </a:r>
          </a:p>
          <a:p>
            <a:pPr marL="806450" lvl="3" indent="-342900">
              <a:spcBef>
                <a:spcPts val="600"/>
              </a:spcBef>
              <a:spcAft>
                <a:spcPts val="0"/>
              </a:spcAft>
              <a:buSzPct val="150000"/>
              <a:buFont typeface="Wingdings" pitchFamily="2" charset="2"/>
              <a:buChar char="ü"/>
              <a:defRPr/>
            </a:pPr>
            <a:r>
              <a:rPr lang="en-US" dirty="0">
                <a:latin typeface="Franklin Gothic Medium" panose="020B0603020102020204" pitchFamily="34" charset="0"/>
              </a:rPr>
              <a:t>Confirmation of people paid by sponsored awards who were not identified to </a:t>
            </a:r>
            <a:r>
              <a:rPr lang="en-US" dirty="0" smtClean="0">
                <a:latin typeface="Franklin Gothic Medium" panose="020B0603020102020204" pitchFamily="34" charset="0"/>
              </a:rPr>
              <a:t>labs.</a:t>
            </a:r>
          </a:p>
          <a:p>
            <a:pPr marL="806450" lvl="3" indent="-342900">
              <a:spcBef>
                <a:spcPts val="600"/>
              </a:spcBef>
              <a:spcAft>
                <a:spcPts val="0"/>
              </a:spcAft>
              <a:buSzPct val="150000"/>
              <a:buFont typeface="Wingdings" pitchFamily="2" charset="2"/>
              <a:buChar char="ü"/>
              <a:defRPr/>
            </a:pPr>
            <a:r>
              <a:rPr lang="en-US" dirty="0">
                <a:latin typeface="Franklin Gothic Medium" panose="020B0603020102020204" pitchFamily="34" charset="0"/>
              </a:rPr>
              <a:t>Questionable functionalization of </a:t>
            </a:r>
            <a:r>
              <a:rPr lang="en-US" dirty="0" smtClean="0">
                <a:latin typeface="Franklin Gothic Medium" panose="020B0603020102020204" pitchFamily="34" charset="0"/>
              </a:rPr>
              <a:t>labs </a:t>
            </a:r>
            <a:r>
              <a:rPr lang="en-US" dirty="0">
                <a:latin typeface="Franklin Gothic Medium" panose="020B0603020102020204" pitchFamily="34" charset="0"/>
              </a:rPr>
              <a:t>when comparing occupants funding.</a:t>
            </a:r>
            <a:endParaRPr lang="en-US" dirty="0" smtClean="0">
              <a:latin typeface="Franklin Gothic Medium" panose="020B0603020102020204" pitchFamily="34" charset="0"/>
            </a:endParaRPr>
          </a:p>
          <a:p>
            <a:pPr marL="806450" lvl="3" indent="-342900">
              <a:spcBef>
                <a:spcPts val="600"/>
              </a:spcBef>
              <a:spcAft>
                <a:spcPts val="0"/>
              </a:spcAft>
              <a:buSzPct val="150000"/>
              <a:buFont typeface="Wingdings" pitchFamily="2" charset="2"/>
              <a:buChar char="ü"/>
              <a:defRPr/>
            </a:pPr>
            <a:r>
              <a:rPr lang="en-US" dirty="0" smtClean="0">
                <a:latin typeface="Franklin Gothic Medium" panose="020B0603020102020204" pitchFamily="34" charset="0"/>
              </a:rPr>
              <a:t>Lab service areas coded based on labs they support.</a:t>
            </a:r>
          </a:p>
          <a:p>
            <a:pPr marL="806450" lvl="3" indent="-342900">
              <a:spcBef>
                <a:spcPts val="600"/>
              </a:spcBef>
              <a:spcAft>
                <a:spcPts val="600"/>
              </a:spcAft>
              <a:buSzPct val="150000"/>
              <a:buFont typeface="Wingdings" pitchFamily="2" charset="2"/>
              <a:buChar char="ü"/>
              <a:defRPr/>
            </a:pPr>
            <a:r>
              <a:rPr lang="en-US" dirty="0" smtClean="0">
                <a:latin typeface="Franklin Gothic Medium" panose="020B0603020102020204" pitchFamily="34" charset="0"/>
              </a:rPr>
              <a:t>Confirmation of Vacant space.</a:t>
            </a: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27522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Timeframes / Deadlines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47</a:t>
            </a:fld>
            <a:endParaRPr lang="en-US" dirty="0"/>
          </a:p>
        </p:txBody>
      </p:sp>
    </p:spTree>
    <p:extLst>
      <p:ext uri="{BB962C8B-B14F-4D97-AF65-F5344CB8AC3E}">
        <p14:creationId xmlns:p14="http://schemas.microsoft.com/office/powerpoint/2010/main" val="2657977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Timeframes / Deadlines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48</a:t>
            </a:fld>
            <a:endParaRPr lang="en-US"/>
          </a:p>
        </p:txBody>
      </p:sp>
      <p:sp>
        <p:nvSpPr>
          <p:cNvPr id="5" name="Text Box 14"/>
          <p:cNvSpPr txBox="1">
            <a:spLocks noChangeArrowheads="1"/>
          </p:cNvSpPr>
          <p:nvPr/>
        </p:nvSpPr>
        <p:spPr>
          <a:xfrm>
            <a:off x="517847" y="1269095"/>
            <a:ext cx="8558682"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FontTx/>
              <a:buNone/>
              <a:defRPr/>
            </a:pPr>
            <a:endParaRPr lang="en-US" sz="2000" dirty="0"/>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cs typeface="Times New Roman" pitchFamily="18" charset="0"/>
              </a:rPr>
              <a:t>Formal Training Sessions:  </a:t>
            </a:r>
            <a:r>
              <a:rPr lang="en-US" dirty="0" smtClean="0">
                <a:solidFill>
                  <a:srgbClr val="FF0000"/>
                </a:solidFill>
                <a:latin typeface="Franklin Gothic Medium" panose="020B0603020102020204" pitchFamily="34" charset="0"/>
                <a:cs typeface="Times New Roman" pitchFamily="18" charset="0"/>
              </a:rPr>
              <a:t>Week of April 24</a:t>
            </a:r>
            <a:endParaRPr lang="en-US" dirty="0" smtClean="0">
              <a:solidFill>
                <a:srgbClr val="FF0000"/>
              </a:solidFill>
              <a:latin typeface="Franklin Gothic Medium" panose="020B0603020102020204" pitchFamily="34" charset="0"/>
            </a:endParaRP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Input Data/Functionalize Rooms in </a:t>
            </a:r>
            <a:r>
              <a:rPr lang="en-US" i="1" dirty="0" err="1" smtClean="0">
                <a:latin typeface="Franklin Gothic Medium" panose="020B0603020102020204" pitchFamily="34" charset="0"/>
              </a:rPr>
              <a:t>AttainSpace</a:t>
            </a:r>
            <a:r>
              <a:rPr lang="en-US" dirty="0" smtClean="0">
                <a:latin typeface="Franklin Gothic Medium" panose="020B0603020102020204" pitchFamily="34" charset="0"/>
              </a:rPr>
              <a:t> by Departments: </a:t>
            </a:r>
            <a:r>
              <a:rPr lang="en-US" dirty="0" smtClean="0">
                <a:solidFill>
                  <a:srgbClr val="FF0000"/>
                </a:solidFill>
                <a:latin typeface="Franklin Gothic Medium" panose="020B0603020102020204" pitchFamily="34" charset="0"/>
              </a:rPr>
              <a:t>June 15</a:t>
            </a:r>
          </a:p>
          <a:p>
            <a:pPr marL="234950" lvl="3" indent="-234950">
              <a:spcBef>
                <a:spcPts val="600"/>
              </a:spcBef>
              <a:spcAft>
                <a:spcPts val="600"/>
              </a:spcAft>
              <a:buSzPct val="150000"/>
              <a:buFont typeface="Arial" pitchFamily="34" charset="0"/>
              <a:buChar char="•"/>
              <a:defRPr/>
            </a:pPr>
            <a:r>
              <a:rPr lang="en-US" dirty="0" smtClean="0">
                <a:latin typeface="Franklin Gothic Medium" panose="020B0603020102020204" pitchFamily="34" charset="0"/>
              </a:rPr>
              <a:t>Attain/Cost Accounting Department QA Review:  </a:t>
            </a:r>
            <a:r>
              <a:rPr lang="en-US" dirty="0" smtClean="0">
                <a:solidFill>
                  <a:srgbClr val="FF0000"/>
                </a:solidFill>
                <a:latin typeface="Franklin Gothic Medium" panose="020B0603020102020204" pitchFamily="34" charset="0"/>
              </a:rPr>
              <a:t>June - August</a:t>
            </a:r>
            <a:endParaRPr lang="en-US" dirty="0">
              <a:solidFill>
                <a:srgbClr val="FF0000"/>
              </a:solidFill>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0949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Contacts to Help You</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49</a:t>
            </a:fld>
            <a:endParaRPr lang="en-US" dirty="0"/>
          </a:p>
        </p:txBody>
      </p:sp>
    </p:spTree>
    <p:extLst>
      <p:ext uri="{BB962C8B-B14F-4D97-AF65-F5344CB8AC3E}">
        <p14:creationId xmlns:p14="http://schemas.microsoft.com/office/powerpoint/2010/main" val="827179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a:t>
            </a:fld>
            <a:endParaRPr lang="en-US"/>
          </a:p>
        </p:txBody>
      </p:sp>
      <p:sp>
        <p:nvSpPr>
          <p:cNvPr id="5" name="Rectangle 3"/>
          <p:cNvSpPr txBox="1">
            <a:spLocks noChangeArrowheads="1"/>
          </p:cNvSpPr>
          <p:nvPr/>
        </p:nvSpPr>
        <p:spPr>
          <a:xfrm>
            <a:off x="381000" y="1143000"/>
            <a:ext cx="8229600" cy="4802188"/>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SzPct val="125000"/>
              <a:buFontTx/>
              <a:buBlip>
                <a:blip r:embed="rId3"/>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defRPr/>
            </a:pPr>
            <a:endParaRPr lang="en-US" altLang="en-US" sz="2400" b="1" dirty="0" smtClean="0"/>
          </a:p>
          <a:p>
            <a:pPr marL="0" indent="0">
              <a:buFontTx/>
              <a:buNone/>
              <a:defRPr/>
            </a:pPr>
            <a:r>
              <a:rPr lang="en-US" sz="1800" dirty="0" smtClean="0"/>
              <a:t>					</a:t>
            </a:r>
            <a:r>
              <a:rPr lang="en-US" b="1" u="sng" dirty="0" smtClean="0">
                <a:latin typeface="Franklin Gothic Medium" panose="020B0603020102020204" pitchFamily="34" charset="0"/>
              </a:rPr>
              <a:t>Handout Overview</a:t>
            </a:r>
          </a:p>
          <a:p>
            <a:pPr lvl="3">
              <a:buSzPct val="150000"/>
              <a:buFont typeface="Arial" pitchFamily="34" charset="0"/>
              <a:buChar char="•"/>
              <a:defRPr/>
            </a:pPr>
            <a:r>
              <a:rPr lang="en-US" dirty="0" smtClean="0">
                <a:latin typeface="Franklin Gothic Medium" panose="020B0603020102020204" pitchFamily="34" charset="0"/>
              </a:rPr>
              <a:t>PowerPoint Training Presentation</a:t>
            </a:r>
          </a:p>
          <a:p>
            <a:pPr lvl="3">
              <a:buSzPct val="150000"/>
              <a:buFont typeface="Arial" pitchFamily="34" charset="0"/>
              <a:buChar char="•"/>
              <a:defRPr/>
            </a:pPr>
            <a:r>
              <a:rPr lang="en-US" dirty="0" smtClean="0">
                <a:latin typeface="Franklin Gothic Medium" panose="020B0603020102020204" pitchFamily="34" charset="0"/>
              </a:rPr>
              <a:t>General Instructions</a:t>
            </a:r>
          </a:p>
          <a:p>
            <a:pPr lvl="3">
              <a:buSzPct val="150000"/>
              <a:buFont typeface="Arial" pitchFamily="34" charset="0"/>
              <a:buChar char="•"/>
              <a:defRPr/>
            </a:pPr>
            <a:r>
              <a:rPr lang="en-US" dirty="0" smtClean="0">
                <a:latin typeface="Franklin Gothic Medium" panose="020B0603020102020204" pitchFamily="34" charset="0"/>
              </a:rPr>
              <a:t>Functional Usage Definitions</a:t>
            </a:r>
          </a:p>
          <a:p>
            <a:pPr lvl="3">
              <a:buSzPct val="150000"/>
              <a:buFont typeface="Arial" pitchFamily="34" charset="0"/>
              <a:buChar char="•"/>
              <a:defRPr/>
            </a:pPr>
            <a:r>
              <a:rPr lang="en-US" dirty="0" smtClean="0">
                <a:latin typeface="Franklin Gothic Medium" panose="020B0603020102020204" pitchFamily="34" charset="0"/>
              </a:rPr>
              <a:t>DA Information Gathering Tool</a:t>
            </a:r>
          </a:p>
          <a:p>
            <a:pPr lvl="3">
              <a:buSzPct val="150000"/>
              <a:buFont typeface="Arial" pitchFamily="34" charset="0"/>
              <a:buChar char="•"/>
              <a:defRPr/>
            </a:pPr>
            <a:r>
              <a:rPr lang="en-US" dirty="0" smtClean="0">
                <a:latin typeface="Franklin Gothic Medium" panose="020B0603020102020204" pitchFamily="34" charset="0"/>
              </a:rPr>
              <a:t>List of Room Types</a:t>
            </a:r>
          </a:p>
          <a:p>
            <a:pPr lvl="3">
              <a:buSzPct val="150000"/>
              <a:buFont typeface="Arial" pitchFamily="34" charset="0"/>
              <a:buChar char="•"/>
              <a:defRPr/>
            </a:pPr>
            <a:r>
              <a:rPr lang="en-US" i="1" dirty="0" err="1" smtClean="0">
                <a:latin typeface="Franklin Gothic Medium" panose="020B0603020102020204" pitchFamily="34" charset="0"/>
              </a:rPr>
              <a:t>AttainSpace</a:t>
            </a:r>
            <a:r>
              <a:rPr lang="en-US" dirty="0" smtClean="0">
                <a:latin typeface="Franklin Gothic Medium" panose="020B0603020102020204" pitchFamily="34" charset="0"/>
              </a:rPr>
              <a:t> Common Tasks and Steps</a:t>
            </a:r>
          </a:p>
          <a:p>
            <a:pPr>
              <a:spcBef>
                <a:spcPct val="0"/>
              </a:spcBef>
              <a:defRPr/>
            </a:pPr>
            <a:endParaRPr lang="en-US" altLang="en-US" sz="2400" b="1"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marL="0" indent="0">
              <a:spcBef>
                <a:spcPct val="0"/>
              </a:spcBef>
              <a:buNone/>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sz="1900" b="1" dirty="0" smtClean="0"/>
          </a:p>
          <a:p>
            <a:pPr>
              <a:spcBef>
                <a:spcPct val="0"/>
              </a:spcBef>
              <a:defRPr/>
            </a:pPr>
            <a:endParaRPr lang="en-US" altLang="en-US" sz="1900" b="1" dirty="0" smtClean="0"/>
          </a:p>
          <a:p>
            <a:pP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spcBef>
                <a:spcPct val="0"/>
              </a:spcBef>
              <a:defRPr/>
            </a:pPr>
            <a:endParaRPr lang="en-US" b="1" dirty="0"/>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86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 to Help You</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50</a:t>
            </a:fld>
            <a:endParaRPr lang="en-US"/>
          </a:p>
        </p:txBody>
      </p:sp>
      <p:sp>
        <p:nvSpPr>
          <p:cNvPr id="4" name="Text Box 14"/>
          <p:cNvSpPr txBox="1">
            <a:spLocks noChangeArrowheads="1"/>
          </p:cNvSpPr>
          <p:nvPr/>
        </p:nvSpPr>
        <p:spPr>
          <a:xfrm>
            <a:off x="623722" y="1269095"/>
            <a:ext cx="8069902" cy="5181600"/>
          </a:xfrm>
          <a:prstGeom prst="rect">
            <a:avLst/>
          </a:prstGeo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125000"/>
              <a:buBlip>
                <a:blip r:embed="rId2"/>
              </a:buBlip>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33D32"/>
              </a:buClr>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Tx/>
              <a:buNone/>
              <a:defRPr/>
            </a:pPr>
            <a:r>
              <a:rPr lang="en-US" sz="2000" dirty="0" smtClean="0">
                <a:latin typeface="Franklin Gothic Medium" panose="020B0603020102020204" pitchFamily="34" charset="0"/>
              </a:rPr>
              <a:t>For questions, contact:</a:t>
            </a:r>
            <a:endParaRPr lang="en-US" dirty="0">
              <a:latin typeface="Franklin Gothic Medium" panose="020B0603020102020204" pitchFamily="34" charset="0"/>
            </a:endParaRPr>
          </a:p>
          <a:p>
            <a:pPr marL="685800" lvl="3" indent="-234950">
              <a:spcBef>
                <a:spcPts val="600"/>
              </a:spcBef>
              <a:spcAft>
                <a:spcPts val="600"/>
              </a:spcAft>
              <a:buSzPct val="150000"/>
              <a:buFont typeface="Arial" pitchFamily="34" charset="0"/>
              <a:buChar char="•"/>
              <a:defRPr/>
            </a:pPr>
            <a:r>
              <a:rPr lang="en-US" b="1" dirty="0">
                <a:latin typeface="Franklin Gothic Medium" panose="020B0603020102020204" pitchFamily="34" charset="0"/>
              </a:rPr>
              <a:t>UD Cost Accounting Department</a:t>
            </a:r>
            <a:endParaRPr lang="en-US" dirty="0">
              <a:latin typeface="Franklin Gothic Medium" panose="020B0603020102020204" pitchFamily="34" charset="0"/>
            </a:endParaRPr>
          </a:p>
          <a:p>
            <a:pPr marL="1025525" lvl="3" indent="-342900">
              <a:spcBef>
                <a:spcPts val="600"/>
              </a:spcBef>
              <a:spcAft>
                <a:spcPts val="600"/>
              </a:spcAft>
              <a:buSzPct val="150000"/>
              <a:buFont typeface="Wingdings" pitchFamily="2" charset="2"/>
              <a:buChar char="ü"/>
              <a:defRPr/>
            </a:pPr>
            <a:r>
              <a:rPr lang="en-US" dirty="0" smtClean="0">
                <a:latin typeface="Franklin Gothic Medium" panose="020B0603020102020204" pitchFamily="34" charset="0"/>
              </a:rPr>
              <a:t>Susan </a:t>
            </a:r>
            <a:r>
              <a:rPr lang="en-US" dirty="0">
                <a:latin typeface="Franklin Gothic Medium" panose="020B0603020102020204" pitchFamily="34" charset="0"/>
              </a:rPr>
              <a:t>Bledsoe:  </a:t>
            </a:r>
            <a:r>
              <a:rPr lang="en-US" dirty="0" smtClean="0">
                <a:latin typeface="Franklin Gothic Medium" panose="020B0603020102020204" pitchFamily="34" charset="0"/>
                <a:hlinkClick r:id="rId3"/>
              </a:rPr>
              <a:t>sbledsoe@udel.edu</a:t>
            </a:r>
            <a:endParaRPr lang="en-US" b="1" dirty="0">
              <a:latin typeface="Franklin Gothic Medium" panose="020B0603020102020204" pitchFamily="34" charset="0"/>
              <a:cs typeface="Times New Roman" pitchFamily="18" charset="0"/>
            </a:endParaRPr>
          </a:p>
          <a:p>
            <a:pPr marL="685800" lvl="3" indent="-234950">
              <a:spcBef>
                <a:spcPts val="600"/>
              </a:spcBef>
              <a:spcAft>
                <a:spcPts val="600"/>
              </a:spcAft>
              <a:buSzPct val="150000"/>
              <a:buFont typeface="Arial" pitchFamily="34" charset="0"/>
              <a:buChar char="•"/>
              <a:defRPr/>
            </a:pPr>
            <a:r>
              <a:rPr lang="en-US" b="1" dirty="0" smtClean="0">
                <a:latin typeface="Franklin Gothic Medium" panose="020B0603020102020204" pitchFamily="34" charset="0"/>
                <a:cs typeface="Times New Roman" pitchFamily="18" charset="0"/>
              </a:rPr>
              <a:t>Attain</a:t>
            </a:r>
          </a:p>
          <a:p>
            <a:pPr marL="1025525" lvl="3" indent="-342900">
              <a:spcBef>
                <a:spcPts val="600"/>
              </a:spcBef>
              <a:spcAft>
                <a:spcPts val="600"/>
              </a:spcAft>
              <a:buSzPct val="150000"/>
              <a:buFont typeface="Wingdings" pitchFamily="2" charset="2"/>
              <a:buChar char="ü"/>
              <a:defRPr/>
            </a:pPr>
            <a:r>
              <a:rPr lang="en-US" dirty="0" smtClean="0">
                <a:latin typeface="Franklin Gothic Medium" panose="020B0603020102020204" pitchFamily="34" charset="0"/>
                <a:cs typeface="Times New Roman" pitchFamily="18" charset="0"/>
              </a:rPr>
              <a:t>Broughan Fanning:  </a:t>
            </a:r>
            <a:r>
              <a:rPr lang="en-US" dirty="0" smtClean="0">
                <a:latin typeface="Franklin Gothic Medium" panose="020B0603020102020204" pitchFamily="34" charset="0"/>
                <a:cs typeface="Times New Roman" pitchFamily="18" charset="0"/>
                <a:hlinkClick r:id="rId4"/>
              </a:rPr>
              <a:t>bmfanning@attain.com</a:t>
            </a:r>
            <a:endParaRPr lang="en-US" dirty="0" smtClean="0">
              <a:latin typeface="Franklin Gothic Medium" panose="020B0603020102020204" pitchFamily="34" charset="0"/>
              <a:cs typeface="Times New Roman" pitchFamily="18" charset="0"/>
            </a:endParaRPr>
          </a:p>
          <a:p>
            <a:pPr marL="1025525" lvl="3" indent="-342900">
              <a:spcBef>
                <a:spcPts val="600"/>
              </a:spcBef>
              <a:spcAft>
                <a:spcPts val="600"/>
              </a:spcAft>
              <a:buSzPct val="150000"/>
              <a:buFont typeface="Wingdings" pitchFamily="2" charset="2"/>
              <a:buChar char="ü"/>
              <a:defRPr/>
            </a:pPr>
            <a:r>
              <a:rPr lang="en-US" dirty="0" smtClean="0">
                <a:latin typeface="Franklin Gothic Medium" panose="020B0603020102020204" pitchFamily="34" charset="0"/>
                <a:cs typeface="Times New Roman" pitchFamily="18" charset="0"/>
              </a:rPr>
              <a:t>Hank Kirschenmann: </a:t>
            </a:r>
            <a:r>
              <a:rPr lang="en-US" dirty="0" smtClean="0">
                <a:latin typeface="Franklin Gothic Medium" panose="020B0603020102020204" pitchFamily="34" charset="0"/>
                <a:cs typeface="Times New Roman" pitchFamily="18" charset="0"/>
                <a:hlinkClick r:id="rId5"/>
              </a:rPr>
              <a:t>hgkirschenmann@attain.com</a:t>
            </a:r>
            <a:endParaRPr lang="en-US" dirty="0">
              <a:latin typeface="Franklin Gothic Medium" panose="020B0603020102020204" pitchFamily="34" charset="0"/>
            </a:endParaRPr>
          </a:p>
          <a:p>
            <a:pPr marL="685800" lvl="3" indent="-237744">
              <a:spcBef>
                <a:spcPts val="600"/>
              </a:spcBef>
              <a:spcAft>
                <a:spcPts val="600"/>
              </a:spcAft>
              <a:buSzPct val="150000"/>
              <a:buFont typeface="Arial" panose="020B0604020202020204" pitchFamily="34" charset="0"/>
              <a:buChar char="•"/>
              <a:defRPr/>
            </a:pPr>
            <a:r>
              <a:rPr lang="en-US" b="1" dirty="0" smtClean="0">
                <a:latin typeface="Franklin Gothic Medium" panose="020B0603020102020204" pitchFamily="34" charset="0"/>
              </a:rPr>
              <a:t>UD </a:t>
            </a:r>
            <a:r>
              <a:rPr lang="en-US" b="1" dirty="0">
                <a:latin typeface="Franklin Gothic Medium" panose="020B0603020102020204" pitchFamily="34" charset="0"/>
              </a:rPr>
              <a:t>Planning and Project Development </a:t>
            </a:r>
            <a:r>
              <a:rPr lang="en-US" b="1" dirty="0" smtClean="0">
                <a:latin typeface="Franklin Gothic Medium" panose="020B0603020102020204" pitchFamily="34" charset="0"/>
              </a:rPr>
              <a:t>Department (Facilities)</a:t>
            </a:r>
          </a:p>
          <a:p>
            <a:pPr marL="1024128" lvl="4" indent="-342900">
              <a:spcBef>
                <a:spcPts val="600"/>
              </a:spcBef>
              <a:spcAft>
                <a:spcPts val="600"/>
              </a:spcAft>
              <a:buSzPct val="150000"/>
              <a:buFont typeface="Wingdings" panose="05000000000000000000" pitchFamily="2" charset="2"/>
              <a:buChar char="ü"/>
              <a:defRPr/>
            </a:pPr>
            <a:r>
              <a:rPr lang="en-US" dirty="0" smtClean="0">
                <a:latin typeface="Franklin Gothic Medium" panose="020B0603020102020204" pitchFamily="34" charset="0"/>
              </a:rPr>
              <a:t>Heather Saint: </a:t>
            </a:r>
            <a:r>
              <a:rPr lang="en-US" u="sng" dirty="0" smtClean="0">
                <a:solidFill>
                  <a:srgbClr val="E31837"/>
                </a:solidFill>
                <a:latin typeface="Franklin Gothic Medium" panose="020B0603020102020204" pitchFamily="34" charset="0"/>
              </a:rPr>
              <a:t>hsaint@udel.edu</a:t>
            </a:r>
            <a:endParaRPr lang="en-US" u="sng" dirty="0">
              <a:solidFill>
                <a:srgbClr val="E31837"/>
              </a:solidFill>
              <a:latin typeface="Franklin Gothic Medium" panose="020B0603020102020204" pitchFamily="34" charset="0"/>
            </a:endParaRPr>
          </a:p>
          <a:p>
            <a:pPr marL="1025525" lvl="3" indent="-342900">
              <a:spcBef>
                <a:spcPts val="600"/>
              </a:spcBef>
              <a:spcAft>
                <a:spcPts val="600"/>
              </a:spcAft>
              <a:buSzPct val="150000"/>
              <a:buFont typeface="Wingdings" pitchFamily="2" charset="2"/>
              <a:buChar char="ü"/>
              <a:defRPr/>
            </a:pPr>
            <a:endParaRPr lang="en-US" dirty="0">
              <a:latin typeface="Franklin Gothic Medium" panose="020B0603020102020204" pitchFamily="34" charset="0"/>
            </a:endParaRPr>
          </a:p>
          <a:p>
            <a:pPr marL="682625" lvl="3" indent="0">
              <a:spcBef>
                <a:spcPts val="600"/>
              </a:spcBef>
              <a:spcAft>
                <a:spcPts val="600"/>
              </a:spcAft>
              <a:buSzPct val="150000"/>
              <a:buNone/>
              <a:defRPr/>
            </a:pPr>
            <a:endParaRPr lang="en-US" dirty="0" smtClean="0">
              <a:latin typeface="Franklin Gothic Medium" panose="020B0603020102020204" pitchFamily="34" charset="0"/>
            </a:endParaRP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6" name="Rectangle 5"/>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060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 Questions</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51</a:t>
            </a:fld>
            <a:endParaRPr lang="en-US"/>
          </a:p>
        </p:txBody>
      </p:sp>
      <p:graphicFrame>
        <p:nvGraphicFramePr>
          <p:cNvPr id="5" name="Object 4"/>
          <p:cNvGraphicFramePr>
            <a:graphicFrameLocks noChangeAspect="1"/>
          </p:cNvGraphicFramePr>
          <p:nvPr/>
        </p:nvGraphicFramePr>
        <p:xfrm>
          <a:off x="3619500" y="1698625"/>
          <a:ext cx="1857375" cy="3995738"/>
        </p:xfrm>
        <a:graphic>
          <a:graphicData uri="http://schemas.openxmlformats.org/presentationml/2006/ole">
            <mc:AlternateContent xmlns:mc="http://schemas.openxmlformats.org/markup-compatibility/2006">
              <mc:Choice xmlns:v="urn:schemas-microsoft-com:vml" Requires="v">
                <p:oleObj spid="_x0000_s3205" name="Clip" r:id="rId3" imgW="1857375" imgH="3995738" progId="MS_ClipArt_Gallery.2">
                  <p:embed/>
                </p:oleObj>
              </mc:Choice>
              <mc:Fallback>
                <p:oleObj name="Clip" r:id="rId3" imgW="1857375" imgH="3995738"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1698625"/>
                        <a:ext cx="1857375"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200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52</a:t>
            </a:fld>
            <a:endParaRPr lang="en-US" dirty="0"/>
          </a:p>
        </p:txBody>
      </p:sp>
    </p:spTree>
    <p:extLst>
      <p:ext uri="{BB962C8B-B14F-4D97-AF65-F5344CB8AC3E}">
        <p14:creationId xmlns:p14="http://schemas.microsoft.com/office/powerpoint/2010/main" val="42548390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53</a:t>
            </a:fld>
            <a:endParaRPr lang="en-US"/>
          </a:p>
        </p:txBody>
      </p:sp>
      <p:sp>
        <p:nvSpPr>
          <p:cNvPr id="4" name="Rectangle 3"/>
          <p:cNvSpPr txBox="1">
            <a:spLocks noChangeArrowheads="1"/>
          </p:cNvSpPr>
          <p:nvPr/>
        </p:nvSpPr>
        <p:spPr>
          <a:xfrm>
            <a:off x="762000" y="1464859"/>
            <a:ext cx="8050223" cy="4800600"/>
          </a:xfrm>
          <a:prstGeom prst="rect">
            <a:avLst/>
          </a:prstGeom>
        </p:spPr>
        <p:txBody>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defRPr/>
            </a:pPr>
            <a:endParaRPr lang="en-US" dirty="0" smtClean="0"/>
          </a:p>
          <a:p>
            <a:pPr marL="0" indent="0" algn="ctr">
              <a:buFontTx/>
              <a:buNone/>
              <a:defRPr/>
            </a:pPr>
            <a:endParaRPr lang="en-US" dirty="0" smtClean="0"/>
          </a:p>
          <a:p>
            <a:pPr marL="0" indent="0" algn="ctr">
              <a:buFontTx/>
              <a:buNone/>
              <a:defRPr/>
            </a:pPr>
            <a:r>
              <a:rPr lang="en-US" dirty="0" smtClean="0">
                <a:latin typeface="Franklin Gothic Medium" panose="020B0603020102020204" pitchFamily="34" charset="0"/>
              </a:rPr>
              <a:t>Location of the web-based space study application:</a:t>
            </a:r>
          </a:p>
          <a:p>
            <a:pPr marL="457200" indent="-457200">
              <a:defRPr/>
            </a:pPr>
            <a:endParaRPr lang="en-US" dirty="0" smtClean="0">
              <a:latin typeface="Franklin Gothic Medium" panose="020B0603020102020204" pitchFamily="34" charset="0"/>
            </a:endParaRPr>
          </a:p>
          <a:p>
            <a:pPr marL="457200" indent="-457200" algn="ctr">
              <a:buFontTx/>
              <a:buNone/>
              <a:defRPr/>
            </a:pPr>
            <a:r>
              <a:rPr lang="en-US" sz="4800" b="1" dirty="0" smtClean="0">
                <a:solidFill>
                  <a:srgbClr val="E33D32"/>
                </a:solidFill>
                <a:latin typeface="Franklin Gothic Medium" panose="020B0603020102020204" pitchFamily="34" charset="0"/>
              </a:rPr>
              <a:t>www.attainspace.com/v2</a:t>
            </a:r>
            <a:endParaRPr lang="en-US" sz="4400" dirty="0">
              <a:solidFill>
                <a:srgbClr val="E33D32"/>
              </a:solidFill>
              <a:latin typeface="Franklin Gothic Medium" panose="020B0603020102020204" pitchFamily="34" charset="0"/>
            </a:endParaRP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6" name="Rectangle 5"/>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0051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54</a:t>
            </a:fld>
            <a:endParaRPr lang="en-US"/>
          </a:p>
        </p:txBody>
      </p:sp>
      <p:sp>
        <p:nvSpPr>
          <p:cNvPr id="5" name="Rectangle 3"/>
          <p:cNvSpPr txBox="1">
            <a:spLocks noChangeArrowheads="1"/>
          </p:cNvSpPr>
          <p:nvPr/>
        </p:nvSpPr>
        <p:spPr>
          <a:xfrm>
            <a:off x="719919" y="1219200"/>
            <a:ext cx="7809932" cy="4800600"/>
          </a:xfrm>
          <a:prstGeom prst="rect">
            <a:avLst/>
          </a:prstGeom>
        </p:spPr>
        <p:txBody>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en-US" b="1" dirty="0" smtClean="0">
                <a:latin typeface="Franklin Gothic Medium" panose="020B0603020102020204" pitchFamily="34" charset="0"/>
              </a:rPr>
              <a:t>Rooms Surveyed-Not Surveyed Status Summary</a:t>
            </a:r>
          </a:p>
          <a:p>
            <a:pPr lvl="1">
              <a:buClrTx/>
              <a:buSzPct val="125000"/>
              <a:buFont typeface="Arial" charset="0"/>
              <a:buChar char="•"/>
              <a:defRPr/>
            </a:pPr>
            <a:r>
              <a:rPr lang="en-US" sz="2000" u="sng" dirty="0" smtClean="0">
                <a:latin typeface="Franklin Gothic Medium" panose="020B0603020102020204" pitchFamily="34" charset="0"/>
              </a:rPr>
              <a:t>Remaining</a:t>
            </a:r>
            <a:r>
              <a:rPr lang="en-US" sz="2000" dirty="0" smtClean="0">
                <a:latin typeface="Franklin Gothic Medium" panose="020B0603020102020204" pitchFamily="34" charset="0"/>
              </a:rPr>
              <a:t> – Room record has not been updated and saved since import.</a:t>
            </a:r>
          </a:p>
          <a:p>
            <a:pPr lvl="1">
              <a:buClrTx/>
              <a:buSzPct val="125000"/>
              <a:buFont typeface="Arial" charset="0"/>
              <a:buChar char="•"/>
              <a:defRPr/>
            </a:pPr>
            <a:r>
              <a:rPr lang="en-US" sz="2000" u="sng" dirty="0" smtClean="0">
                <a:latin typeface="Franklin Gothic Medium" panose="020B0603020102020204" pitchFamily="34" charset="0"/>
              </a:rPr>
              <a:t>In Progress</a:t>
            </a:r>
            <a:r>
              <a:rPr lang="en-US" sz="2000" dirty="0" smtClean="0">
                <a:latin typeface="Franklin Gothic Medium" panose="020B0603020102020204" pitchFamily="34" charset="0"/>
              </a:rPr>
              <a:t> – Room record has been updated and saved, but has not passed the validation rules.</a:t>
            </a:r>
          </a:p>
          <a:p>
            <a:pPr lvl="1">
              <a:buClrTx/>
              <a:buSzPct val="125000"/>
              <a:buFont typeface="Arial" charset="0"/>
              <a:buChar char="•"/>
              <a:defRPr/>
            </a:pPr>
            <a:r>
              <a:rPr lang="en-US" sz="2000" u="sng" dirty="0" smtClean="0">
                <a:latin typeface="Franklin Gothic Medium" panose="020B0603020102020204" pitchFamily="34" charset="0"/>
              </a:rPr>
              <a:t>Signed-Off</a:t>
            </a:r>
            <a:r>
              <a:rPr lang="en-US" sz="2000" dirty="0" smtClean="0">
                <a:latin typeface="Franklin Gothic Medium" panose="020B0603020102020204" pitchFamily="34" charset="0"/>
              </a:rPr>
              <a:t> – Room record has been updated, saved and has passed the validation tests.</a:t>
            </a:r>
          </a:p>
          <a:p>
            <a:pPr marL="731838" lvl="2" indent="0">
              <a:buFont typeface="Arial" charset="0"/>
              <a:buNone/>
              <a:defRPr/>
            </a:pPr>
            <a:r>
              <a:rPr lang="en-US" sz="1800" b="1" dirty="0" smtClean="0">
                <a:latin typeface="Franklin Gothic Medium" panose="020B0603020102020204" pitchFamily="34" charset="0"/>
              </a:rPr>
              <a:t>*All rooms must be in “Signed-Off” category for survey to be complete.</a:t>
            </a:r>
          </a:p>
          <a:p>
            <a:pPr marL="457200" indent="-457200">
              <a:defRPr/>
            </a:pPr>
            <a:endParaRPr lang="en-US" sz="1800" dirty="0">
              <a:solidFill>
                <a:srgbClr val="E33D32"/>
              </a:solidFill>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38631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55</a:t>
            </a:fld>
            <a:endParaRPr lang="en-US"/>
          </a:p>
        </p:txBody>
      </p:sp>
      <p:sp>
        <p:nvSpPr>
          <p:cNvPr id="5" name="Rectangle 3"/>
          <p:cNvSpPr txBox="1">
            <a:spLocks noChangeArrowheads="1"/>
          </p:cNvSpPr>
          <p:nvPr/>
        </p:nvSpPr>
        <p:spPr>
          <a:xfrm>
            <a:off x="706272" y="1369326"/>
            <a:ext cx="8205716" cy="4800600"/>
          </a:xfrm>
          <a:prstGeom prst="rect">
            <a:avLst/>
          </a:prstGeom>
        </p:spPr>
        <p:txBody>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en-US" b="1" dirty="0" smtClean="0">
                <a:latin typeface="Franklin Gothic Medium" panose="020B0603020102020204" pitchFamily="34" charset="0"/>
              </a:rPr>
              <a:t>Business Rules</a:t>
            </a:r>
          </a:p>
          <a:p>
            <a:pPr lvl="1">
              <a:buClrTx/>
              <a:buSzPct val="125000"/>
              <a:buFont typeface="Arial" charset="0"/>
              <a:buChar char="•"/>
              <a:defRPr/>
            </a:pPr>
            <a:r>
              <a:rPr lang="en-US" sz="2000" dirty="0" smtClean="0">
                <a:latin typeface="Franklin Gothic Medium" panose="020B0603020102020204" pitchFamily="34" charset="0"/>
              </a:rPr>
              <a:t>Room functional usage must total 100%.</a:t>
            </a:r>
          </a:p>
          <a:p>
            <a:pPr lvl="1">
              <a:buClrTx/>
              <a:buSzPct val="125000"/>
              <a:buFont typeface="Arial" charset="0"/>
              <a:buChar char="•"/>
              <a:defRPr/>
            </a:pPr>
            <a:r>
              <a:rPr lang="en-US" sz="2000" dirty="0" smtClean="0">
                <a:latin typeface="Franklin Gothic Medium" panose="020B0603020102020204" pitchFamily="34" charset="0"/>
              </a:rPr>
              <a:t>All labs with a percentage identified to OR, AGOR, or OSA must have at least one grant purpose code listed that has a corresponding function code.</a:t>
            </a:r>
          </a:p>
          <a:p>
            <a:pPr lvl="1">
              <a:buClrTx/>
              <a:buSzPct val="125000"/>
              <a:defRPr/>
            </a:pPr>
            <a:r>
              <a:rPr lang="en-US" sz="2000" dirty="0" smtClean="0">
                <a:latin typeface="Franklin Gothic Medium" panose="020B0603020102020204" pitchFamily="34" charset="0"/>
              </a:rPr>
              <a:t>In addition to a valid grant purpose code, all labs with a percentage identified to OR, AGOR, or OSA must have a least one occupant listed who is funded from a grant purpose code that has a corresponding function code.</a:t>
            </a:r>
          </a:p>
          <a:p>
            <a:pPr marL="736600" indent="-273050">
              <a:buFontTx/>
              <a:buNone/>
              <a:defRPr/>
            </a:pPr>
            <a:r>
              <a:rPr lang="en-US" sz="1800" dirty="0" smtClean="0">
                <a:solidFill>
                  <a:srgbClr val="FF0000"/>
                </a:solidFill>
                <a:latin typeface="Franklin Gothic Medium" panose="020B0603020102020204" pitchFamily="34" charset="0"/>
              </a:rPr>
              <a:t>*	Must satisfy all three business rules to move to “Signed-Off” category</a:t>
            </a:r>
            <a:r>
              <a:rPr lang="en-US" sz="1800" dirty="0" smtClean="0">
                <a:solidFill>
                  <a:srgbClr val="E33D32"/>
                </a:solidFill>
                <a:latin typeface="Franklin Gothic Medium" panose="020B0603020102020204" pitchFamily="34" charset="0"/>
              </a:rPr>
              <a:t>.</a:t>
            </a:r>
            <a:r>
              <a:rPr lang="en-US" sz="1800" dirty="0" smtClean="0">
                <a:latin typeface="Franklin Gothic Medium" panose="020B0603020102020204" pitchFamily="34" charset="0"/>
              </a:rPr>
              <a:t> </a:t>
            </a:r>
            <a:endParaRPr lang="en-US" dirty="0" smtClean="0">
              <a:latin typeface="Franklin Gothic Medium" panose="020B0603020102020204" pitchFamily="34" charset="0"/>
            </a:endParaRPr>
          </a:p>
          <a:p>
            <a:pPr marL="1146175" indent="0">
              <a:buFontTx/>
              <a:buNone/>
              <a:defRPr/>
            </a:pPr>
            <a:r>
              <a:rPr lang="en-US" sz="1800" b="1" dirty="0" smtClean="0">
                <a:latin typeface="Franklin Gothic Medium" panose="020B0603020102020204" pitchFamily="34" charset="0"/>
              </a:rPr>
              <a:t>Signed-Off rooms are subject to further quality assurance </a:t>
            </a:r>
          </a:p>
          <a:p>
            <a:pPr marL="1146175" indent="0">
              <a:buFontTx/>
              <a:buNone/>
              <a:defRPr/>
            </a:pPr>
            <a:r>
              <a:rPr lang="en-US" sz="1800" b="1" dirty="0" smtClean="0">
                <a:latin typeface="Franklin Gothic Medium" panose="020B0603020102020204" pitchFamily="34" charset="0"/>
              </a:rPr>
              <a:t>review procedures.</a:t>
            </a:r>
          </a:p>
          <a:p>
            <a:pPr marL="457200" indent="-457200">
              <a:defRPr/>
            </a:pPr>
            <a:endParaRPr lang="en-US" dirty="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3092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56</a:t>
            </a:fld>
            <a:endParaRPr lang="en-US"/>
          </a:p>
        </p:txBody>
      </p:sp>
      <p:sp>
        <p:nvSpPr>
          <p:cNvPr id="5" name="Rectangle 3"/>
          <p:cNvSpPr txBox="1">
            <a:spLocks noChangeArrowheads="1"/>
          </p:cNvSpPr>
          <p:nvPr/>
        </p:nvSpPr>
        <p:spPr>
          <a:xfrm>
            <a:off x="762000" y="1382973"/>
            <a:ext cx="7617725" cy="4800600"/>
          </a:xfrm>
          <a:prstGeom prst="rect">
            <a:avLst/>
          </a:prstGeom>
        </p:spPr>
        <p:txBody>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b="1" dirty="0" smtClean="0">
                <a:latin typeface="Franklin Gothic Medium" panose="020B0603020102020204" pitchFamily="34" charset="0"/>
              </a:rPr>
              <a:t>View Rooms Page</a:t>
            </a:r>
          </a:p>
          <a:p>
            <a:pPr marL="685800" lvl="3" indent="-234950">
              <a:spcBef>
                <a:spcPts val="600"/>
              </a:spcBef>
              <a:buSzPct val="150000"/>
              <a:buFont typeface="Arial" pitchFamily="34" charset="0"/>
              <a:buChar char="•"/>
              <a:defRPr/>
            </a:pPr>
            <a:r>
              <a:rPr lang="en-US" dirty="0" smtClean="0">
                <a:latin typeface="Franklin Gothic Medium" panose="020B0603020102020204" pitchFamily="34" charset="0"/>
              </a:rPr>
              <a:t>Room Survey Form</a:t>
            </a:r>
            <a:endParaRPr lang="en-US" b="1" dirty="0" smtClean="0">
              <a:latin typeface="Franklin Gothic Medium" panose="020B0603020102020204" pitchFamily="34" charset="0"/>
              <a:cs typeface="Times New Roman" pitchFamily="18" charset="0"/>
            </a:endParaRP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Room Data</a:t>
            </a: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Attributes</a:t>
            </a: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Responsible Persons</a:t>
            </a: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Occupants</a:t>
            </a: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Sponsored Project Purpose Codes</a:t>
            </a: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Functional Usage</a:t>
            </a: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Comments</a:t>
            </a:r>
          </a:p>
          <a:p>
            <a:pPr marL="1257300" lvl="3" indent="-342900">
              <a:spcBef>
                <a:spcPts val="600"/>
              </a:spcBef>
              <a:buSzPct val="150000"/>
              <a:buFont typeface="Wingdings" pitchFamily="2" charset="2"/>
              <a:buChar char="ü"/>
              <a:defRPr/>
            </a:pPr>
            <a:r>
              <a:rPr lang="en-US" dirty="0" smtClean="0">
                <a:latin typeface="Franklin Gothic Medium" panose="020B0603020102020204" pitchFamily="34" charset="0"/>
              </a:rPr>
              <a:t>Quality Assurance Warnings / Business Rules</a:t>
            </a:r>
          </a:p>
          <a:p>
            <a:pPr lvl="1">
              <a:lnSpc>
                <a:spcPct val="110000"/>
              </a:lnSpc>
              <a:buSzPct val="125000"/>
            </a:pPr>
            <a:endParaRPr lang="en-US" dirty="0" smtClean="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5940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57</a:t>
            </a:fld>
            <a:endParaRPr lang="en-US"/>
          </a:p>
        </p:txBody>
      </p:sp>
      <p:sp>
        <p:nvSpPr>
          <p:cNvPr id="6" name="Rectangle 3"/>
          <p:cNvSpPr txBox="1">
            <a:spLocks noChangeArrowheads="1"/>
          </p:cNvSpPr>
          <p:nvPr/>
        </p:nvSpPr>
        <p:spPr>
          <a:xfrm>
            <a:off x="747584" y="1369326"/>
            <a:ext cx="7250004" cy="4800600"/>
          </a:xfrm>
          <a:prstGeom prst="rect">
            <a:avLst/>
          </a:prstGeom>
        </p:spPr>
        <p:txBody>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b="1" dirty="0" smtClean="0">
                <a:latin typeface="Franklin Gothic Medium" panose="020B0603020102020204" pitchFamily="34" charset="0"/>
              </a:rPr>
              <a:t>Reports/Exports Page</a:t>
            </a:r>
          </a:p>
          <a:p>
            <a:pPr lvl="1">
              <a:buClrTx/>
              <a:buSzPct val="150000"/>
            </a:pPr>
            <a:r>
              <a:rPr lang="en-US" sz="2000" dirty="0" smtClean="0">
                <a:latin typeface="Franklin Gothic Medium" panose="020B0603020102020204" pitchFamily="34" charset="0"/>
              </a:rPr>
              <a:t>Room Supporting Information Report</a:t>
            </a:r>
          </a:p>
          <a:p>
            <a:pPr lvl="1">
              <a:buClrTx/>
              <a:buSzPct val="150000"/>
            </a:pPr>
            <a:r>
              <a:rPr lang="en-US" sz="2000" dirty="0" smtClean="0">
                <a:latin typeface="Franklin Gothic Medium" panose="020B0603020102020204" pitchFamily="34" charset="0"/>
              </a:rPr>
              <a:t>Space Summary</a:t>
            </a:r>
          </a:p>
          <a:p>
            <a:pPr lvl="1">
              <a:buClrTx/>
              <a:buSzPct val="150000"/>
            </a:pPr>
            <a:r>
              <a:rPr lang="en-US" sz="2000" dirty="0" smtClean="0">
                <a:latin typeface="Franklin Gothic Medium" panose="020B0603020102020204" pitchFamily="34" charset="0"/>
              </a:rPr>
              <a:t>Unassigned Accounts</a:t>
            </a:r>
          </a:p>
          <a:p>
            <a:pPr lvl="1">
              <a:buClrTx/>
              <a:buSzPct val="150000"/>
            </a:pPr>
            <a:r>
              <a:rPr lang="en-US" sz="2000" dirty="0" smtClean="0">
                <a:latin typeface="Franklin Gothic Medium" panose="020B0603020102020204" pitchFamily="34" charset="0"/>
              </a:rPr>
              <a:t>Unassigned People</a:t>
            </a:r>
          </a:p>
          <a:p>
            <a:pPr lvl="1">
              <a:buClrTx/>
              <a:buSzPct val="150000"/>
            </a:pPr>
            <a:r>
              <a:rPr lang="en-US" sz="2000" dirty="0" smtClean="0">
                <a:latin typeface="Franklin Gothic Medium" panose="020B0603020102020204" pitchFamily="34" charset="0"/>
              </a:rPr>
              <a:t>Account List</a:t>
            </a:r>
          </a:p>
          <a:p>
            <a:pPr lvl="1">
              <a:buClrTx/>
              <a:buSzPct val="150000"/>
            </a:pPr>
            <a:r>
              <a:rPr lang="en-US" sz="2000" dirty="0" smtClean="0">
                <a:latin typeface="Franklin Gothic Medium" panose="020B0603020102020204" pitchFamily="34" charset="0"/>
              </a:rPr>
              <a:t>Employee List</a:t>
            </a: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28972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58</a:t>
            </a:fld>
            <a:endParaRPr lang="en-US"/>
          </a:p>
        </p:txBody>
      </p:sp>
      <p:sp>
        <p:nvSpPr>
          <p:cNvPr id="6" name="Rectangle 3"/>
          <p:cNvSpPr txBox="1">
            <a:spLocks noChangeArrowheads="1"/>
          </p:cNvSpPr>
          <p:nvPr/>
        </p:nvSpPr>
        <p:spPr>
          <a:xfrm>
            <a:off x="747584" y="1369326"/>
            <a:ext cx="7250004" cy="4800600"/>
          </a:xfrm>
          <a:prstGeom prst="rect">
            <a:avLst/>
          </a:prstGeom>
        </p:spPr>
        <p:txBody>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ClrTx/>
              <a:buSzPct val="150000"/>
              <a:buNone/>
            </a:pPr>
            <a:r>
              <a:rPr lang="en-US" sz="2000" b="1" dirty="0" smtClean="0">
                <a:latin typeface="Franklin Gothic Medium" panose="020B0603020102020204" pitchFamily="34" charset="0"/>
              </a:rPr>
              <a:t>Tools Page</a:t>
            </a:r>
            <a:endParaRPr lang="en-US" sz="2000" dirty="0" smtClean="0">
              <a:latin typeface="Franklin Gothic Medium" panose="020B0603020102020204" pitchFamily="34" charset="0"/>
            </a:endParaRPr>
          </a:p>
          <a:p>
            <a:pPr lvl="1">
              <a:buClrTx/>
              <a:buSzPct val="150000"/>
            </a:pPr>
            <a:r>
              <a:rPr lang="en-US" sz="2000" dirty="0" smtClean="0">
                <a:latin typeface="Franklin Gothic Medium" panose="020B0603020102020204" pitchFamily="34" charset="0"/>
              </a:rPr>
              <a:t>Clusters</a:t>
            </a:r>
          </a:p>
          <a:p>
            <a:pPr lvl="1">
              <a:buClrTx/>
              <a:buSzPct val="150000"/>
            </a:pPr>
            <a:r>
              <a:rPr lang="en-US" sz="2000" dirty="0" smtClean="0">
                <a:latin typeface="Franklin Gothic Medium" panose="020B0603020102020204" pitchFamily="34" charset="0"/>
              </a:rPr>
              <a:t>Block Code</a:t>
            </a:r>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3145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 </a:t>
            </a:r>
            <a:r>
              <a:rPr lang="en-US" i="1" dirty="0" err="1" smtClean="0"/>
              <a:t>AttainSpace</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59</a:t>
            </a:fld>
            <a:endParaRPr lang="en-US"/>
          </a:p>
        </p:txBody>
      </p:sp>
      <p:sp>
        <p:nvSpPr>
          <p:cNvPr id="5" name="Rectangle 6"/>
          <p:cNvSpPr>
            <a:spLocks noChangeArrowheads="1"/>
          </p:cNvSpPr>
          <p:nvPr/>
        </p:nvSpPr>
        <p:spPr bwMode="auto">
          <a:xfrm>
            <a:off x="558022" y="1342030"/>
            <a:ext cx="8382000" cy="4800600"/>
          </a:xfrm>
          <a:prstGeom prst="rect">
            <a:avLst/>
          </a:prstGeom>
          <a:noFill/>
          <a:ln w="9525">
            <a:noFill/>
            <a:miter lim="800000"/>
            <a:headEnd/>
            <a:tailEnd/>
          </a:ln>
        </p:spPr>
        <p:txBody>
          <a:bodyPr/>
          <a:lstStyle/>
          <a:p>
            <a:pPr marL="342900" indent="-342900" eaLnBrk="0" hangingPunct="0">
              <a:spcBef>
                <a:spcPct val="20000"/>
              </a:spcBef>
              <a:buClr>
                <a:schemeClr val="bg2"/>
              </a:buClr>
              <a:buSzPct val="125000"/>
              <a:defRPr/>
            </a:pPr>
            <a:r>
              <a:rPr lang="en-US" sz="2000" b="1" u="sng" dirty="0">
                <a:latin typeface="Franklin Gothic Medium" panose="020B0603020102020204" pitchFamily="34" charset="0"/>
              </a:rPr>
              <a:t>Helpful Checklist:</a:t>
            </a:r>
          </a:p>
          <a:p>
            <a:pPr marL="341313" eaLnBrk="0" hangingPunct="0">
              <a:spcBef>
                <a:spcPct val="20000"/>
              </a:spcBef>
              <a:buClr>
                <a:srgbClr val="E33D32"/>
              </a:buClr>
              <a:buSzPct val="125000"/>
              <a:defRPr/>
            </a:pPr>
            <a:r>
              <a:rPr lang="en-US" sz="2000" b="1" dirty="0">
                <a:solidFill>
                  <a:srgbClr val="E33D32"/>
                </a:solidFill>
                <a:latin typeface="Franklin Gothic Medium" panose="020B0603020102020204" pitchFamily="34" charset="0"/>
                <a:cs typeface="Arial" charset="0"/>
              </a:rPr>
              <a:t>Print out the Room Supporting Information Report</a:t>
            </a:r>
          </a:p>
          <a:p>
            <a:pPr marL="742950" lvl="1" indent="-285750" eaLnBrk="0" hangingPunct="0">
              <a:spcBef>
                <a:spcPct val="20000"/>
              </a:spcBef>
              <a:buSzPct val="150000"/>
              <a:buFont typeface="Arial" charset="0"/>
              <a:buChar char="•"/>
              <a:defRPr/>
            </a:pPr>
            <a:r>
              <a:rPr lang="en-US" dirty="0">
                <a:latin typeface="Franklin Gothic Medium" panose="020B0603020102020204" pitchFamily="34" charset="0"/>
              </a:rPr>
              <a:t>This will allow you to verify that all department rooms have been included.</a:t>
            </a:r>
          </a:p>
          <a:p>
            <a:pPr marL="341313" eaLnBrk="0" hangingPunct="0">
              <a:spcBef>
                <a:spcPct val="20000"/>
              </a:spcBef>
              <a:buClr>
                <a:srgbClr val="E33D32"/>
              </a:buClr>
              <a:buSzPct val="125000"/>
              <a:defRPr/>
            </a:pPr>
            <a:r>
              <a:rPr lang="en-US" sz="2000" b="1" dirty="0">
                <a:solidFill>
                  <a:srgbClr val="E33D32"/>
                </a:solidFill>
                <a:latin typeface="Franklin Gothic Medium" panose="020B0603020102020204" pitchFamily="34" charset="0"/>
                <a:cs typeface="Arial" charset="0"/>
              </a:rPr>
              <a:t>Print out the Account </a:t>
            </a:r>
            <a:r>
              <a:rPr lang="en-US" sz="2000" b="1" dirty="0" smtClean="0">
                <a:solidFill>
                  <a:srgbClr val="E33D32"/>
                </a:solidFill>
                <a:latin typeface="Franklin Gothic Medium" panose="020B0603020102020204" pitchFamily="34" charset="0"/>
                <a:cs typeface="Arial" charset="0"/>
              </a:rPr>
              <a:t>List Report</a:t>
            </a:r>
            <a:endParaRPr lang="en-US" sz="2000" b="1" dirty="0">
              <a:solidFill>
                <a:srgbClr val="E33D32"/>
              </a:solidFill>
              <a:latin typeface="Franklin Gothic Medium" panose="020B0603020102020204" pitchFamily="34" charset="0"/>
              <a:cs typeface="Arial" charset="0"/>
            </a:endParaRPr>
          </a:p>
          <a:p>
            <a:pPr marL="742950" lvl="1" indent="-285750" eaLnBrk="0" hangingPunct="0">
              <a:spcBef>
                <a:spcPct val="20000"/>
              </a:spcBef>
              <a:buSzPct val="150000"/>
              <a:buFont typeface="Arial" charset="0"/>
              <a:buChar char="•"/>
              <a:defRPr/>
            </a:pPr>
            <a:r>
              <a:rPr lang="en-US" dirty="0">
                <a:latin typeface="Franklin Gothic Medium" panose="020B0603020102020204" pitchFamily="34" charset="0"/>
              </a:rPr>
              <a:t>This will help you place all of the projects related to your department.</a:t>
            </a:r>
          </a:p>
          <a:p>
            <a:pPr marL="341313" eaLnBrk="0" hangingPunct="0">
              <a:spcBef>
                <a:spcPct val="20000"/>
              </a:spcBef>
              <a:buClr>
                <a:srgbClr val="E33D32"/>
              </a:buClr>
              <a:buSzPct val="125000"/>
              <a:defRPr/>
            </a:pPr>
            <a:r>
              <a:rPr lang="en-US" sz="2000" b="1" dirty="0">
                <a:solidFill>
                  <a:srgbClr val="E33D32"/>
                </a:solidFill>
                <a:latin typeface="Franklin Gothic Medium" panose="020B0603020102020204" pitchFamily="34" charset="0"/>
                <a:cs typeface="Arial" charset="0"/>
              </a:rPr>
              <a:t>Print out the </a:t>
            </a:r>
            <a:r>
              <a:rPr lang="en-US" sz="2000" b="1" dirty="0" smtClean="0">
                <a:solidFill>
                  <a:srgbClr val="E33D32"/>
                </a:solidFill>
                <a:latin typeface="Franklin Gothic Medium" panose="020B0603020102020204" pitchFamily="34" charset="0"/>
                <a:cs typeface="Arial" charset="0"/>
              </a:rPr>
              <a:t>Employee List </a:t>
            </a:r>
            <a:r>
              <a:rPr lang="en-US" sz="2000" b="1" dirty="0">
                <a:solidFill>
                  <a:srgbClr val="E33D32"/>
                </a:solidFill>
                <a:latin typeface="Franklin Gothic Medium" panose="020B0603020102020204" pitchFamily="34" charset="0"/>
                <a:cs typeface="Arial" charset="0"/>
              </a:rPr>
              <a:t>Report</a:t>
            </a:r>
          </a:p>
          <a:p>
            <a:pPr marL="742950" lvl="1" indent="-285750" eaLnBrk="0" hangingPunct="0">
              <a:spcBef>
                <a:spcPct val="20000"/>
              </a:spcBef>
              <a:buSzPct val="150000"/>
              <a:buFont typeface="Arial" charset="0"/>
              <a:buChar char="•"/>
              <a:defRPr/>
            </a:pPr>
            <a:r>
              <a:rPr lang="en-US" dirty="0">
                <a:latin typeface="Franklin Gothic Medium" panose="020B0603020102020204" pitchFamily="34" charset="0"/>
              </a:rPr>
              <a:t>This will help you account for all of the employees and paid students that have been supported by your department. </a:t>
            </a:r>
          </a:p>
          <a:p>
            <a:pPr marL="341313" eaLnBrk="0" hangingPunct="0">
              <a:spcBef>
                <a:spcPct val="20000"/>
              </a:spcBef>
              <a:buClr>
                <a:srgbClr val="E33D32"/>
              </a:buClr>
              <a:buSzPct val="125000"/>
              <a:defRPr/>
            </a:pPr>
            <a:r>
              <a:rPr lang="en-US" sz="2000" b="1" dirty="0">
                <a:solidFill>
                  <a:srgbClr val="E33D32"/>
                </a:solidFill>
                <a:latin typeface="Franklin Gothic Medium" panose="020B0603020102020204" pitchFamily="34" charset="0"/>
                <a:cs typeface="Arial" charset="0"/>
              </a:rPr>
              <a:t>Block Code all rooms that </a:t>
            </a:r>
            <a:r>
              <a:rPr lang="en-US" sz="2000" b="1" dirty="0" smtClean="0">
                <a:solidFill>
                  <a:srgbClr val="E33D32"/>
                </a:solidFill>
                <a:latin typeface="Franklin Gothic Medium" panose="020B0603020102020204" pitchFamily="34" charset="0"/>
                <a:cs typeface="Arial" charset="0"/>
              </a:rPr>
              <a:t>are Joint Use or Instructional </a:t>
            </a:r>
            <a:r>
              <a:rPr lang="en-US" sz="2000" b="1" dirty="0">
                <a:solidFill>
                  <a:srgbClr val="E33D32"/>
                </a:solidFill>
                <a:latin typeface="Franklin Gothic Medium" panose="020B0603020102020204" pitchFamily="34" charset="0"/>
                <a:cs typeface="Arial" charset="0"/>
              </a:rPr>
              <a:t>in nature and all Vacant rooms</a:t>
            </a:r>
          </a:p>
          <a:p>
            <a:pPr marL="742950" lvl="1" indent="-285750" eaLnBrk="0" hangingPunct="0">
              <a:spcBef>
                <a:spcPct val="20000"/>
              </a:spcBef>
              <a:buSzPct val="150000"/>
              <a:buFont typeface="Arial" charset="0"/>
              <a:buChar char="•"/>
              <a:defRPr/>
            </a:pPr>
            <a:r>
              <a:rPr lang="en-US" dirty="0">
                <a:latin typeface="Franklin Gothic Medium" panose="020B0603020102020204" pitchFamily="34" charset="0"/>
              </a:rPr>
              <a:t>This will reduce the workload and will allow you to focus on Organized Research </a:t>
            </a:r>
            <a:r>
              <a:rPr lang="en-US" dirty="0" smtClean="0">
                <a:latin typeface="Franklin Gothic Medium" panose="020B0603020102020204" pitchFamily="34" charset="0"/>
              </a:rPr>
              <a:t>and College of Agriculture Organized Research areas.</a:t>
            </a:r>
          </a:p>
          <a:p>
            <a:pPr marL="347663" lvl="1" eaLnBrk="0" hangingPunct="0">
              <a:spcBef>
                <a:spcPct val="20000"/>
              </a:spcBef>
              <a:buSzPct val="150000"/>
              <a:defRPr/>
            </a:pPr>
            <a:r>
              <a:rPr lang="en-US" sz="2000" b="1" dirty="0" smtClean="0">
                <a:solidFill>
                  <a:srgbClr val="E33D32"/>
                </a:solidFill>
                <a:latin typeface="Franklin Gothic Medium" panose="020B0603020102020204" pitchFamily="34" charset="0"/>
                <a:cs typeface="Arial" charset="0"/>
              </a:rPr>
              <a:t>Use Cluster Function for Lab Suite Areas</a:t>
            </a:r>
            <a:endParaRPr lang="en-US" sz="2000" dirty="0">
              <a:latin typeface="Franklin Gothic Medium" panose="020B0603020102020204" pitchFamily="34" charset="0"/>
            </a:endParaRPr>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51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6</a:t>
            </a:fld>
            <a:endParaRPr lang="en-US"/>
          </a:p>
        </p:txBody>
      </p:sp>
      <p:sp>
        <p:nvSpPr>
          <p:cNvPr id="6" name="Rectangle 3"/>
          <p:cNvSpPr txBox="1">
            <a:spLocks noChangeArrowheads="1"/>
          </p:cNvSpPr>
          <p:nvPr/>
        </p:nvSpPr>
        <p:spPr>
          <a:xfrm>
            <a:off x="381000" y="1143000"/>
            <a:ext cx="8229600" cy="4802188"/>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defRPr/>
            </a:pPr>
            <a:endParaRPr lang="en-US" altLang="en-US" sz="2400" b="1" dirty="0" smtClean="0"/>
          </a:p>
          <a:p>
            <a:pPr marL="0" indent="0">
              <a:buFontTx/>
              <a:buNone/>
              <a:defRPr/>
            </a:pPr>
            <a:r>
              <a:rPr lang="en-US" sz="1800" dirty="0" smtClean="0"/>
              <a:t>					</a:t>
            </a:r>
            <a:r>
              <a:rPr lang="en-US" b="1" u="sng" dirty="0" smtClean="0">
                <a:latin typeface="Franklin Gothic Medium" panose="020B0603020102020204" pitchFamily="34" charset="0"/>
              </a:rPr>
              <a:t>FY 2017 Project Team</a:t>
            </a:r>
          </a:p>
          <a:p>
            <a:pPr lvl="3">
              <a:buSzPct val="150000"/>
              <a:buFont typeface="Arial" pitchFamily="34" charset="0"/>
              <a:buChar char="•"/>
              <a:defRPr/>
            </a:pPr>
            <a:r>
              <a:rPr lang="en-US" dirty="0" smtClean="0">
                <a:latin typeface="Franklin Gothic Medium" panose="020B0603020102020204" pitchFamily="34" charset="0"/>
              </a:rPr>
              <a:t>Cost Accounting Department/Finance Office</a:t>
            </a:r>
          </a:p>
          <a:p>
            <a:pPr lvl="3">
              <a:buSzPct val="150000"/>
              <a:buFont typeface="Arial" pitchFamily="34" charset="0"/>
              <a:buChar char="•"/>
              <a:defRPr/>
            </a:pPr>
            <a:r>
              <a:rPr lang="en-US" dirty="0" smtClean="0">
                <a:latin typeface="Franklin Gothic Medium" panose="020B0603020102020204" pitchFamily="34" charset="0"/>
              </a:rPr>
              <a:t>Office of Research</a:t>
            </a:r>
          </a:p>
          <a:p>
            <a:pPr lvl="3">
              <a:buSzPct val="150000"/>
              <a:buFont typeface="Arial" pitchFamily="34" charset="0"/>
              <a:buChar char="•"/>
              <a:defRPr/>
            </a:pPr>
            <a:r>
              <a:rPr lang="en-US" dirty="0" smtClean="0">
                <a:latin typeface="Franklin Gothic Medium" panose="020B0603020102020204" pitchFamily="34" charset="0"/>
              </a:rPr>
              <a:t>Planning and </a:t>
            </a:r>
            <a:r>
              <a:rPr lang="en-US" dirty="0">
                <a:latin typeface="Franklin Gothic Medium" panose="020B0603020102020204" pitchFamily="34" charset="0"/>
              </a:rPr>
              <a:t>P</a:t>
            </a:r>
            <a:r>
              <a:rPr lang="en-US" dirty="0" smtClean="0">
                <a:latin typeface="Franklin Gothic Medium" panose="020B0603020102020204" pitchFamily="34" charset="0"/>
              </a:rPr>
              <a:t>roject Development Department (Facilities)</a:t>
            </a:r>
          </a:p>
          <a:p>
            <a:pPr lvl="3">
              <a:buSzPct val="150000"/>
              <a:buFont typeface="Arial" pitchFamily="34" charset="0"/>
              <a:buChar char="•"/>
              <a:defRPr/>
            </a:pPr>
            <a:r>
              <a:rPr lang="en-US" dirty="0" smtClean="0">
                <a:latin typeface="Franklin Gothic Medium" panose="020B0603020102020204" pitchFamily="34" charset="0"/>
              </a:rPr>
              <a:t>Academic Departments</a:t>
            </a:r>
          </a:p>
          <a:p>
            <a:pPr lvl="3">
              <a:buSzPct val="150000"/>
              <a:buFont typeface="Arial" pitchFamily="34" charset="0"/>
              <a:buChar char="•"/>
              <a:defRPr/>
            </a:pPr>
            <a:r>
              <a:rPr lang="en-US" dirty="0" smtClean="0">
                <a:latin typeface="Franklin Gothic Medium" panose="020B0603020102020204" pitchFamily="34" charset="0"/>
              </a:rPr>
              <a:t>Attain</a:t>
            </a:r>
          </a:p>
          <a:p>
            <a:pPr>
              <a:spcBef>
                <a:spcPct val="0"/>
              </a:spcBef>
              <a:defRPr/>
            </a:pPr>
            <a:endParaRPr lang="en-US" altLang="en-US" sz="2400" b="1"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dirty="0" smtClean="0"/>
          </a:p>
          <a:p>
            <a:pPr marL="0" indent="0">
              <a:spcBef>
                <a:spcPct val="0"/>
              </a:spcBef>
              <a:buNone/>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spcBef>
                <a:spcPct val="0"/>
              </a:spcBef>
              <a:defRPr/>
            </a:pPr>
            <a:endParaRPr lang="en-US" b="1" dirty="0"/>
          </a:p>
        </p:txBody>
      </p:sp>
      <p:sp>
        <p:nvSpPr>
          <p:cNvPr id="5" name="TextBox 4"/>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4447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60</a:t>
            </a:fld>
            <a:endParaRPr lang="en-US"/>
          </a:p>
        </p:txBody>
      </p:sp>
      <p:sp>
        <p:nvSpPr>
          <p:cNvPr id="4" name="Title 1"/>
          <p:cNvSpPr txBox="1">
            <a:spLocks/>
          </p:cNvSpPr>
          <p:nvPr/>
        </p:nvSpPr>
        <p:spPr bwMode="auto">
          <a:xfrm>
            <a:off x="685800" y="1219200"/>
            <a:ext cx="7772400" cy="1219200"/>
          </a:xfrm>
          <a:prstGeom prst="rect">
            <a:avLst/>
          </a:prstGeom>
          <a:noFill/>
          <a:ln w="9525">
            <a:noFill/>
            <a:miter lim="800000"/>
            <a:headEnd/>
            <a:tailEnd/>
          </a:ln>
        </p:spPr>
        <p:txBody>
          <a:bodyPr anchor="ctr"/>
          <a:lstStyle/>
          <a:p>
            <a:pPr algn="ctr">
              <a:defRPr/>
            </a:pPr>
            <a:r>
              <a:rPr lang="en-US" b="1" dirty="0">
                <a:solidFill>
                  <a:srgbClr val="E33D32"/>
                </a:solidFill>
                <a:latin typeface="Franklin Gothic Medium" panose="020B0603020102020204" pitchFamily="34" charset="0"/>
                <a:ea typeface="+mj-ea"/>
                <a:cs typeface="+mj-cs"/>
              </a:rPr>
              <a:t>Proven Performance.</a:t>
            </a:r>
            <a:br>
              <a:rPr lang="en-US" b="1" dirty="0">
                <a:solidFill>
                  <a:srgbClr val="E33D32"/>
                </a:solidFill>
                <a:latin typeface="Franklin Gothic Medium" panose="020B0603020102020204" pitchFamily="34" charset="0"/>
                <a:ea typeface="+mj-ea"/>
                <a:cs typeface="+mj-cs"/>
              </a:rPr>
            </a:br>
            <a:r>
              <a:rPr lang="en-US" b="1" dirty="0">
                <a:solidFill>
                  <a:srgbClr val="E33D32"/>
                </a:solidFill>
                <a:latin typeface="Franklin Gothic Medium" panose="020B0603020102020204" pitchFamily="34" charset="0"/>
                <a:ea typeface="+mj-ea"/>
                <a:cs typeface="+mj-cs"/>
              </a:rPr>
              <a:t>Forward Thinking.</a:t>
            </a:r>
          </a:p>
        </p:txBody>
      </p:sp>
      <p:sp>
        <p:nvSpPr>
          <p:cNvPr id="5" name="Subtitle 3"/>
          <p:cNvSpPr txBox="1">
            <a:spLocks/>
          </p:cNvSpPr>
          <p:nvPr/>
        </p:nvSpPr>
        <p:spPr>
          <a:xfrm>
            <a:off x="1714500" y="2590800"/>
            <a:ext cx="5715000" cy="3048000"/>
          </a:xfrm>
          <a:prstGeom prst="rect">
            <a:avLst/>
          </a:prstGeom>
          <a:ln w="25400" cap="flat" cmpd="sng" algn="ctr">
            <a:solidFill>
              <a:srgbClr val="FF0000"/>
            </a:solidFill>
            <a:prstDash val="solid"/>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lstStyle/>
          <a:p>
            <a:pPr marL="342900" indent="-342900" algn="ctr">
              <a:lnSpc>
                <a:spcPct val="90000"/>
              </a:lnSpc>
              <a:buSzPct val="125000"/>
              <a:defRPr/>
            </a:pPr>
            <a:endParaRPr lang="en-US" altLang="en-US" sz="1200" b="1" dirty="0"/>
          </a:p>
          <a:p>
            <a:pPr marL="342900" indent="-342900" algn="ctr">
              <a:lnSpc>
                <a:spcPct val="90000"/>
              </a:lnSpc>
              <a:buSzPct val="125000"/>
              <a:defRPr/>
            </a:pPr>
            <a:endParaRPr lang="en-US" altLang="en-US" sz="1200" b="1" dirty="0"/>
          </a:p>
          <a:p>
            <a:pPr marL="342900" indent="-342900" algn="ctr">
              <a:lnSpc>
                <a:spcPct val="90000"/>
              </a:lnSpc>
              <a:buSzPct val="125000"/>
              <a:defRPr/>
            </a:pPr>
            <a:r>
              <a:rPr lang="en-US" altLang="en-US" sz="1600" b="1" dirty="0">
                <a:latin typeface="Franklin Gothic Medium" panose="020B0603020102020204" pitchFamily="34" charset="0"/>
              </a:rPr>
              <a:t>Attain, LLC</a:t>
            </a:r>
          </a:p>
          <a:p>
            <a:pPr marL="342900" indent="-342900" algn="ctr">
              <a:lnSpc>
                <a:spcPct val="90000"/>
              </a:lnSpc>
              <a:buSzPct val="125000"/>
              <a:defRPr/>
            </a:pPr>
            <a:r>
              <a:rPr lang="en-US" altLang="en-US" sz="1600" b="1" dirty="0">
                <a:latin typeface="Franklin Gothic Medium" panose="020B0603020102020204" pitchFamily="34" charset="0"/>
              </a:rPr>
              <a:t>Higher Education &amp; Academic Medical Centers</a:t>
            </a:r>
          </a:p>
          <a:p>
            <a:pPr marL="342900" indent="-342900" algn="ctr">
              <a:lnSpc>
                <a:spcPct val="90000"/>
              </a:lnSpc>
              <a:buSzPct val="125000"/>
              <a:defRPr/>
            </a:pPr>
            <a:r>
              <a:rPr lang="en-US" altLang="en-US" sz="1600" b="1" dirty="0" smtClean="0">
                <a:latin typeface="Franklin Gothic Medium" panose="020B0603020102020204" pitchFamily="34" charset="0"/>
              </a:rPr>
              <a:t>1600 Tysons Boulevard,  14</a:t>
            </a:r>
            <a:r>
              <a:rPr lang="en-US" altLang="en-US" sz="1600" b="1" baseline="30000" dirty="0" smtClean="0">
                <a:latin typeface="Franklin Gothic Medium" panose="020B0603020102020204" pitchFamily="34" charset="0"/>
              </a:rPr>
              <a:t>th</a:t>
            </a:r>
            <a:r>
              <a:rPr lang="en-US" altLang="en-US" sz="1600" b="1" dirty="0" smtClean="0">
                <a:latin typeface="Franklin Gothic Medium" panose="020B0603020102020204" pitchFamily="34" charset="0"/>
              </a:rPr>
              <a:t> </a:t>
            </a:r>
            <a:r>
              <a:rPr lang="en-US" altLang="en-US" sz="1600" b="1" dirty="0">
                <a:latin typeface="Franklin Gothic Medium" panose="020B0603020102020204" pitchFamily="34" charset="0"/>
              </a:rPr>
              <a:t>Floor</a:t>
            </a:r>
          </a:p>
          <a:p>
            <a:pPr marL="342900" indent="-342900" algn="ctr">
              <a:lnSpc>
                <a:spcPct val="90000"/>
              </a:lnSpc>
              <a:buSzPct val="125000"/>
              <a:defRPr/>
            </a:pPr>
            <a:r>
              <a:rPr lang="en-US" altLang="en-US" sz="1600" b="1" dirty="0" smtClean="0">
                <a:latin typeface="Franklin Gothic Medium" panose="020B0603020102020204" pitchFamily="34" charset="0"/>
              </a:rPr>
              <a:t>McLean, </a:t>
            </a:r>
            <a:r>
              <a:rPr lang="en-US" altLang="en-US" sz="1600" b="1" dirty="0">
                <a:latin typeface="Franklin Gothic Medium" panose="020B0603020102020204" pitchFamily="34" charset="0"/>
              </a:rPr>
              <a:t>VA </a:t>
            </a:r>
            <a:r>
              <a:rPr lang="en-US" altLang="en-US" sz="1600" b="1" dirty="0" smtClean="0">
                <a:latin typeface="Franklin Gothic Medium" panose="020B0603020102020204" pitchFamily="34" charset="0"/>
              </a:rPr>
              <a:t>22102</a:t>
            </a:r>
            <a:endParaRPr lang="en-US" altLang="en-US" sz="1600" b="1" dirty="0">
              <a:latin typeface="Franklin Gothic Medium" panose="020B0603020102020204" pitchFamily="34" charset="0"/>
            </a:endParaRPr>
          </a:p>
          <a:p>
            <a:pPr marL="342900" indent="-342900" algn="ctr">
              <a:lnSpc>
                <a:spcPct val="90000"/>
              </a:lnSpc>
              <a:buSzPct val="125000"/>
              <a:defRPr/>
            </a:pPr>
            <a:r>
              <a:rPr lang="en-US" altLang="en-US" sz="1600" b="1" dirty="0">
                <a:latin typeface="Franklin Gothic Medium" panose="020B0603020102020204" pitchFamily="34" charset="0"/>
              </a:rPr>
              <a:t>703.857.2200</a:t>
            </a:r>
          </a:p>
          <a:p>
            <a:pPr marL="342900" indent="-342900" algn="ctr">
              <a:lnSpc>
                <a:spcPct val="90000"/>
              </a:lnSpc>
              <a:buSzPct val="125000"/>
              <a:defRPr/>
            </a:pPr>
            <a:r>
              <a:rPr lang="en-US" altLang="en-US" sz="1600" b="1" dirty="0">
                <a:latin typeface="Franklin Gothic Medium" panose="020B0603020102020204" pitchFamily="34" charset="0"/>
              </a:rPr>
              <a:t>www.attain.com</a:t>
            </a:r>
          </a:p>
          <a:p>
            <a:pPr marL="342900" indent="-342900" algn="ctr">
              <a:lnSpc>
                <a:spcPct val="90000"/>
              </a:lnSpc>
              <a:buSzPct val="125000"/>
              <a:buFontTx/>
              <a:buBlip>
                <a:blip r:embed="rId2"/>
              </a:buBlip>
              <a:defRPr/>
            </a:pPr>
            <a:endParaRPr lang="en-US" altLang="en-US" sz="1600" dirty="0">
              <a:latin typeface="Franklin Gothic Medium" panose="020B0603020102020204" pitchFamily="34" charset="0"/>
            </a:endParaRPr>
          </a:p>
          <a:p>
            <a:pPr marL="342900" indent="-342900" algn="ctr">
              <a:lnSpc>
                <a:spcPct val="90000"/>
              </a:lnSpc>
              <a:buSzPct val="125000"/>
              <a:defRPr/>
            </a:pPr>
            <a:endParaRPr lang="en-US" altLang="en-US" sz="1600" dirty="0">
              <a:latin typeface="Franklin Gothic Medium" panose="020B0603020102020204" pitchFamily="34" charset="0"/>
            </a:endParaRPr>
          </a:p>
          <a:p>
            <a:pPr marL="342900" indent="-342900" algn="ctr">
              <a:lnSpc>
                <a:spcPct val="90000"/>
              </a:lnSpc>
              <a:buSzPct val="125000"/>
              <a:defRPr/>
            </a:pPr>
            <a:r>
              <a:rPr lang="en-US" altLang="en-US" sz="1600" b="1" dirty="0">
                <a:latin typeface="Franklin Gothic Medium" panose="020B0603020102020204" pitchFamily="34" charset="0"/>
              </a:rPr>
              <a:t>Hank Kirschenmann, </a:t>
            </a:r>
            <a:r>
              <a:rPr lang="en-US" altLang="en-US" sz="1600" b="1" dirty="0" smtClean="0">
                <a:latin typeface="Franklin Gothic Medium" panose="020B0603020102020204" pitchFamily="34" charset="0"/>
              </a:rPr>
              <a:t> Senior Manager</a:t>
            </a:r>
          </a:p>
          <a:p>
            <a:pPr marL="342900" indent="-342900" algn="ctr">
              <a:lnSpc>
                <a:spcPct val="90000"/>
              </a:lnSpc>
              <a:buSzPct val="125000"/>
              <a:defRPr/>
            </a:pPr>
            <a:r>
              <a:rPr lang="en-US" altLang="en-US" sz="1600" b="1" dirty="0" smtClean="0">
                <a:latin typeface="Franklin Gothic Medium" panose="020B0603020102020204" pitchFamily="34" charset="0"/>
              </a:rPr>
              <a:t>Broughan Fanning, Senior Consultant</a:t>
            </a:r>
            <a:endParaRPr lang="en-US" altLang="en-US" sz="1600" b="1" dirty="0">
              <a:latin typeface="Franklin Gothic Medium" panose="020B0603020102020204" pitchFamily="34" charset="0"/>
            </a:endParaRPr>
          </a:p>
          <a:p>
            <a:pPr marL="342900" indent="-342900" algn="ctr">
              <a:lnSpc>
                <a:spcPct val="90000"/>
              </a:lnSpc>
              <a:buSzPct val="125000"/>
              <a:defRPr/>
            </a:pPr>
            <a:endParaRPr lang="en-US" altLang="en-US" sz="1600" dirty="0">
              <a:latin typeface="Franklin Gothic Medium" panose="020B0603020102020204" pitchFamily="34" charset="0"/>
            </a:endParaRPr>
          </a:p>
          <a:p>
            <a:pPr marL="342900" indent="-342900" eaLnBrk="0" hangingPunct="0">
              <a:spcBef>
                <a:spcPts val="0"/>
              </a:spcBef>
              <a:buSzPct val="125000"/>
              <a:buFontTx/>
              <a:buBlip>
                <a:blip r:embed="rId2"/>
              </a:buBlip>
              <a:defRPr/>
            </a:pPr>
            <a:endParaRPr lang="en-US" sz="1600" b="1" dirty="0"/>
          </a:p>
          <a:p>
            <a:pPr marL="342900" indent="-342900" eaLnBrk="0" hangingPunct="0">
              <a:spcBef>
                <a:spcPts val="0"/>
              </a:spcBef>
              <a:buSzPct val="125000"/>
              <a:buFontTx/>
              <a:buBlip>
                <a:blip r:embed="rId2"/>
              </a:buBlip>
              <a:defRPr/>
            </a:pPr>
            <a:endParaRPr lang="en-US" sz="1200" b="1" dirty="0"/>
          </a:p>
          <a:p>
            <a:pPr marL="342900" indent="-342900">
              <a:lnSpc>
                <a:spcPct val="90000"/>
              </a:lnSpc>
              <a:buSzPct val="125000"/>
              <a:buFontTx/>
              <a:buBlip>
                <a:blip r:embed="rId2"/>
              </a:buBlip>
              <a:defRPr/>
            </a:pPr>
            <a:endParaRPr lang="en-US" sz="800" dirty="0"/>
          </a:p>
          <a:p>
            <a:pPr marL="342900" indent="-342900">
              <a:lnSpc>
                <a:spcPct val="90000"/>
              </a:lnSpc>
              <a:buSzPct val="125000"/>
              <a:buFontTx/>
              <a:buBlip>
                <a:blip r:embed="rId2"/>
              </a:buBlip>
              <a:defRPr/>
            </a:pPr>
            <a:endParaRPr lang="en-US" sz="800" dirty="0"/>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7" name="Rectangle 6"/>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16104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18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
        <p:nvSpPr>
          <p:cNvPr id="3" name="Slide Number Placeholder 2"/>
          <p:cNvSpPr>
            <a:spLocks noGrp="1"/>
          </p:cNvSpPr>
          <p:nvPr>
            <p:ph type="sldNum" sz="quarter" idx="12"/>
          </p:nvPr>
        </p:nvSpPr>
        <p:spPr/>
        <p:txBody>
          <a:bodyPr/>
          <a:lstStyle/>
          <a:p>
            <a:fld id="{267AD223-47A6-DE44-961B-16919FB079C2}" type="slidenum">
              <a:rPr lang="en-US" smtClean="0"/>
              <a:pPr/>
              <a:t>7</a:t>
            </a:fld>
            <a:endParaRPr lang="en-US" dirty="0"/>
          </a:p>
        </p:txBody>
      </p:sp>
    </p:spTree>
    <p:extLst>
      <p:ext uri="{BB962C8B-B14F-4D97-AF65-F5344CB8AC3E}">
        <p14:creationId xmlns:p14="http://schemas.microsoft.com/office/powerpoint/2010/main" val="64706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8</a:t>
            </a:fld>
            <a:endParaRPr lang="en-US"/>
          </a:p>
        </p:txBody>
      </p:sp>
      <p:sp>
        <p:nvSpPr>
          <p:cNvPr id="5" name="Title 2"/>
          <p:cNvSpPr>
            <a:spLocks noGrp="1"/>
          </p:cNvSpPr>
          <p:nvPr>
            <p:ph type="title"/>
          </p:nvPr>
        </p:nvSpPr>
        <p:spPr/>
        <p:txBody>
          <a:bodyPr/>
          <a:lstStyle/>
          <a:p>
            <a:r>
              <a:rPr lang="en-US" smtClean="0"/>
              <a:t>Background – Why is a Space Study Important?</a:t>
            </a:r>
          </a:p>
        </p:txBody>
      </p:sp>
      <p:sp>
        <p:nvSpPr>
          <p:cNvPr id="7" name="Rectangle 3"/>
          <p:cNvSpPr txBox="1">
            <a:spLocks noChangeArrowheads="1"/>
          </p:cNvSpPr>
          <p:nvPr/>
        </p:nvSpPr>
        <p:spPr>
          <a:xfrm>
            <a:off x="381000" y="1339608"/>
            <a:ext cx="8229600" cy="51076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6725" lvl="3">
              <a:spcAft>
                <a:spcPts val="1200"/>
              </a:spcAft>
              <a:buSzPct val="150000"/>
              <a:buFont typeface="Arial" pitchFamily="34" charset="0"/>
              <a:buChar char="•"/>
              <a:defRPr/>
            </a:pPr>
            <a:r>
              <a:rPr lang="en-US" dirty="0" smtClean="0">
                <a:latin typeface="Franklin Gothic Medium" panose="020B0603020102020204" pitchFamily="34" charset="0"/>
              </a:rPr>
              <a:t>The facilities component of UD’s F&amp;A rate is allocated based on the results of the survey (i.e. square footage statistics). </a:t>
            </a:r>
          </a:p>
          <a:p>
            <a:pPr marL="466725" lvl="3">
              <a:spcAft>
                <a:spcPts val="1200"/>
              </a:spcAft>
              <a:buSzPct val="150000"/>
              <a:buFont typeface="Arial" pitchFamily="34" charset="0"/>
              <a:buChar char="•"/>
              <a:defRPr/>
            </a:pPr>
            <a:r>
              <a:rPr lang="en-US" dirty="0" smtClean="0">
                <a:latin typeface="Franklin Gothic Medium" panose="020B0603020102020204" pitchFamily="34" charset="0"/>
              </a:rPr>
              <a:t>The facilities component is the only uncapped portion of the F&amp;A rate (i.e. the only area where UD has the potential to increase it’s reimbursement of costs associated with conducting research).</a:t>
            </a:r>
          </a:p>
          <a:p>
            <a:pPr marL="466725" lvl="3">
              <a:spcAft>
                <a:spcPts val="1200"/>
              </a:spcAft>
              <a:buSzPct val="150000"/>
              <a:buFont typeface="Arial" pitchFamily="34" charset="0"/>
              <a:buChar char="•"/>
              <a:defRPr/>
            </a:pPr>
            <a:r>
              <a:rPr lang="en-US" dirty="0" smtClean="0">
                <a:latin typeface="Franklin Gothic Medium" panose="020B0603020102020204" pitchFamily="34" charset="0"/>
              </a:rPr>
              <a:t>Federal regulations require the allocation of facilities costs based upon functional use of space.</a:t>
            </a:r>
          </a:p>
          <a:p>
            <a:pPr marL="466725" lvl="3">
              <a:spcAft>
                <a:spcPts val="1200"/>
              </a:spcAft>
              <a:buSzPct val="150000"/>
              <a:buFont typeface="Arial" pitchFamily="34" charset="0"/>
              <a:buChar char="•"/>
              <a:defRPr/>
            </a:pPr>
            <a:r>
              <a:rPr lang="en-US" dirty="0" smtClean="0">
                <a:latin typeface="Franklin Gothic Medium" panose="020B0603020102020204" pitchFamily="34" charset="0"/>
              </a:rPr>
              <a:t>Federal regulations require the allocations to be “appropriately documented in sufficient detail for subsequent review by the cognizant federal agency.”</a:t>
            </a:r>
          </a:p>
          <a:p>
            <a:pPr marL="466725" lvl="3">
              <a:spcAft>
                <a:spcPts val="1200"/>
              </a:spcAft>
              <a:buSzPct val="150000"/>
              <a:buFont typeface="Arial" pitchFamily="34" charset="0"/>
              <a:buChar char="•"/>
              <a:defRPr/>
            </a:pPr>
            <a:r>
              <a:rPr lang="en-US" dirty="0" smtClean="0">
                <a:latin typeface="Franklin Gothic Medium" panose="020B0603020102020204" pitchFamily="34" charset="0"/>
              </a:rPr>
              <a:t>Facilities Related Costs represent a major component of the Organized Research and College of Agriculture Organized Research rates.</a:t>
            </a:r>
          </a:p>
          <a:p>
            <a:pPr marL="466725" lvl="3">
              <a:buSzPct val="150000"/>
              <a:buFont typeface="Arial" pitchFamily="34" charset="0"/>
              <a:buChar char="•"/>
              <a:defRPr/>
            </a:pPr>
            <a:r>
              <a:rPr lang="en-US" dirty="0" smtClean="0">
                <a:solidFill>
                  <a:srgbClr val="FF0000"/>
                </a:solidFill>
                <a:latin typeface="Franklin Gothic Medium" panose="020B0603020102020204" pitchFamily="34" charset="0"/>
              </a:rPr>
              <a:t>Space study statistics are used to allocate facility related costs.</a:t>
            </a:r>
            <a:r>
              <a:rPr lang="en-US" dirty="0" smtClean="0">
                <a:latin typeface="Franklin Gothic Medium" panose="020B0603020102020204" pitchFamily="34" charset="0"/>
              </a:rPr>
              <a:t> </a:t>
            </a:r>
            <a:endParaRPr lang="en-US" altLang="en-US" b="1" dirty="0" smtClean="0"/>
          </a:p>
          <a:p>
            <a:pPr marL="0" indent="0">
              <a:spcBef>
                <a:spcPct val="0"/>
              </a:spcBef>
              <a:buNone/>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sz="1900" b="1" dirty="0" smtClean="0"/>
          </a:p>
          <a:p>
            <a:pPr>
              <a:spcBef>
                <a:spcPct val="0"/>
              </a:spcBef>
              <a:defRPr/>
            </a:pPr>
            <a:endParaRPr lang="en-US" altLang="en-US" sz="1900" b="1" dirty="0" smtClean="0"/>
          </a:p>
          <a:p>
            <a:pP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spcBef>
                <a:spcPct val="0"/>
              </a:spcBef>
              <a:defRPr/>
            </a:pPr>
            <a:endParaRPr lang="en-US" b="1" dirty="0"/>
          </a:p>
        </p:txBody>
      </p:sp>
      <p:sp>
        <p:nvSpPr>
          <p:cNvPr id="6" name="TextBox 5"/>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585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7AD223-47A6-DE44-961B-16919FB079C2}" type="slidenum">
              <a:rPr lang="en-US" smtClean="0"/>
              <a:pPr/>
              <a:t>9</a:t>
            </a:fld>
            <a:endParaRPr lang="en-US"/>
          </a:p>
        </p:txBody>
      </p:sp>
      <p:sp>
        <p:nvSpPr>
          <p:cNvPr id="5" name="Title 2"/>
          <p:cNvSpPr>
            <a:spLocks noGrp="1"/>
          </p:cNvSpPr>
          <p:nvPr>
            <p:ph type="title"/>
          </p:nvPr>
        </p:nvSpPr>
        <p:spPr/>
        <p:txBody>
          <a:bodyPr/>
          <a:lstStyle/>
          <a:p>
            <a:r>
              <a:rPr lang="en-US" dirty="0" smtClean="0"/>
              <a:t>Background – What Are The Space Study Objectives?</a:t>
            </a:r>
          </a:p>
        </p:txBody>
      </p:sp>
      <p:sp>
        <p:nvSpPr>
          <p:cNvPr id="6" name="Rectangle 3"/>
          <p:cNvSpPr txBox="1">
            <a:spLocks noChangeArrowheads="1"/>
          </p:cNvSpPr>
          <p:nvPr/>
        </p:nvSpPr>
        <p:spPr>
          <a:xfrm>
            <a:off x="381000" y="1320421"/>
            <a:ext cx="8229600" cy="5257800"/>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SzPct val="125000"/>
              <a:buFontTx/>
              <a:buBlip>
                <a:blip r:embed="rId2"/>
              </a:buBlip>
              <a:defRPr sz="2000" kern="1200">
                <a:solidFill>
                  <a:schemeClr val="tx1"/>
                </a:solidFill>
                <a:latin typeface="Franklin Gothic Book" panose="020B0503020102020204" pitchFamily="34" charset="0"/>
                <a:ea typeface="+mn-ea"/>
                <a:cs typeface="Open Sans"/>
              </a:defRPr>
            </a:lvl1pPr>
            <a:lvl2pPr marL="631825" indent="-285750" algn="l" defTabSz="457200" rtl="0" eaLnBrk="1" latinLnBrk="0" hangingPunct="1">
              <a:spcBef>
                <a:spcPts val="0"/>
              </a:spcBef>
              <a:spcAft>
                <a:spcPts val="600"/>
              </a:spcAft>
              <a:buClr>
                <a:srgbClr val="E31837"/>
              </a:buClr>
              <a:buFont typeface="Arial"/>
              <a:buChar char="•"/>
              <a:defRPr sz="1800" kern="1200">
                <a:solidFill>
                  <a:schemeClr val="tx1"/>
                </a:solidFill>
                <a:latin typeface="Franklin Gothic Book" panose="020B0503020102020204" pitchFamily="34" charset="0"/>
                <a:ea typeface="+mn-ea"/>
                <a:cs typeface="Open Sans"/>
              </a:defRPr>
            </a:lvl2pPr>
            <a:lvl3pPr marL="974725" indent="-342900" algn="l" defTabSz="457200" rtl="0" eaLnBrk="1" latinLnBrk="0" hangingPunct="1">
              <a:spcBef>
                <a:spcPts val="0"/>
              </a:spcBef>
              <a:spcAft>
                <a:spcPts val="600"/>
              </a:spcAft>
              <a:buClr>
                <a:srgbClr val="E31837"/>
              </a:buClr>
              <a:buFont typeface="Lucida Grande"/>
              <a:buChar char="—"/>
              <a:defRPr sz="1600" kern="1200">
                <a:solidFill>
                  <a:schemeClr val="tx1"/>
                </a:solidFill>
                <a:latin typeface="Franklin Gothic Book" panose="020B0503020102020204" pitchFamily="34" charset="0"/>
                <a:ea typeface="+mn-ea"/>
                <a:cs typeface="Open San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8125" lvl="3" indent="0">
              <a:spcAft>
                <a:spcPts val="1200"/>
              </a:spcAft>
              <a:buSzPct val="150000"/>
              <a:buFont typeface="Arial" charset="0"/>
              <a:buNone/>
              <a:defRPr/>
            </a:pPr>
            <a:r>
              <a:rPr lang="en-US" u="sng" dirty="0" smtClean="0">
                <a:latin typeface="Franklin Gothic Medium" panose="020B0603020102020204" pitchFamily="34" charset="0"/>
              </a:rPr>
              <a:t>Specific Goals</a:t>
            </a:r>
          </a:p>
          <a:p>
            <a:pPr marL="466725" lvl="3">
              <a:spcAft>
                <a:spcPts val="1200"/>
              </a:spcAft>
              <a:buSzPct val="150000"/>
              <a:buFont typeface="Arial" pitchFamily="34" charset="0"/>
              <a:buChar char="•"/>
              <a:defRPr/>
            </a:pPr>
            <a:r>
              <a:rPr lang="en-US" dirty="0" smtClean="0">
                <a:latin typeface="Franklin Gothic Medium" panose="020B0603020102020204" pitchFamily="34" charset="0"/>
              </a:rPr>
              <a:t>Identify all activities performed in each room for reasonable cost allocations.</a:t>
            </a:r>
          </a:p>
          <a:p>
            <a:pPr marL="466725" lvl="3">
              <a:spcAft>
                <a:spcPts val="1200"/>
              </a:spcAft>
              <a:buSzPct val="150000"/>
              <a:buFont typeface="Arial" pitchFamily="34" charset="0"/>
              <a:buChar char="•"/>
              <a:defRPr/>
            </a:pPr>
            <a:r>
              <a:rPr lang="en-US" altLang="en-US" dirty="0" smtClean="0">
                <a:latin typeface="Franklin Gothic Medium" panose="020B0603020102020204" pitchFamily="34" charset="0"/>
              </a:rPr>
              <a:t>Use methodologies that comply with government requirements and that provide the best cost recoveries.</a:t>
            </a:r>
          </a:p>
          <a:p>
            <a:pPr marL="466725" lvl="3">
              <a:spcAft>
                <a:spcPts val="1200"/>
              </a:spcAft>
              <a:buSzPct val="150000"/>
              <a:buFont typeface="Arial" pitchFamily="34" charset="0"/>
              <a:buChar char="•"/>
              <a:defRPr/>
            </a:pPr>
            <a:r>
              <a:rPr lang="en-US" dirty="0" smtClean="0">
                <a:latin typeface="Franklin Gothic Medium" panose="020B0603020102020204" pitchFamily="34" charset="0"/>
              </a:rPr>
              <a:t>Develop proposal statistics that are defensible during rate negotiations with the federal government.</a:t>
            </a:r>
          </a:p>
          <a:p>
            <a:pPr marL="466725" lvl="3">
              <a:spcAft>
                <a:spcPts val="1200"/>
              </a:spcAft>
              <a:buSzPct val="150000"/>
              <a:buFont typeface="Arial" pitchFamily="34" charset="0"/>
              <a:buChar char="•"/>
              <a:defRPr/>
            </a:pPr>
            <a:r>
              <a:rPr lang="en-US" altLang="en-US" b="1" dirty="0" smtClean="0">
                <a:solidFill>
                  <a:srgbClr val="FF0000"/>
                </a:solidFill>
                <a:latin typeface="Franklin Gothic Medium" panose="020B0603020102020204" pitchFamily="34" charset="0"/>
              </a:rPr>
              <a:t>The functional space survey is subject to review/audit by UD’s federal cognizant agency.</a:t>
            </a:r>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sz="2400"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dirty="0" smtClean="0"/>
          </a:p>
          <a:p>
            <a:pPr>
              <a:spcBef>
                <a:spcPct val="0"/>
              </a:spcBef>
              <a:defRPr/>
            </a:pPr>
            <a:endParaRPr lang="en-US" altLang="en-US" sz="1900" b="1" dirty="0" smtClean="0"/>
          </a:p>
          <a:p>
            <a:pPr>
              <a:spcBef>
                <a:spcPct val="0"/>
              </a:spcBef>
              <a:defRPr/>
            </a:pPr>
            <a:endParaRPr lang="en-US" altLang="en-US" sz="1900" b="1" dirty="0" smtClean="0"/>
          </a:p>
          <a:p>
            <a:pP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lgn="ctr">
              <a:spcBef>
                <a:spcPct val="0"/>
              </a:spcBef>
              <a:defRPr/>
            </a:pPr>
            <a:endParaRPr lang="en-US" altLang="en-US" sz="1800" b="1" dirty="0" smtClean="0"/>
          </a:p>
          <a:p>
            <a:pPr>
              <a:spcBef>
                <a:spcPct val="0"/>
              </a:spcBef>
              <a:defRPr/>
            </a:pPr>
            <a:endParaRPr lang="en-US" b="1" dirty="0"/>
          </a:p>
        </p:txBody>
      </p:sp>
      <p:sp>
        <p:nvSpPr>
          <p:cNvPr id="7" name="TextBox 6"/>
          <p:cNvSpPr txBox="1"/>
          <p:nvPr/>
        </p:nvSpPr>
        <p:spPr>
          <a:xfrm>
            <a:off x="3601289" y="6312195"/>
            <a:ext cx="2078005" cy="276999"/>
          </a:xfrm>
          <a:prstGeom prst="rect">
            <a:avLst/>
          </a:prstGeom>
          <a:noFill/>
        </p:spPr>
        <p:txBody>
          <a:bodyPr wrap="square" rtlCol="0">
            <a:spAutoFit/>
          </a:bodyPr>
          <a:lstStyle/>
          <a:p>
            <a:pPr marL="285750" indent="-285750">
              <a:buFontTx/>
              <a:buChar char="©"/>
            </a:pPr>
            <a:r>
              <a:rPr lang="en-US" sz="1200" dirty="0" smtClean="0">
                <a:latin typeface="Open Sans"/>
                <a:cs typeface="Open Sans"/>
              </a:rPr>
              <a:t>2017 Attain, LLC</a:t>
            </a:r>
            <a:endParaRPr lang="en-US" sz="1200" dirty="0">
              <a:latin typeface="Open Sans"/>
              <a:cs typeface="Open Sans"/>
            </a:endParaRPr>
          </a:p>
        </p:txBody>
      </p:sp>
      <p:sp>
        <p:nvSpPr>
          <p:cNvPr id="8" name="Rectangle 7"/>
          <p:cNvSpPr/>
          <p:nvPr/>
        </p:nvSpPr>
        <p:spPr>
          <a:xfrm>
            <a:off x="3929091" y="6538821"/>
            <a:ext cx="1422400" cy="276999"/>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9112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ttain Theme">
      <a:dk1>
        <a:sysClr val="windowText" lastClr="000000"/>
      </a:dk1>
      <a:lt1>
        <a:sysClr val="window" lastClr="FFFFFF"/>
      </a:lt1>
      <a:dk2>
        <a:srgbClr val="95A0A9"/>
      </a:dk2>
      <a:lt2>
        <a:srgbClr val="DAD3CC"/>
      </a:lt2>
      <a:accent1>
        <a:srgbClr val="BDD8F1"/>
      </a:accent1>
      <a:accent2>
        <a:srgbClr val="DAD3CC"/>
      </a:accent2>
      <a:accent3>
        <a:srgbClr val="9CC5CA"/>
      </a:accent3>
      <a:accent4>
        <a:srgbClr val="6C73A6"/>
      </a:accent4>
      <a:accent5>
        <a:srgbClr val="EFD6BD"/>
      </a:accent5>
      <a:accent6>
        <a:srgbClr val="E21D38"/>
      </a:accent6>
      <a:hlink>
        <a:srgbClr val="E21D38"/>
      </a:hlink>
      <a:folHlink>
        <a:srgbClr val="E21D3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latin typeface="Open Sans"/>
            <a:cs typeface="Open Sans"/>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22CA97888BA14A82C330B0EB7B15C5" ma:contentTypeVersion="0" ma:contentTypeDescription="Create a new document." ma:contentTypeScope="" ma:versionID="a58c67ada7e8813d039d9767ad20951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02029-8FF3-46F4-A860-8ABD6FA2683A}">
  <ds:schemaRef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7EEE5809-BF81-4231-B2E6-71DDFE1940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190753D-4E79-4823-8B4F-A6C27E384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12795</TotalTime>
  <Words>4339</Words>
  <Application>Microsoft Office PowerPoint</Application>
  <PresentationFormat>On-screen Show (4:3)</PresentationFormat>
  <Paragraphs>628</Paragraphs>
  <Slides>61</Slides>
  <Notes>14</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79" baseType="lpstr">
      <vt:lpstr>Arial</vt:lpstr>
      <vt:lpstr>Calibri</vt:lpstr>
      <vt:lpstr>Calibri Light</vt:lpstr>
      <vt:lpstr>Franklin Gothic Book</vt:lpstr>
      <vt:lpstr>Franklin Gothic Medium</vt:lpstr>
      <vt:lpstr>Lucida Grande</vt:lpstr>
      <vt:lpstr>Open Sans</vt:lpstr>
      <vt:lpstr>Open Sans Light</vt:lpstr>
      <vt:lpstr>Open Sans Semibold</vt:lpstr>
      <vt:lpstr>Rockwell</vt:lpstr>
      <vt:lpstr>Times</vt:lpstr>
      <vt:lpstr>Times New Roman</vt:lpstr>
      <vt:lpstr>Verdana</vt:lpstr>
      <vt:lpstr>Wingdings</vt:lpstr>
      <vt:lpstr>Office Theme</vt:lpstr>
      <vt:lpstr>1_Custom Design</vt:lpstr>
      <vt:lpstr>Custom Design</vt:lpstr>
      <vt:lpstr>Clip</vt:lpstr>
      <vt:lpstr>Fiscal Year 2017 Space Inventory and Functional Usage Study Training</vt:lpstr>
      <vt:lpstr>Overview of Session</vt:lpstr>
      <vt:lpstr>Introduction</vt:lpstr>
      <vt:lpstr>Introduction</vt:lpstr>
      <vt:lpstr>Introduction</vt:lpstr>
      <vt:lpstr>Introduction</vt:lpstr>
      <vt:lpstr>Background</vt:lpstr>
      <vt:lpstr>Background – Why is a Space Study Important?</vt:lpstr>
      <vt:lpstr>Background – What Are The Space Study Objectives?</vt:lpstr>
      <vt:lpstr>Background – What Impact Will You Have?</vt:lpstr>
      <vt:lpstr>Background – What Impact Will You Have?</vt:lpstr>
      <vt:lpstr>Background – F&amp;A Proposal Structure</vt:lpstr>
      <vt:lpstr>Background – F&amp;A Rate Components</vt:lpstr>
      <vt:lpstr>Background – F&amp;A Rate Components</vt:lpstr>
      <vt:lpstr>Understanding the Process</vt:lpstr>
      <vt:lpstr>Understanding the Process</vt:lpstr>
      <vt:lpstr>Space Study Procedures</vt:lpstr>
      <vt:lpstr>Space Study Procedures</vt:lpstr>
      <vt:lpstr>Space Study Procedures</vt:lpstr>
      <vt:lpstr>Space Study Procedures</vt:lpstr>
      <vt:lpstr>Space Study Procedures</vt:lpstr>
      <vt:lpstr>Space Study Procedures</vt:lpstr>
      <vt:lpstr>Space Study Procedures</vt:lpstr>
      <vt:lpstr>Functional Definitions</vt:lpstr>
      <vt:lpstr>Functional Definitions</vt:lpstr>
      <vt:lpstr>Functional Definitions</vt:lpstr>
      <vt:lpstr>Functional Definitions</vt:lpstr>
      <vt:lpstr>Functional Definitions</vt:lpstr>
      <vt:lpstr>Functional Definitions</vt:lpstr>
      <vt:lpstr>Functional Definitions</vt:lpstr>
      <vt:lpstr>Functional Definitions</vt:lpstr>
      <vt:lpstr>Determining Functional Usages / Guidelines for Selected Room Types</vt:lpstr>
      <vt:lpstr>Determining Functional Usage</vt:lpstr>
      <vt:lpstr>Guidelines for Selected Room Types</vt:lpstr>
      <vt:lpstr>Guidelines for Selected Room Types</vt:lpstr>
      <vt:lpstr>Guidelines for Selected Room Types</vt:lpstr>
      <vt:lpstr>Guidelines for Selected Room Types</vt:lpstr>
      <vt:lpstr>Frequently Asked Questions / Helpful Hints</vt:lpstr>
      <vt:lpstr>Frequently Asked Questions / Helpful Hints</vt:lpstr>
      <vt:lpstr>Frequently Asked Questions / Helpful Hints</vt:lpstr>
      <vt:lpstr>Frequently Asked Questions / Helpful Hints</vt:lpstr>
      <vt:lpstr>Frequently Asked Questions / Helpful Hints</vt:lpstr>
      <vt:lpstr>Frequently Asked Questions / Helpful Hints</vt:lpstr>
      <vt:lpstr>Frequently Asked Questions / Helpful Hints</vt:lpstr>
      <vt:lpstr>Quality Assurance Review</vt:lpstr>
      <vt:lpstr>Quality Assurance Review</vt:lpstr>
      <vt:lpstr>Timeframes / Deadlines</vt:lpstr>
      <vt:lpstr>Timeframes / Deadlines</vt:lpstr>
      <vt:lpstr>Contacts to Help You</vt:lpstr>
      <vt:lpstr>Contacts to Help You</vt:lpstr>
      <vt:lpstr>Discussion / Questions</vt:lpstr>
      <vt:lpstr>System Overview - AttainSpace</vt:lpstr>
      <vt:lpstr>System Overview - AttainSpace</vt:lpstr>
      <vt:lpstr>System Overview - AttainSpace</vt:lpstr>
      <vt:lpstr>System Overview - AttainSpace</vt:lpstr>
      <vt:lpstr>System Overview - AttainSpace</vt:lpstr>
      <vt:lpstr>System Overview - AttainSpace</vt:lpstr>
      <vt:lpstr>System Overview - AttainSpace</vt:lpstr>
      <vt:lpstr>System Overview - AttainSpace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Marjorie Trager</dc:creator>
  <cp:lastModifiedBy>Bledsoe, Susan M.</cp:lastModifiedBy>
  <cp:revision>370</cp:revision>
  <cp:lastPrinted>2015-08-18T15:32:59Z</cp:lastPrinted>
  <dcterms:created xsi:type="dcterms:W3CDTF">2013-05-29T23:53:27Z</dcterms:created>
  <dcterms:modified xsi:type="dcterms:W3CDTF">2019-03-26T18:53:42Z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0x010100AE22CA97888BA14A82C330B0EB7B15C5</vt:lpwstr>
  </property>
</Properties>
</file>