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28"/>
  </p:notesMasterIdLst>
  <p:sldIdLst>
    <p:sldId id="273" r:id="rId2"/>
    <p:sldId id="274" r:id="rId3"/>
    <p:sldId id="277" r:id="rId4"/>
    <p:sldId id="275" r:id="rId5"/>
    <p:sldId id="278" r:id="rId6"/>
    <p:sldId id="281" r:id="rId7"/>
    <p:sldId id="297" r:id="rId8"/>
    <p:sldId id="279" r:id="rId9"/>
    <p:sldId id="282" r:id="rId10"/>
    <p:sldId id="283" r:id="rId11"/>
    <p:sldId id="284" r:id="rId12"/>
    <p:sldId id="285" r:id="rId13"/>
    <p:sldId id="286" r:id="rId14"/>
    <p:sldId id="298" r:id="rId15"/>
    <p:sldId id="287" r:id="rId16"/>
    <p:sldId id="296" r:id="rId17"/>
    <p:sldId id="295" r:id="rId18"/>
    <p:sldId id="294" r:id="rId19"/>
    <p:sldId id="288" r:id="rId20"/>
    <p:sldId id="289" r:id="rId21"/>
    <p:sldId id="290" r:id="rId22"/>
    <p:sldId id="292" r:id="rId23"/>
    <p:sldId id="293" r:id="rId24"/>
    <p:sldId id="300" r:id="rId25"/>
    <p:sldId id="301" r:id="rId26"/>
    <p:sldId id="29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6FD66-53DE-4F29-8AC5-A101B31FE2DB}">
  <a:tblStyle styleId="{D276FD66-53DE-4F29-8AC5-A101B31FE2D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0"/>
    <p:restoredTop sz="64873" autoAdjust="0"/>
  </p:normalViewPr>
  <p:slideViewPr>
    <p:cSldViewPr snapToGrid="0" snapToObjects="1">
      <p:cViewPr varScale="1">
        <p:scale>
          <a:sx n="192" d="100"/>
          <a:sy n="192" d="100"/>
        </p:scale>
        <p:origin x="2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Char char="○"/>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har char="■"/>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Char char="●"/>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381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Attitudes</a:t>
            </a:r>
            <a:r>
              <a:rPr lang="en-US" baseline="0" dirty="0" smtClean="0"/>
              <a:t> &amp; Beliefs (long term) This program is not meant to reach this goal, but the start laying the foundation so that scholars can begin working towards this goal</a:t>
            </a:r>
            <a:br>
              <a:rPr lang="en-US" baseline="0" dirty="0" smtClean="0"/>
            </a:br>
            <a:endParaRPr lang="en-US" baseline="0" dirty="0" smtClean="0"/>
          </a:p>
          <a:p>
            <a:r>
              <a:rPr lang="en-US" baseline="0" dirty="0" smtClean="0"/>
              <a:t>Knowledge and Skills, these are more likely to be achieved with this program. These are the goals of the workshop.</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86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995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126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will scholars</a:t>
            </a:r>
            <a:r>
              <a:rPr lang="en-US" baseline="0" dirty="0" smtClean="0"/>
              <a:t> demonstrate this behavior?</a:t>
            </a:r>
          </a:p>
          <a:p>
            <a:endParaRPr lang="en-US" baseline="0" dirty="0" smtClean="0"/>
          </a:p>
          <a:p>
            <a:r>
              <a:rPr lang="en-US" baseline="0" dirty="0" smtClean="0"/>
              <a:t>Fix last column</a:t>
            </a:r>
            <a:br>
              <a:rPr lang="en-US" baseline="0" dirty="0" smtClean="0"/>
            </a:br>
            <a:endParaRPr lang="en-US" baseline="0" dirty="0" smtClean="0"/>
          </a:p>
          <a:p>
            <a:r>
              <a:rPr lang="en-US" b="1" dirty="0" smtClean="0"/>
              <a:t>Noemi,</a:t>
            </a:r>
            <a:r>
              <a:rPr lang="en-US" b="1" baseline="0" dirty="0" smtClean="0"/>
              <a:t> this is all for the second part; please feel free to add any for the first session.</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59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Noemi</a:t>
            </a:r>
            <a:r>
              <a:rPr lang="en-US" baseline="0" dirty="0" smtClean="0"/>
              <a:t> will use this time as an orientation to UD, and to the United States. She will focus on immigration regulations, support services offered by OISS, various OISS programming, legal status and compliance with US law and UD policy. She will also focus on understanding American culture, </a:t>
            </a:r>
            <a:r>
              <a:rPr lang="en-US" baseline="0" dirty="0" err="1" smtClean="0"/>
              <a:t>specidically</a:t>
            </a:r>
            <a:r>
              <a:rPr lang="en-US" baseline="0" dirty="0" smtClean="0"/>
              <a:t> from the lends of individualism. </a:t>
            </a:r>
            <a:br>
              <a:rPr lang="en-US" baseline="0" dirty="0" smtClean="0"/>
            </a:br>
            <a:endParaRPr lang="en-US" baseline="0" dirty="0" smtClean="0"/>
          </a:p>
          <a:p>
            <a:r>
              <a:rPr lang="en-US" dirty="0" smtClean="0"/>
              <a:t>She will also deliver</a:t>
            </a:r>
            <a:r>
              <a:rPr lang="en-US" baseline="0" dirty="0" smtClean="0"/>
              <a:t> crucial content related to sexual violence. She will discuss Title IX, confidential and non-confidential resources; she will introduce the UD sexual misconduct policy and define all actions related to it; she will also define consent and expand on the UD policy as well as Delaware state laws.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9747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596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that I ask myself</a:t>
            </a:r>
            <a:r>
              <a:rPr lang="en-US" baseline="0" dirty="0" smtClean="0"/>
              <a:t> in the design process is: </a:t>
            </a:r>
            <a:r>
              <a:rPr lang="en-US" dirty="0" smtClean="0"/>
              <a:t>How will scholars</a:t>
            </a:r>
            <a:r>
              <a:rPr lang="en-US" baseline="0" dirty="0" smtClean="0"/>
              <a:t> demonstrate this behavior?</a:t>
            </a:r>
            <a:br>
              <a:rPr lang="en-US" baseline="0" dirty="0" smtClean="0"/>
            </a:br>
            <a:endParaRPr lang="en-US" baseline="0" dirty="0" smtClean="0"/>
          </a:p>
          <a:p>
            <a:pPr lvl="1"/>
            <a:r>
              <a:rPr lang="en-US" baseline="0" dirty="0" smtClean="0"/>
              <a:t>Once I can answer that question, I can begin to design a program with content that deliberately provides the education needs for the audience to acquire the desired skills.</a:t>
            </a:r>
            <a:br>
              <a:rPr lang="en-US" baseline="0" dirty="0" smtClean="0"/>
            </a:br>
            <a:endParaRPr lang="en-US"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050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We will talk about how we deal with these considerations.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18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300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152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61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8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468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 Have the participants name the behaviors and then once they have finished, click to bring up the correct responses on the screen.</a:t>
            </a:r>
            <a:br>
              <a:rPr lang="en-US" sz="1200" baseline="0" dirty="0" smtClean="0"/>
            </a:br>
            <a:endParaRPr lang="en-US" sz="1200" dirty="0" smtClean="0"/>
          </a:p>
          <a:p>
            <a:pPr lvl="1"/>
            <a:endParaRPr lang="en-US" sz="1200" dirty="0" smtClean="0"/>
          </a:p>
          <a:p>
            <a:pPr lvl="0"/>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126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r>
              <a:rPr lang="en-US" dirty="0" smtClean="0"/>
              <a:t>This assessment data comes from a focus group of 14 international scholars. Before we present this material to larger groups and make it mandatory, we wanted to get</a:t>
            </a:r>
            <a:r>
              <a:rPr lang="en-US" baseline="0" dirty="0" smtClean="0"/>
              <a:t> feedback from our scholar populations to see how this information resonates.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21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r>
              <a:rPr lang="en-US" dirty="0" smtClean="0"/>
              <a:t>This assessment data comes from a focus group of 14 international scholars. Before we present this material to larger groups and make it mandatory, we wanted to get</a:t>
            </a:r>
            <a:r>
              <a:rPr lang="en-US" baseline="0" dirty="0" smtClean="0"/>
              <a:t> feedback from our scholar populations to see how this information resonates.</a:t>
            </a:r>
            <a:br>
              <a:rPr lang="en-US" baseline="0" dirty="0" smtClean="0"/>
            </a:br>
            <a:endParaRPr lang="en-US" baseline="0" dirty="0" smtClean="0"/>
          </a:p>
          <a:p>
            <a:r>
              <a:rPr lang="en-US" baseline="0" dirty="0" smtClean="0"/>
              <a:t>The 4 values principles are: honest, responsible, equal, and respectful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462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a:p>
            <a:pPr lvl="0"/>
            <a:endParaRPr lang="en-US" sz="1200" dirty="0" smtClean="0"/>
          </a:p>
          <a:p>
            <a:r>
              <a:rPr lang="en-US" dirty="0" smtClean="0"/>
              <a:t>This assessment data comes from a focus group of 14 international scholars. Before we present this material to larger groups and make it mandatory, we wanted to get</a:t>
            </a:r>
            <a:r>
              <a:rPr lang="en-US" baseline="0" dirty="0" smtClean="0"/>
              <a:t> feedback from our scholar populations to see how this information resonates.</a:t>
            </a:r>
            <a:br>
              <a:rPr lang="en-US" baseline="0" dirty="0" smtClean="0"/>
            </a:br>
            <a:endParaRPr lang="en-US" baseline="0" dirty="0" smtClean="0"/>
          </a:p>
          <a:p>
            <a:r>
              <a:rPr lang="en-US" baseline="0" dirty="0" smtClean="0"/>
              <a:t>In the future we will hand out resource cards that clearly define confidential and non-confidential resources along with what the reporting process looks like. The resource card will also provide the information on the “how to get help” slide.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213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206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b="0" i="0" u="none" strike="noStrike" kern="1200" cap="none" dirty="0" smtClean="0">
                <a:solidFill>
                  <a:schemeClr val="dk1"/>
                </a:solidFill>
                <a:effectLst/>
                <a:latin typeface="Calibri"/>
                <a:ea typeface="Calibri"/>
                <a:cs typeface="Calibri"/>
                <a:sym typeface="Calibri"/>
              </a:rPr>
              <a:t>OISS works with key campus and community stakeholders to provide opportunities for cross-cultural interactions and global engagement and contribute to the University’s campus internationalization efforts. With a long tradition of hosting international visitors, UD continues to attract a number of talented exchange visitors that help enrich the campus with increased cultural diversity and global awareness.</a:t>
            </a:r>
          </a:p>
          <a:p>
            <a:pPr marL="0" marR="0" lvl="0" indent="0" algn="l" defTabSz="914400" rtl="0" eaLnBrk="1" fontAlgn="auto" latinLnBrk="0" hangingPunct="1">
              <a:lnSpc>
                <a:spcPct val="100000"/>
              </a:lnSpc>
              <a:spcBef>
                <a:spcPts val="36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Exchange Visitor Program at UD brings short-term scholars, researchers, professors, and international students to campus for, research, teaching, and study. One of the main responsibilities of OISS is to ensure that the university is operating in compliance with Department of State regulations.</a:t>
            </a:r>
          </a:p>
          <a:p>
            <a:pPr>
              <a:buNone/>
            </a:pPr>
            <a:r>
              <a:rPr lang="en-US" sz="1200" b="0" i="0" u="none" strike="noStrike" kern="1200" cap="none" dirty="0" smtClean="0">
                <a:solidFill>
                  <a:schemeClr val="dk1"/>
                </a:solidFill>
                <a:effectLst/>
                <a:latin typeface="Calibri"/>
                <a:ea typeface="Calibri"/>
                <a:cs typeface="Calibri"/>
                <a:sym typeface="Calibri"/>
              </a:rPr>
              <a:t>OISS commits intentional resources and staffing to develop and maintain an annual schedule of programs and activities for international exchange visitors and their families at UD. In partnership with campus units and organizations in the Greater Newark Area, the international scholar population gets the opportunity to engage in programs that support the office’s internationalization efforts.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94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Why is it important that we do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baseline="0" dirty="0" smtClean="0">
              <a:solidFill>
                <a:schemeClr val="tx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cap="none" dirty="0" smtClean="0">
                <a:solidFill>
                  <a:schemeClr val="tx1"/>
                </a:solidFill>
                <a:effectLst/>
                <a:latin typeface="Calibri"/>
                <a:ea typeface="Calibri"/>
                <a:cs typeface="Calibri"/>
                <a:sym typeface="Calibri"/>
              </a:rPr>
              <a:t>OISS welcomes opportunities to collaborate on programs to reach wider audiences.  OISS strives to engage a wide variety of campus and community volunteers to participate in programs. With great access to international students and scholars as an international programming resource, OISS can play a helpful role for other offices around the university when they develop their own programs for internationalization.  </a:t>
            </a:r>
          </a:p>
          <a:p>
            <a:endParaRPr lang="en-US" sz="2000" baseline="0" dirty="0" smtClean="0"/>
          </a:p>
          <a:p>
            <a:r>
              <a:rPr lang="en-US" sz="2000" baseline="0" dirty="0" smtClean="0"/>
              <a:t>Student experience, academic success, all the resources available to take advantage of so many things:</a:t>
            </a:r>
          </a:p>
          <a:p>
            <a:endParaRPr lang="en-US" sz="2000" baseline="0" dirty="0" smtClean="0"/>
          </a:p>
          <a:p>
            <a:pPr lvl="0">
              <a:buNone/>
            </a:pPr>
            <a:r>
              <a:rPr lang="en-US" sz="2000" b="0" i="0" u="none" strike="noStrike" kern="1200" cap="none" dirty="0" smtClean="0">
                <a:solidFill>
                  <a:schemeClr val="tx1"/>
                </a:solidFill>
                <a:effectLst/>
                <a:latin typeface="Calibri"/>
                <a:ea typeface="Calibri"/>
                <a:cs typeface="Calibri"/>
                <a:sym typeface="Calibri"/>
              </a:rPr>
              <a:t>1. Programs to Support Academic Success</a:t>
            </a:r>
          </a:p>
          <a:p>
            <a:pPr>
              <a:buNone/>
            </a:pPr>
            <a:r>
              <a:rPr lang="en-US" sz="2000" b="0" i="0" u="none" strike="noStrike" kern="1200" cap="none" dirty="0" smtClean="0">
                <a:solidFill>
                  <a:schemeClr val="tx1"/>
                </a:solidFill>
                <a:effectLst/>
                <a:latin typeface="Calibri"/>
                <a:ea typeface="Calibri"/>
                <a:cs typeface="Calibri"/>
                <a:sym typeface="Calibri"/>
              </a:rPr>
              <a:t>OISS recognizes the special needs of international students and scholars and should organize programs and activities to help students from abroad be academically successful.</a:t>
            </a:r>
          </a:p>
          <a:p>
            <a:endParaRPr lang="en-US" sz="2000" b="0" i="0" u="none" strike="noStrike" kern="1200" cap="none" dirty="0" smtClean="0">
              <a:solidFill>
                <a:schemeClr val="tx1"/>
              </a:solidFill>
              <a:effectLst/>
              <a:latin typeface="Calibri"/>
              <a:ea typeface="Calibri"/>
              <a:cs typeface="Calibri"/>
              <a:sym typeface="Calibri"/>
            </a:endParaRPr>
          </a:p>
          <a:p>
            <a:pPr lvl="0">
              <a:buNone/>
            </a:pPr>
            <a:r>
              <a:rPr lang="en-US" sz="2000" b="0" i="0" u="none" strike="noStrike" kern="1200" cap="none" dirty="0" smtClean="0">
                <a:solidFill>
                  <a:schemeClr val="tx1"/>
                </a:solidFill>
                <a:effectLst/>
                <a:latin typeface="Calibri"/>
                <a:ea typeface="Calibri"/>
                <a:cs typeface="Calibri"/>
                <a:sym typeface="Calibri"/>
              </a:rPr>
              <a:t>2. Programs to Understand Government Regulations</a:t>
            </a:r>
          </a:p>
          <a:p>
            <a:pPr>
              <a:buNone/>
            </a:pPr>
            <a:r>
              <a:rPr lang="en-US" sz="2000" b="0" i="0" u="none" strike="noStrike" kern="1200" cap="none" dirty="0" smtClean="0">
                <a:solidFill>
                  <a:schemeClr val="tx1"/>
                </a:solidFill>
                <a:effectLst/>
                <a:latin typeface="Calibri"/>
                <a:ea typeface="Calibri"/>
                <a:cs typeface="Calibri"/>
                <a:sym typeface="Calibri"/>
              </a:rPr>
              <a:t>All international students and scholars are in the U.S. temporarily for the purpose of study and research and have special responsibilities that accompany their non-immigrant status.  OISS will conduct information programs regarding U.S. government regulations pertaining to immigration, visas and generally about working and living in the U.S.</a:t>
            </a:r>
          </a:p>
          <a:p>
            <a:endParaRPr lang="en-US" sz="2000" b="0" i="0" u="none" strike="noStrike" kern="1200" cap="none" dirty="0" smtClean="0">
              <a:solidFill>
                <a:schemeClr val="tx1"/>
              </a:solidFill>
              <a:effectLst/>
              <a:latin typeface="Calibri"/>
              <a:ea typeface="Calibri"/>
              <a:cs typeface="Calibri"/>
              <a:sym typeface="Calibri"/>
            </a:endParaRPr>
          </a:p>
          <a:p>
            <a:pPr lvl="0">
              <a:buNone/>
            </a:pPr>
            <a:r>
              <a:rPr lang="en-US" sz="2000" b="0" i="0" u="none" strike="noStrike" kern="1200" cap="none" dirty="0" smtClean="0">
                <a:solidFill>
                  <a:schemeClr val="tx1"/>
                </a:solidFill>
                <a:effectLst/>
                <a:latin typeface="Calibri"/>
                <a:ea typeface="Calibri"/>
                <a:cs typeface="Calibri"/>
                <a:sym typeface="Calibri"/>
              </a:rPr>
              <a:t>3. Programs to Promote International Understanding</a:t>
            </a:r>
          </a:p>
          <a:p>
            <a:pPr>
              <a:buNone/>
            </a:pPr>
            <a:r>
              <a:rPr lang="en-US" sz="2000" b="0" i="0" u="none" strike="noStrike" kern="1200" cap="none" dirty="0" smtClean="0">
                <a:solidFill>
                  <a:schemeClr val="tx1"/>
                </a:solidFill>
                <a:effectLst/>
                <a:latin typeface="Calibri"/>
                <a:ea typeface="Calibri"/>
                <a:cs typeface="Calibri"/>
                <a:sym typeface="Calibri"/>
              </a:rPr>
              <a:t>International students and scholars bring insights and perspectives that can contribute to learning about the ways of others.  OISS will help to provide opportunities on campus and off for this learning to take place.  This is one aspect of the internationalization of the university.</a:t>
            </a:r>
          </a:p>
          <a:p>
            <a:pPr>
              <a:buNone/>
            </a:pPr>
            <a:endParaRPr lang="en-US" sz="2000" b="0" i="0" u="none" strike="noStrike" kern="1200" cap="none" dirty="0" smtClean="0">
              <a:solidFill>
                <a:schemeClr val="tx1"/>
              </a:solidFill>
              <a:effectLst/>
              <a:latin typeface="Calibri"/>
              <a:ea typeface="Calibri"/>
              <a:cs typeface="Calibri"/>
              <a:sym typeface="Calibri"/>
            </a:endParaRPr>
          </a:p>
          <a:p>
            <a:pPr lvl="0">
              <a:buNone/>
            </a:pPr>
            <a:r>
              <a:rPr lang="en-US" sz="2000" b="0" i="0" u="none" strike="noStrike" kern="1200" cap="none" dirty="0" smtClean="0">
                <a:solidFill>
                  <a:schemeClr val="tx1"/>
                </a:solidFill>
                <a:effectLst/>
                <a:latin typeface="Calibri"/>
                <a:ea typeface="Calibri"/>
                <a:cs typeface="Calibri"/>
                <a:sym typeface="Calibri"/>
              </a:rPr>
              <a:t>4. Programs to Connect to the Community</a:t>
            </a:r>
          </a:p>
          <a:p>
            <a:pPr>
              <a:buNone/>
            </a:pPr>
            <a:r>
              <a:rPr lang="en-US" sz="2000" b="0" i="0" u="none" strike="noStrike" kern="1200" cap="none" dirty="0" smtClean="0">
                <a:solidFill>
                  <a:schemeClr val="tx1"/>
                </a:solidFill>
                <a:effectLst/>
                <a:latin typeface="Calibri"/>
                <a:ea typeface="Calibri"/>
                <a:cs typeface="Calibri"/>
                <a:sym typeface="Calibri"/>
              </a:rPr>
              <a:t>During the period of their studies at UD, international students and scholars are members of the Greater Newark community.  As the primary contact office for international students at UD, OISS can play a leadership role in connecting our international visitors with resources in the community. These include cultural excursions, housing resources, connections to the community and the state</a:t>
            </a:r>
            <a:endParaRPr lang="en-US" sz="2000" baseline="0" dirty="0" smtClean="0"/>
          </a:p>
          <a:p>
            <a:pPr>
              <a:buNone/>
            </a:pPr>
            <a:endParaRPr lang="en-US" sz="2000" dirty="0" smtClean="0">
              <a:latin typeface="Times New Roman" panose="02020603050405020304" pitchFamily="18" charset="0"/>
              <a:cs typeface="Times New Roman" panose="02020603050405020304" pitchFamily="18" charset="0"/>
            </a:endParaRPr>
          </a:p>
          <a:p>
            <a:pPr>
              <a:buNone/>
            </a:pPr>
            <a:r>
              <a:rPr lang="en-US" sz="2000" dirty="0" smtClean="0">
                <a:latin typeface="Times New Roman" panose="02020603050405020304" pitchFamily="18" charset="0"/>
                <a:cs typeface="Times New Roman" panose="02020603050405020304" pitchFamily="18" charset="0"/>
              </a:rPr>
              <a:t>OISS programs and workshops for scholars</a:t>
            </a:r>
          </a:p>
          <a:p>
            <a:pPr marL="457200" indent="-457200">
              <a:buAutoNum type="arabicPeriod"/>
            </a:pPr>
            <a:r>
              <a:rPr lang="en-US" sz="2000" dirty="0" smtClean="0">
                <a:latin typeface="Times New Roman" panose="02020603050405020304" pitchFamily="18" charset="0"/>
                <a:cs typeface="Times New Roman" panose="02020603050405020304" pitchFamily="18" charset="0"/>
              </a:rPr>
              <a:t>Monthly</a:t>
            </a:r>
            <a:r>
              <a:rPr lang="en-US" sz="2000" baseline="0" dirty="0" smtClean="0">
                <a:latin typeface="Times New Roman" panose="02020603050405020304" pitchFamily="18" charset="0"/>
                <a:cs typeface="Times New Roman" panose="02020603050405020304" pitchFamily="18" charset="0"/>
              </a:rPr>
              <a:t> orientation</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Weekly Coffee Hour</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Thanksgiving Dinner with OISS</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Ice Cream Socials</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SSN trip</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International Caucus</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Field Trips </a:t>
            </a:r>
          </a:p>
          <a:p>
            <a:pPr marL="457200" indent="-457200">
              <a:buAutoNum type="arabicPeriod"/>
            </a:pPr>
            <a:r>
              <a:rPr lang="en-US" sz="2000" baseline="0" dirty="0" smtClean="0">
                <a:latin typeface="Times New Roman" panose="02020603050405020304" pitchFamily="18" charset="0"/>
                <a:cs typeface="Times New Roman" panose="02020603050405020304" pitchFamily="18" charset="0"/>
              </a:rPr>
              <a:t>Annual Luncheon with City of Newark</a:t>
            </a:r>
          </a:p>
          <a:p>
            <a:pPr marL="457200" indent="-457200">
              <a:buAutoNum type="arabicPeriod"/>
            </a:pPr>
            <a:endParaRPr lang="en-US" sz="2000" baseline="0" dirty="0" smtClean="0">
              <a:latin typeface="Times New Roman" panose="02020603050405020304" pitchFamily="18" charset="0"/>
              <a:cs typeface="Times New Roman" panose="02020603050405020304" pitchFamily="18" charset="0"/>
            </a:endParaRPr>
          </a:p>
          <a:p>
            <a:pPr marL="0" indent="0">
              <a:buNone/>
            </a:pPr>
            <a:r>
              <a:rPr lang="en-US" sz="2000" baseline="0" dirty="0" smtClean="0">
                <a:latin typeface="Times New Roman" panose="02020603050405020304" pitchFamily="18" charset="0"/>
                <a:cs typeface="Times New Roman" panose="02020603050405020304" pitchFamily="18" charset="0"/>
              </a:rPr>
              <a:t>What was missing?! </a:t>
            </a:r>
            <a:r>
              <a:rPr lang="en-US" sz="2000" baseline="0" dirty="0" smtClean="0">
                <a:latin typeface="Times New Roman" panose="02020603050405020304" pitchFamily="18" charset="0"/>
                <a:cs typeface="Times New Roman" panose="02020603050405020304" pitchFamily="18" charset="0"/>
                <a:sym typeface="Wingdings" panose="05000000000000000000" pitchFamily="2" charset="2"/>
              </a:rPr>
              <a:t> Culture Awareness and Title IX information.</a:t>
            </a:r>
            <a:endParaRPr lang="en-US" sz="2000" baseline="0" dirty="0" smtClean="0">
              <a:latin typeface="Times New Roman" panose="02020603050405020304" pitchFamily="18" charset="0"/>
              <a:cs typeface="Times New Roman" panose="02020603050405020304" pitchFamily="18" charset="0"/>
            </a:endParaRPr>
          </a:p>
          <a:p>
            <a:pPr marL="457200" indent="-457200">
              <a:buAutoNum type="arabicPeriod"/>
            </a:pPr>
            <a:endParaRPr lang="en-US" sz="2000" dirty="0" smtClean="0">
              <a:latin typeface="Times New Roman" panose="02020603050405020304" pitchFamily="18" charset="0"/>
              <a:cs typeface="Times New Roman" panose="02020603050405020304" pitchFamily="18" charset="0"/>
            </a:endParaRPr>
          </a:p>
          <a:p>
            <a:pPr>
              <a:buNone/>
            </a:pPr>
            <a:endParaRPr lang="en-US" sz="2000" dirty="0" smtClean="0">
              <a:latin typeface="Times New Roman" panose="02020603050405020304" pitchFamily="18" charset="0"/>
              <a:cs typeface="Times New Roman" panose="02020603050405020304" pitchFamily="18" charset="0"/>
            </a:endParaRPr>
          </a:p>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333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dirty="0" smtClean="0">
                <a:latin typeface="Times New Roman" panose="02020603050405020304" pitchFamily="18" charset="0"/>
                <a:cs typeface="Times New Roman" panose="02020603050405020304" pitchFamily="18" charset="0"/>
              </a:rPr>
              <a:t>Our goals:</a:t>
            </a:r>
          </a:p>
          <a:p>
            <a:pPr marL="800100" lvl="1"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To educate about </a:t>
            </a:r>
            <a:r>
              <a:rPr lang="en-US" sz="2000" b="1" dirty="0" smtClean="0">
                <a:latin typeface="Times New Roman" panose="02020603050405020304" pitchFamily="18" charset="0"/>
                <a:cs typeface="Times New Roman" panose="02020603050405020304" pitchFamily="18" charset="0"/>
              </a:rPr>
              <a:t>individualism</a:t>
            </a:r>
          </a:p>
          <a:p>
            <a:pPr marL="800100" lvl="1"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To educate about </a:t>
            </a:r>
            <a:r>
              <a:rPr lang="en-US" sz="2000" b="1" dirty="0" smtClean="0">
                <a:latin typeface="Times New Roman" panose="02020603050405020304" pitchFamily="18" charset="0"/>
                <a:cs typeface="Times New Roman" panose="02020603050405020304" pitchFamily="18" charset="0"/>
              </a:rPr>
              <a:t>personal rights and social responsibilities </a:t>
            </a:r>
            <a:r>
              <a:rPr lang="en-US" sz="2000" dirty="0" smtClean="0">
                <a:latin typeface="Times New Roman" panose="02020603050405020304" pitchFamily="18" charset="0"/>
                <a:cs typeface="Times New Roman" panose="02020603050405020304" pitchFamily="18" charset="0"/>
              </a:rPr>
              <a:t>in American Culture </a:t>
            </a:r>
            <a:r>
              <a:rPr lang="en-US" sz="2000" i="1" dirty="0" smtClean="0">
                <a:latin typeface="Times New Roman" panose="02020603050405020304" pitchFamily="18" charset="0"/>
                <a:cs typeface="Times New Roman" panose="02020603050405020304" pitchFamily="18" charset="0"/>
              </a:rPr>
              <a:t>most importantly, that everyone has a right to live the way they wish, but they have the responsibility to respect the way others’ live as well</a:t>
            </a:r>
          </a:p>
          <a:p>
            <a:pPr marL="800100" lvl="1"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To use the context of personal rights and social responsibilities to </a:t>
            </a:r>
            <a:r>
              <a:rPr lang="en-US" sz="2000" b="1" dirty="0" smtClean="0">
                <a:latin typeface="Times New Roman" panose="02020603050405020304" pitchFamily="18" charset="0"/>
                <a:cs typeface="Times New Roman" panose="02020603050405020304" pitchFamily="18" charset="0"/>
              </a:rPr>
              <a:t>frame discussions about issues of inequality, gender-based violence, substance use and abuse, and sexual wellness</a:t>
            </a:r>
          </a:p>
          <a:p>
            <a:pPr marL="800100" lvl="1"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To explain that </a:t>
            </a:r>
            <a:r>
              <a:rPr lang="en-US" sz="2000" b="1" dirty="0" smtClean="0">
                <a:latin typeface="Times New Roman" panose="02020603050405020304" pitchFamily="18" charset="0"/>
                <a:cs typeface="Times New Roman" panose="02020603050405020304" pitchFamily="18" charset="0"/>
              </a:rPr>
              <a:t>violating someone’s personal rights is not tolerated </a:t>
            </a:r>
            <a:r>
              <a:rPr lang="en-US" sz="2000" dirty="0" smtClean="0">
                <a:latin typeface="Times New Roman" panose="02020603050405020304" pitchFamily="18" charset="0"/>
                <a:cs typeface="Times New Roman" panose="02020603050405020304" pitchFamily="18" charset="0"/>
              </a:rPr>
              <a:t>in the US could lead to </a:t>
            </a:r>
            <a:r>
              <a:rPr lang="en-US" sz="2000" b="1" dirty="0" smtClean="0">
                <a:latin typeface="Times New Roman" panose="02020603050405020304" pitchFamily="18" charset="0"/>
                <a:cs typeface="Times New Roman" panose="02020603050405020304" pitchFamily="18" charset="0"/>
              </a:rPr>
              <a:t>legal and immigration consequences</a:t>
            </a:r>
          </a:p>
          <a:p>
            <a:pPr marL="800100" lvl="1"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To </a:t>
            </a:r>
            <a:r>
              <a:rPr lang="en-US" sz="2000" b="1" dirty="0" smtClean="0">
                <a:latin typeface="Times New Roman" panose="02020603050405020304" pitchFamily="18" charset="0"/>
                <a:cs typeface="Times New Roman" panose="02020603050405020304" pitchFamily="18" charset="0"/>
              </a:rPr>
              <a:t>provide resources </a:t>
            </a:r>
            <a:r>
              <a:rPr lang="en-US" sz="2000" dirty="0" smtClean="0">
                <a:latin typeface="Times New Roman" panose="02020603050405020304" pitchFamily="18" charset="0"/>
                <a:cs typeface="Times New Roman" panose="02020603050405020304" pitchFamily="18" charset="0"/>
              </a:rPr>
              <a:t>to students and scholars so they know where to go if they feel they have been victimized</a:t>
            </a:r>
          </a:p>
          <a:p>
            <a:pPr>
              <a:buNone/>
            </a:pPr>
            <a:endParaRPr lang="en-US" dirty="0" smtClean="0"/>
          </a:p>
          <a:p>
            <a:pPr eaLnBrk="1" hangingPunct="1">
              <a:buNone/>
            </a:pPr>
            <a:r>
              <a:rPr lang="en-US" sz="1200" b="0" i="0" u="none" strike="noStrike" kern="1200" cap="none" dirty="0" smtClean="0">
                <a:solidFill>
                  <a:schemeClr val="dk1"/>
                </a:solidFill>
                <a:latin typeface="Calibri"/>
                <a:ea typeface="Geneva" charset="0"/>
                <a:cs typeface="Geneva" charset="0"/>
                <a:sym typeface="Calibri"/>
              </a:rPr>
              <a:t>INDIVIDUALISM:</a:t>
            </a:r>
            <a:r>
              <a:rPr lang="en-US" sz="1200" b="0" i="0" u="none" strike="noStrike" kern="1200" cap="none" baseline="0" dirty="0" smtClean="0">
                <a:solidFill>
                  <a:schemeClr val="dk1"/>
                </a:solidFill>
                <a:latin typeface="Calibri"/>
                <a:ea typeface="Geneva" charset="0"/>
                <a:cs typeface="Geneva" charset="0"/>
                <a:sym typeface="Calibri"/>
              </a:rPr>
              <a:t>  </a:t>
            </a:r>
            <a:r>
              <a:rPr lang="en-US" sz="1200" b="0" i="0" u="none" strike="noStrike" kern="1200" cap="none" dirty="0" smtClean="0">
                <a:solidFill>
                  <a:schemeClr val="dk1"/>
                </a:solidFill>
                <a:latin typeface="Calibri"/>
                <a:ea typeface="Geneva" charset="0"/>
                <a:cs typeface="Geneva" charset="0"/>
                <a:sym typeface="Calibri"/>
              </a:rPr>
              <a:t>American’s are taught to “be yourself”</a:t>
            </a:r>
          </a:p>
          <a:p>
            <a:pPr eaLnBrk="1" hangingPunct="1">
              <a:buNone/>
            </a:pPr>
            <a:r>
              <a:rPr lang="en-US" sz="1200" b="0" i="0" u="none" strike="noStrike" kern="1200" cap="none" dirty="0" smtClean="0">
                <a:solidFill>
                  <a:schemeClr val="dk1"/>
                </a:solidFill>
                <a:latin typeface="Calibri"/>
                <a:ea typeface="Geneva" charset="0"/>
                <a:cs typeface="Geneva" charset="0"/>
                <a:sym typeface="Calibri"/>
              </a:rPr>
              <a:t>Being unique is embraced</a:t>
            </a:r>
          </a:p>
          <a:p>
            <a:pPr eaLnBrk="1" hangingPunct="1">
              <a:buNone/>
            </a:pPr>
            <a:r>
              <a:rPr lang="en-US" sz="1200" b="0" i="0" u="none" strike="noStrike" kern="1200" cap="none" dirty="0" smtClean="0">
                <a:solidFill>
                  <a:schemeClr val="dk1"/>
                </a:solidFill>
                <a:latin typeface="Calibri"/>
                <a:ea typeface="Geneva" charset="0"/>
                <a:cs typeface="Geneva" charset="0"/>
                <a:sym typeface="Calibri"/>
              </a:rPr>
              <a:t>Being independent is encouraged</a:t>
            </a:r>
          </a:p>
          <a:p>
            <a:pPr eaLnBrk="1" hangingPunct="1">
              <a:buNone/>
            </a:pPr>
            <a:r>
              <a:rPr lang="en-US" sz="1200" b="0" i="0" u="none" strike="noStrike" kern="1200" cap="none" dirty="0" smtClean="0">
                <a:solidFill>
                  <a:schemeClr val="dk1"/>
                </a:solidFill>
                <a:latin typeface="Calibri"/>
                <a:ea typeface="Geneva" charset="0"/>
                <a:cs typeface="Geneva" charset="0"/>
                <a:sym typeface="Calibri"/>
              </a:rPr>
              <a:t>Personal thoughts, ideas, and inventions are thought to be owned by an individual, not a group</a:t>
            </a:r>
          </a:p>
          <a:p>
            <a:pPr lvl="1" eaLnBrk="1" hangingPunct="1"/>
            <a:r>
              <a:rPr lang="en-US" sz="1200" b="0" i="0" u="none" strike="noStrike" kern="1200" cap="none" dirty="0" smtClean="0">
                <a:solidFill>
                  <a:schemeClr val="dk1"/>
                </a:solidFill>
                <a:latin typeface="Calibri"/>
                <a:ea typeface="Geneva" charset="0"/>
                <a:cs typeface="Calibri"/>
                <a:sym typeface="Calibri"/>
              </a:rPr>
              <a:t>Plagiarism – Using someone else’s thoughts, words or ideas as your own</a:t>
            </a:r>
          </a:p>
          <a:p>
            <a:pPr lvl="1" eaLnBrk="1" hangingPunct="1"/>
            <a:r>
              <a:rPr lang="en-US" sz="1200" b="0" i="0" u="none" strike="noStrike" kern="1200" cap="none" dirty="0" smtClean="0">
                <a:solidFill>
                  <a:schemeClr val="dk1"/>
                </a:solidFill>
                <a:latin typeface="Calibri"/>
                <a:ea typeface="Geneva" charset="0"/>
                <a:cs typeface="Geneva" charset="0"/>
                <a:sym typeface="Calibri"/>
              </a:rPr>
              <a:t>Give credit to other individuals!</a:t>
            </a:r>
          </a:p>
          <a:p>
            <a:pPr lvl="1" eaLnBrk="1" hangingPunct="1">
              <a:buNone/>
            </a:pPr>
            <a:endParaRPr lang="en-US" sz="1200" b="0" i="0" u="none" strike="noStrike" kern="1200" cap="none" dirty="0" smtClean="0">
              <a:solidFill>
                <a:schemeClr val="dk1"/>
              </a:solidFill>
              <a:latin typeface="Calibri"/>
              <a:ea typeface="Geneva" charset="0"/>
              <a:cs typeface="Geneva" charset="0"/>
              <a:sym typeface="Calibri"/>
            </a:endParaRPr>
          </a:p>
          <a:p>
            <a:pPr>
              <a:buNone/>
            </a:pPr>
            <a:r>
              <a:rPr lang="en-US" dirty="0" smtClean="0"/>
              <a:t>Noemi will talk more about how the cultures of our predominate sending</a:t>
            </a:r>
            <a:r>
              <a:rPr lang="en-US" baseline="0" dirty="0" smtClean="0"/>
              <a:t> countries (China, Saudi Arabia, South Korea, and India) either mirror or differ from American culture. She will set this up as a way for me to frame this conversation from an American perspective, emphasizing that there are many culture in the room and all cultures have </a:t>
            </a:r>
            <a:r>
              <a:rPr lang="en-US" baseline="0" smtClean="0"/>
              <a:t>varying thoughts/rules/beliefs </a:t>
            </a:r>
            <a:r>
              <a:rPr lang="en-US" baseline="0" dirty="0" smtClean="0"/>
              <a:t>around sex and relationships and that is OK, but this program is about what Americans value and expect around sexual behaviors.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b="1" baseline="0" dirty="0" smtClean="0"/>
              <a:t>Background and History of this project</a:t>
            </a:r>
            <a:br>
              <a:rPr lang="en-US" sz="1200" b="1" baseline="0" dirty="0" smtClean="0"/>
            </a:br>
            <a:endParaRPr lang="en-US" sz="1200" b="1" baseline="0" dirty="0" smtClean="0"/>
          </a:p>
          <a:p>
            <a:pPr marL="628650" lvl="1" indent="-171450"/>
            <a:r>
              <a:rPr lang="en-US" sz="1200" b="1" baseline="0" dirty="0" smtClean="0"/>
              <a:t>Why was this program created?</a:t>
            </a:r>
            <a:r>
              <a:rPr lang="en-US" sz="1200" b="0" baseline="0" dirty="0" smtClean="0"/>
              <a:t/>
            </a:r>
            <a:br>
              <a:rPr lang="en-US" sz="1200" b="0" baseline="0" dirty="0" smtClean="0"/>
            </a:br>
            <a:endParaRPr lang="en-US" sz="1200" b="0" baseline="0" dirty="0" smtClean="0"/>
          </a:p>
          <a:p>
            <a:pPr marL="1085850" lvl="2" indent="-171450"/>
            <a:r>
              <a:rPr lang="en-US" sz="1200" b="0" baseline="0" dirty="0" smtClean="0"/>
              <a:t>Haven</a:t>
            </a:r>
          </a:p>
          <a:p>
            <a:pPr marL="1085850" lvl="2" indent="-171450"/>
            <a:r>
              <a:rPr lang="en-US" sz="1200" b="0" baseline="0" dirty="0" smtClean="0"/>
              <a:t>Cultural differences surrounding expected romantic/sexual/social behavior</a:t>
            </a:r>
            <a:r>
              <a:rPr lang="en-US" sz="1200" b="1" baseline="0" dirty="0" smtClean="0"/>
              <a:t/>
            </a:r>
            <a:br>
              <a:rPr lang="en-US" sz="1200" b="1" baseline="0" dirty="0" smtClean="0"/>
            </a:br>
            <a:endParaRPr lang="en-US" sz="1200" b="1" baseline="0" dirty="0" smtClean="0"/>
          </a:p>
          <a:p>
            <a:pPr marL="628650" lvl="1" indent="-171450"/>
            <a:r>
              <a:rPr lang="en-US" sz="1200" b="1" baseline="0" dirty="0" smtClean="0"/>
              <a:t>How did we get Admin Buy-In?</a:t>
            </a:r>
            <a:br>
              <a:rPr lang="en-US" sz="1200" b="1" baseline="0" dirty="0" smtClean="0"/>
            </a:br>
            <a:endParaRPr lang="en-US" sz="1200" b="1" baseline="0" dirty="0" smtClean="0"/>
          </a:p>
          <a:p>
            <a:pPr marL="1085850" lvl="2" indent="-171450"/>
            <a:r>
              <a:rPr lang="en-US" sz="1200" b="0" baseline="0" dirty="0" smtClean="0"/>
              <a:t>Partnership between OISS and SWHP</a:t>
            </a:r>
          </a:p>
          <a:p>
            <a:pPr marL="1085850" lvl="2" indent="-171450"/>
            <a:r>
              <a:rPr lang="en-US" sz="1200" b="0" baseline="0" dirty="0" smtClean="0"/>
              <a:t>Partnership between SWHP and OEI</a:t>
            </a:r>
          </a:p>
          <a:p>
            <a:pPr marL="1543050" lvl="3" indent="-171450"/>
            <a:r>
              <a:rPr lang="en-US" sz="1200" b="0" baseline="0" dirty="0" smtClean="0"/>
              <a:t>OEI charged with education of faculty and staff.</a:t>
            </a:r>
          </a:p>
          <a:p>
            <a:pPr marL="1543050" lvl="3" indent="-171450"/>
            <a:r>
              <a:rPr lang="en-US" sz="1200" b="0" baseline="0" dirty="0" smtClean="0"/>
              <a:t>SWHP charged with education of students</a:t>
            </a:r>
          </a:p>
          <a:p>
            <a:pPr marL="1543050" lvl="3" indent="-171450"/>
            <a:r>
              <a:rPr lang="en-US" sz="1200" b="0" baseline="0" dirty="0" smtClean="0"/>
              <a:t>Scholars fall outside those categories and the Title IX officer granted SWHP permission to develop and implement education for scholars</a:t>
            </a:r>
            <a:r>
              <a:rPr lang="en-US" sz="1200" b="1" baseline="0" dirty="0" smtClean="0"/>
              <a:t/>
            </a:r>
            <a:br>
              <a:rPr lang="en-US" sz="1200" b="1" baseline="0" dirty="0" smtClean="0"/>
            </a:br>
            <a:endParaRPr lang="en-US" sz="1200" b="1" baseline="0" dirty="0" smtClean="0"/>
          </a:p>
          <a:p>
            <a:pPr marL="628650" lvl="1" indent="-171450"/>
            <a:r>
              <a:rPr lang="en-US" sz="1200" b="1" baseline="0" dirty="0" smtClean="0"/>
              <a:t>Why is this program co-presented by representatives of 2 different departments?</a:t>
            </a:r>
            <a:r>
              <a:rPr lang="en-US" sz="1200" baseline="0" dirty="0" smtClean="0"/>
              <a:t/>
            </a:r>
            <a:br>
              <a:rPr lang="en-US" sz="1200" baseline="0" dirty="0" smtClean="0"/>
            </a:br>
            <a:endParaRPr lang="en-US" sz="1200" dirty="0" smtClean="0"/>
          </a:p>
          <a:p>
            <a:pPr lvl="1"/>
            <a:endParaRPr lang="en-US" sz="1200" dirty="0" smtClean="0"/>
          </a:p>
          <a:p>
            <a:pPr lvl="0"/>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23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will also talk about how</a:t>
            </a:r>
            <a:r>
              <a:rPr lang="en-US" baseline="0" dirty="0" smtClean="0"/>
              <a:t> we intend to get scholars to attend the workshops.</a:t>
            </a:r>
            <a:r>
              <a:rPr lang="en-US" dirty="0" smtClean="0"/>
              <a:t/>
            </a:r>
            <a:br>
              <a:rPr lang="en-US" dirty="0" smtClean="0"/>
            </a:b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20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85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14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mparison">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457200" y="857250"/>
            <a:ext cx="4040187" cy="773905"/>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2"/>
              </a:buClr>
              <a:buFont typeface="Arial"/>
              <a:buNone/>
              <a:defRPr sz="2400" b="1" i="0" u="none" strike="noStrike" cap="none">
                <a:solidFill>
                  <a:schemeClr val="dk2"/>
                </a:solidFill>
                <a:latin typeface="Calibri"/>
                <a:ea typeface="Calibri"/>
                <a:cs typeface="Calibri"/>
                <a:sym typeface="Calibri"/>
              </a:defRPr>
            </a:lvl1pPr>
            <a:lvl2pPr marL="457200" marR="0" lvl="1" indent="0" algn="l" rtl="0">
              <a:spcBef>
                <a:spcPts val="400"/>
              </a:spcBef>
              <a:spcAft>
                <a:spcPts val="0"/>
              </a:spcAft>
              <a:buClr>
                <a:schemeClr val="dk2"/>
              </a:buClr>
              <a:buFont typeface="Arial"/>
              <a:buNone/>
              <a:defRPr sz="2000" b="1" i="0" u="none" strike="noStrike" cap="none">
                <a:solidFill>
                  <a:schemeClr val="dk2"/>
                </a:solidFill>
                <a:latin typeface="Calibri"/>
                <a:ea typeface="Calibri"/>
                <a:cs typeface="Calibri"/>
                <a:sym typeface="Calibri"/>
              </a:defRPr>
            </a:lvl2pPr>
            <a:lvl3pPr marL="914400" marR="0" lvl="2" indent="0" algn="l" rtl="0">
              <a:spcBef>
                <a:spcPts val="360"/>
              </a:spcBef>
              <a:spcAft>
                <a:spcPts val="0"/>
              </a:spcAft>
              <a:buClr>
                <a:schemeClr val="dk2"/>
              </a:buClr>
              <a:buFont typeface="Arial"/>
              <a:buNone/>
              <a:defRPr sz="1800" b="1" i="0" u="none" strike="noStrike" cap="none">
                <a:solidFill>
                  <a:schemeClr val="dk2"/>
                </a:solidFill>
                <a:latin typeface="Calibri"/>
                <a:ea typeface="Calibri"/>
                <a:cs typeface="Calibri"/>
                <a:sym typeface="Calibri"/>
              </a:defRPr>
            </a:lvl3pPr>
            <a:lvl4pPr marL="1371600" marR="0" lvl="3" indent="0" algn="l" rtl="0">
              <a:spcBef>
                <a:spcPts val="320"/>
              </a:spcBef>
              <a:spcAft>
                <a:spcPts val="0"/>
              </a:spcAft>
              <a:buClr>
                <a:schemeClr val="dk2"/>
              </a:buClr>
              <a:buFont typeface="Arial"/>
              <a:buNone/>
              <a:defRPr sz="1600" b="1" i="0" u="none" strike="noStrike" cap="none">
                <a:solidFill>
                  <a:schemeClr val="dk2"/>
                </a:solidFill>
                <a:latin typeface="Calibri"/>
                <a:ea typeface="Calibri"/>
                <a:cs typeface="Calibri"/>
                <a:sym typeface="Calibri"/>
              </a:defRPr>
            </a:lvl4pPr>
            <a:lvl5pPr marL="1828800" marR="0" lvl="4" indent="0" algn="l" rtl="0">
              <a:spcBef>
                <a:spcPts val="320"/>
              </a:spcBef>
              <a:spcAft>
                <a:spcPts val="0"/>
              </a:spcAft>
              <a:buClr>
                <a:schemeClr val="dk2"/>
              </a:buClr>
              <a:buFont typeface="Arial"/>
              <a:buNone/>
              <a:defRPr sz="1600" b="1" i="0" u="none" strike="noStrike" cap="none">
                <a:solidFill>
                  <a:schemeClr val="dk2"/>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0" y="1631155"/>
            <a:ext cx="4040187" cy="296346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2"/>
              </a:buClr>
              <a:buSzPct val="100000"/>
              <a:buFont typeface="Arial"/>
              <a:buChar char="•"/>
              <a:defRPr sz="2400" b="0" i="0" u="none" strike="noStrike" cap="none">
                <a:solidFill>
                  <a:schemeClr val="dk2"/>
                </a:solidFill>
                <a:latin typeface="Calibri"/>
                <a:ea typeface="Calibri"/>
                <a:cs typeface="Calibri"/>
                <a:sym typeface="Calibri"/>
              </a:defRPr>
            </a:lvl1pPr>
            <a:lvl2pPr marL="742950" marR="0" lvl="1" indent="-158750" algn="l" rtl="0">
              <a:spcBef>
                <a:spcPts val="400"/>
              </a:spcBef>
              <a:spcAft>
                <a:spcPts val="0"/>
              </a:spcAft>
              <a:buClr>
                <a:schemeClr val="dk2"/>
              </a:buClr>
              <a:buSzPct val="100000"/>
              <a:buFont typeface="Arial"/>
              <a:buChar char="–"/>
              <a:defRPr sz="2000" b="0" i="0" u="none" strike="noStrike" cap="none">
                <a:solidFill>
                  <a:schemeClr val="dk2"/>
                </a:solidFill>
                <a:latin typeface="Calibri"/>
                <a:ea typeface="Calibri"/>
                <a:cs typeface="Calibri"/>
                <a:sym typeface="Calibri"/>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3pPr>
            <a:lvl4pPr marL="1600200" marR="0" lvl="3" indent="-127000" algn="l" rtl="0">
              <a:spcBef>
                <a:spcPts val="320"/>
              </a:spcBef>
              <a:spcAft>
                <a:spcPts val="0"/>
              </a:spcAft>
              <a:buClr>
                <a:schemeClr val="dk2"/>
              </a:buClr>
              <a:buSzPct val="100000"/>
              <a:buFont typeface="Arial"/>
              <a:buChar char="–"/>
              <a:defRPr sz="1600" b="0" i="0" u="none" strike="noStrike" cap="none">
                <a:solidFill>
                  <a:schemeClr val="dk2"/>
                </a:solidFill>
                <a:latin typeface="Calibri"/>
                <a:ea typeface="Calibri"/>
                <a:cs typeface="Calibri"/>
                <a:sym typeface="Calibri"/>
              </a:defRPr>
            </a:lvl4pPr>
            <a:lvl5pPr marL="2057400" marR="0" lvl="4" indent="-127000" algn="l" rtl="0">
              <a:spcBef>
                <a:spcPts val="320"/>
              </a:spcBef>
              <a:spcAft>
                <a:spcPts val="0"/>
              </a:spcAft>
              <a:buClr>
                <a:schemeClr val="dk2"/>
              </a:buClr>
              <a:buSzPct val="100000"/>
              <a:buFont typeface="Arial"/>
              <a:buChar char="»"/>
              <a:defRPr sz="1600" b="0" i="0" u="none" strike="noStrike" cap="none">
                <a:solidFill>
                  <a:schemeClr val="dk2"/>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3"/>
          </p:nvPr>
        </p:nvSpPr>
        <p:spPr>
          <a:xfrm>
            <a:off x="4645026" y="857250"/>
            <a:ext cx="4041774" cy="773905"/>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2"/>
              </a:buClr>
              <a:buFont typeface="Arial"/>
              <a:buNone/>
              <a:defRPr sz="2400" b="1" i="0" u="none" strike="noStrike" cap="none">
                <a:solidFill>
                  <a:schemeClr val="dk2"/>
                </a:solidFill>
                <a:latin typeface="Calibri"/>
                <a:ea typeface="Calibri"/>
                <a:cs typeface="Calibri"/>
                <a:sym typeface="Calibri"/>
              </a:defRPr>
            </a:lvl1pPr>
            <a:lvl2pPr marL="457200" marR="0" lvl="1" indent="0" algn="l" rtl="0">
              <a:spcBef>
                <a:spcPts val="400"/>
              </a:spcBef>
              <a:spcAft>
                <a:spcPts val="0"/>
              </a:spcAft>
              <a:buClr>
                <a:schemeClr val="dk2"/>
              </a:buClr>
              <a:buFont typeface="Arial"/>
              <a:buNone/>
              <a:defRPr sz="2000" b="1" i="0" u="none" strike="noStrike" cap="none">
                <a:solidFill>
                  <a:schemeClr val="dk2"/>
                </a:solidFill>
                <a:latin typeface="Calibri"/>
                <a:ea typeface="Calibri"/>
                <a:cs typeface="Calibri"/>
                <a:sym typeface="Calibri"/>
              </a:defRPr>
            </a:lvl2pPr>
            <a:lvl3pPr marL="914400" marR="0" lvl="2" indent="0" algn="l" rtl="0">
              <a:spcBef>
                <a:spcPts val="360"/>
              </a:spcBef>
              <a:spcAft>
                <a:spcPts val="0"/>
              </a:spcAft>
              <a:buClr>
                <a:schemeClr val="dk2"/>
              </a:buClr>
              <a:buFont typeface="Arial"/>
              <a:buNone/>
              <a:defRPr sz="1800" b="1" i="0" u="none" strike="noStrike" cap="none">
                <a:solidFill>
                  <a:schemeClr val="dk2"/>
                </a:solidFill>
                <a:latin typeface="Calibri"/>
                <a:ea typeface="Calibri"/>
                <a:cs typeface="Calibri"/>
                <a:sym typeface="Calibri"/>
              </a:defRPr>
            </a:lvl3pPr>
            <a:lvl4pPr marL="1371600" marR="0" lvl="3" indent="0" algn="l" rtl="0">
              <a:spcBef>
                <a:spcPts val="320"/>
              </a:spcBef>
              <a:spcAft>
                <a:spcPts val="0"/>
              </a:spcAft>
              <a:buClr>
                <a:schemeClr val="dk2"/>
              </a:buClr>
              <a:buFont typeface="Arial"/>
              <a:buNone/>
              <a:defRPr sz="1600" b="1" i="0" u="none" strike="noStrike" cap="none">
                <a:solidFill>
                  <a:schemeClr val="dk2"/>
                </a:solidFill>
                <a:latin typeface="Calibri"/>
                <a:ea typeface="Calibri"/>
                <a:cs typeface="Calibri"/>
                <a:sym typeface="Calibri"/>
              </a:defRPr>
            </a:lvl4pPr>
            <a:lvl5pPr marL="1828800" marR="0" lvl="4" indent="0" algn="l" rtl="0">
              <a:spcBef>
                <a:spcPts val="320"/>
              </a:spcBef>
              <a:spcAft>
                <a:spcPts val="0"/>
              </a:spcAft>
              <a:buClr>
                <a:schemeClr val="dk2"/>
              </a:buClr>
              <a:buFont typeface="Arial"/>
              <a:buNone/>
              <a:defRPr sz="1600" b="1" i="0" u="none" strike="noStrike" cap="none">
                <a:solidFill>
                  <a:schemeClr val="dk2"/>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4"/>
          </p:nvPr>
        </p:nvSpPr>
        <p:spPr>
          <a:xfrm>
            <a:off x="4645026" y="1631155"/>
            <a:ext cx="4041774" cy="296346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2"/>
              </a:buClr>
              <a:buSzPct val="100000"/>
              <a:buFont typeface="Arial"/>
              <a:buChar char="•"/>
              <a:defRPr sz="2400" b="0" i="0" u="none" strike="noStrike" cap="none">
                <a:solidFill>
                  <a:schemeClr val="dk2"/>
                </a:solidFill>
                <a:latin typeface="Calibri"/>
                <a:ea typeface="Calibri"/>
                <a:cs typeface="Calibri"/>
                <a:sym typeface="Calibri"/>
              </a:defRPr>
            </a:lvl1pPr>
            <a:lvl2pPr marL="742950" marR="0" lvl="1" indent="-158750" algn="l" rtl="0">
              <a:spcBef>
                <a:spcPts val="400"/>
              </a:spcBef>
              <a:spcAft>
                <a:spcPts val="0"/>
              </a:spcAft>
              <a:buClr>
                <a:schemeClr val="dk2"/>
              </a:buClr>
              <a:buSzPct val="100000"/>
              <a:buFont typeface="Arial"/>
              <a:buChar char="–"/>
              <a:defRPr sz="2000" b="0" i="0" u="none" strike="noStrike" cap="none">
                <a:solidFill>
                  <a:schemeClr val="dk2"/>
                </a:solidFill>
                <a:latin typeface="Calibri"/>
                <a:ea typeface="Calibri"/>
                <a:cs typeface="Calibri"/>
                <a:sym typeface="Calibri"/>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3pPr>
            <a:lvl4pPr marL="1600200" marR="0" lvl="3" indent="-127000" algn="l" rtl="0">
              <a:spcBef>
                <a:spcPts val="320"/>
              </a:spcBef>
              <a:spcAft>
                <a:spcPts val="0"/>
              </a:spcAft>
              <a:buClr>
                <a:schemeClr val="dk2"/>
              </a:buClr>
              <a:buSzPct val="100000"/>
              <a:buFont typeface="Arial"/>
              <a:buChar char="–"/>
              <a:defRPr sz="1600" b="0" i="0" u="none" strike="noStrike" cap="none">
                <a:solidFill>
                  <a:schemeClr val="dk2"/>
                </a:solidFill>
                <a:latin typeface="Calibri"/>
                <a:ea typeface="Calibri"/>
                <a:cs typeface="Calibri"/>
                <a:sym typeface="Calibri"/>
              </a:defRPr>
            </a:lvl4pPr>
            <a:lvl5pPr marL="2057400" marR="0" lvl="4" indent="-127000" algn="l" rtl="0">
              <a:spcBef>
                <a:spcPts val="320"/>
              </a:spcBef>
              <a:spcAft>
                <a:spcPts val="0"/>
              </a:spcAft>
              <a:buClr>
                <a:schemeClr val="dk2"/>
              </a:buClr>
              <a:buSzPct val="100000"/>
              <a:buFont typeface="Arial"/>
              <a:buChar char="»"/>
              <a:defRPr sz="1600" b="0" i="0" u="none" strike="noStrike" cap="none">
                <a:solidFill>
                  <a:schemeClr val="dk2"/>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chemeClr val="dk2"/>
                </a:solidFill>
                <a:latin typeface="Helvetica Neue"/>
                <a:ea typeface="Helvetica Neue"/>
                <a:cs typeface="Helvetica Neue"/>
                <a:sym typeface="Helvetica Neue"/>
              </a:rPr>
              <a:t>‹#›</a:t>
            </a:fld>
            <a:endParaRPr lang="en-US" sz="1200" dirty="0">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728662"/>
            <a:ext cx="3008313" cy="8715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5pPr>
            <a:lvl6pPr marL="457200" marR="0" lvl="5"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6pPr>
            <a:lvl7pPr marL="914400" marR="0" lvl="6"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7pPr>
            <a:lvl8pPr marL="1371600" marR="0" lvl="7"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8pPr>
            <a:lvl9pPr marL="1828800" marR="0" lvl="8"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42" name="Shape 42"/>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1885950"/>
            <a:ext cx="3008313" cy="2708672"/>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2"/>
              </a:buClr>
              <a:buFont typeface="Arial"/>
              <a:buNone/>
              <a:defRPr sz="1400" b="0" i="0" u="none" strike="noStrike" cap="none">
                <a:solidFill>
                  <a:schemeClr val="dk2"/>
                </a:solidFill>
                <a:latin typeface="Calibri"/>
                <a:ea typeface="Calibri"/>
                <a:cs typeface="Calibri"/>
                <a:sym typeface="Calibri"/>
              </a:defRPr>
            </a:lvl1pPr>
            <a:lvl2pPr marL="457200" marR="0" lvl="1" indent="0" algn="l" rtl="0">
              <a:spcBef>
                <a:spcPts val="240"/>
              </a:spcBef>
              <a:spcAft>
                <a:spcPts val="0"/>
              </a:spcAft>
              <a:buClr>
                <a:schemeClr val="dk2"/>
              </a:buClr>
              <a:buFont typeface="Arial"/>
              <a:buNone/>
              <a:defRPr sz="1200" b="0" i="0" u="none" strike="noStrike" cap="none">
                <a:solidFill>
                  <a:schemeClr val="dk2"/>
                </a:solidFill>
                <a:latin typeface="Calibri"/>
                <a:ea typeface="Calibri"/>
                <a:cs typeface="Calibri"/>
                <a:sym typeface="Calibri"/>
              </a:defRPr>
            </a:lvl2pPr>
            <a:lvl3pPr marL="914400" marR="0" lvl="2" indent="0" algn="l" rtl="0">
              <a:spcBef>
                <a:spcPts val="200"/>
              </a:spcBef>
              <a:spcAft>
                <a:spcPts val="0"/>
              </a:spcAft>
              <a:buClr>
                <a:schemeClr val="dk2"/>
              </a:buClr>
              <a:buFont typeface="Arial"/>
              <a:buNone/>
              <a:defRPr sz="1000" b="0" i="0" u="none" strike="noStrike" cap="none">
                <a:solidFill>
                  <a:schemeClr val="dk2"/>
                </a:solidFill>
                <a:latin typeface="Calibri"/>
                <a:ea typeface="Calibri"/>
                <a:cs typeface="Calibri"/>
                <a:sym typeface="Calibri"/>
              </a:defRPr>
            </a:lvl3pPr>
            <a:lvl4pPr marL="1371600" marR="0" lvl="3" indent="0" algn="l" rtl="0">
              <a:spcBef>
                <a:spcPts val="180"/>
              </a:spcBef>
              <a:spcAft>
                <a:spcPts val="0"/>
              </a:spcAft>
              <a:buClr>
                <a:schemeClr val="dk2"/>
              </a:buClr>
              <a:buFont typeface="Arial"/>
              <a:buNone/>
              <a:defRPr sz="900" b="0" i="0" u="none" strike="noStrike" cap="none">
                <a:solidFill>
                  <a:schemeClr val="dk2"/>
                </a:solidFill>
                <a:latin typeface="Calibri"/>
                <a:ea typeface="Calibri"/>
                <a:cs typeface="Calibri"/>
                <a:sym typeface="Calibri"/>
              </a:defRPr>
            </a:lvl4pPr>
            <a:lvl5pPr marL="1828800" marR="0" lvl="4" indent="0" algn="l" rtl="0">
              <a:spcBef>
                <a:spcPts val="180"/>
              </a:spcBef>
              <a:spcAft>
                <a:spcPts val="0"/>
              </a:spcAft>
              <a:buClr>
                <a:schemeClr val="dk2"/>
              </a:buClr>
              <a:buFont typeface="Arial"/>
              <a:buNone/>
              <a:defRPr sz="900" b="0" i="0" u="none" strike="noStrike" cap="none">
                <a:solidFill>
                  <a:schemeClr val="dk2"/>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chemeClr val="dk2"/>
                </a:solidFill>
                <a:latin typeface="Helvetica Neue"/>
                <a:ea typeface="Helvetica Neue"/>
                <a:cs typeface="Helvetica Neue"/>
                <a:sym typeface="Helvetica Neue"/>
              </a:rPr>
              <a:t>‹#›</a:t>
            </a:fld>
            <a:endParaRPr lang="en-US" sz="1200" dirty="0">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5pPr>
            <a:lvl6pPr marL="457200" marR="0" lvl="5"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6pPr>
            <a:lvl7pPr marL="914400" marR="0" lvl="6"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7pPr>
            <a:lvl8pPr marL="1371600" marR="0" lvl="7"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8pPr>
            <a:lvl9pPr marL="1828800" marR="0" lvl="8"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47" name="Shape 47"/>
          <p:cNvSpPr>
            <a:spLocks noGrp="1"/>
          </p:cNvSpPr>
          <p:nvPr>
            <p:ph type="pic" idx="2"/>
          </p:nvPr>
        </p:nvSpPr>
        <p:spPr>
          <a:xfrm>
            <a:off x="1792288" y="459581"/>
            <a:ext cx="5486399" cy="30860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2"/>
              </a:buClr>
              <a:buFont typeface="Arial"/>
              <a:buNone/>
              <a:defRPr sz="3200" b="0" i="0" u="none" strike="noStrike" cap="none">
                <a:solidFill>
                  <a:schemeClr val="dk2"/>
                </a:solidFill>
                <a:latin typeface="Calibri"/>
                <a:ea typeface="Calibri"/>
                <a:cs typeface="Calibri"/>
                <a:sym typeface="Calibri"/>
              </a:defRPr>
            </a:lvl1pPr>
            <a:lvl2pPr marL="457200" marR="0" lvl="1" indent="0" algn="l" rtl="0">
              <a:spcBef>
                <a:spcPts val="560"/>
              </a:spcBef>
              <a:spcAft>
                <a:spcPts val="0"/>
              </a:spcAft>
              <a:buClr>
                <a:schemeClr val="dk2"/>
              </a:buClr>
              <a:buFont typeface="Arial"/>
              <a:buNone/>
              <a:defRPr sz="2800" b="0" i="0" u="none" strike="noStrike" cap="none">
                <a:solidFill>
                  <a:schemeClr val="dk2"/>
                </a:solidFill>
                <a:latin typeface="Calibri"/>
                <a:ea typeface="Calibri"/>
                <a:cs typeface="Calibri"/>
                <a:sym typeface="Calibri"/>
              </a:defRPr>
            </a:lvl2pPr>
            <a:lvl3pPr marL="914400" marR="0" lvl="2" indent="0" algn="l" rtl="0">
              <a:spcBef>
                <a:spcPts val="480"/>
              </a:spcBef>
              <a:spcAft>
                <a:spcPts val="0"/>
              </a:spcAft>
              <a:buClr>
                <a:schemeClr val="dk2"/>
              </a:buClr>
              <a:buFont typeface="Arial"/>
              <a:buNone/>
              <a:defRPr sz="2400" b="0" i="0" u="none" strike="noStrike" cap="none">
                <a:solidFill>
                  <a:schemeClr val="dk2"/>
                </a:solidFill>
                <a:latin typeface="Calibri"/>
                <a:ea typeface="Calibri"/>
                <a:cs typeface="Calibri"/>
                <a:sym typeface="Calibri"/>
              </a:defRPr>
            </a:lvl3pPr>
            <a:lvl4pPr marL="1371600" marR="0" lvl="3" indent="0" algn="l" rtl="0">
              <a:spcBef>
                <a:spcPts val="400"/>
              </a:spcBef>
              <a:spcAft>
                <a:spcPts val="0"/>
              </a:spcAft>
              <a:buClr>
                <a:schemeClr val="dk2"/>
              </a:buClr>
              <a:buFont typeface="Arial"/>
              <a:buNone/>
              <a:defRPr sz="2000" b="0" i="0" u="none" strike="noStrike" cap="none">
                <a:solidFill>
                  <a:schemeClr val="dk2"/>
                </a:solidFill>
                <a:latin typeface="Calibri"/>
                <a:ea typeface="Calibri"/>
                <a:cs typeface="Calibri"/>
                <a:sym typeface="Calibri"/>
              </a:defRPr>
            </a:lvl4pPr>
            <a:lvl5pPr marL="1828800" marR="0" lvl="4" indent="0" algn="l" rtl="0">
              <a:spcBef>
                <a:spcPts val="400"/>
              </a:spcBef>
              <a:spcAft>
                <a:spcPts val="0"/>
              </a:spcAft>
              <a:buClr>
                <a:schemeClr val="dk2"/>
              </a:buClr>
              <a:buFont typeface="Arial"/>
              <a:buNone/>
              <a:defRPr sz="2000" b="0" i="0" u="none" strike="noStrike" cap="none">
                <a:solidFill>
                  <a:schemeClr val="dk2"/>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1792288" y="4025503"/>
            <a:ext cx="5486399" cy="603647"/>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2"/>
              </a:buClr>
              <a:buFont typeface="Arial"/>
              <a:buNone/>
              <a:defRPr sz="1400" b="0" i="0" u="none" strike="noStrike" cap="none">
                <a:solidFill>
                  <a:schemeClr val="dk2"/>
                </a:solidFill>
                <a:latin typeface="Calibri"/>
                <a:ea typeface="Calibri"/>
                <a:cs typeface="Calibri"/>
                <a:sym typeface="Calibri"/>
              </a:defRPr>
            </a:lvl1pPr>
            <a:lvl2pPr marL="457200" marR="0" lvl="1" indent="0" algn="l" rtl="0">
              <a:spcBef>
                <a:spcPts val="240"/>
              </a:spcBef>
              <a:spcAft>
                <a:spcPts val="0"/>
              </a:spcAft>
              <a:buClr>
                <a:schemeClr val="dk2"/>
              </a:buClr>
              <a:buFont typeface="Arial"/>
              <a:buNone/>
              <a:defRPr sz="1200" b="0" i="0" u="none" strike="noStrike" cap="none">
                <a:solidFill>
                  <a:schemeClr val="dk2"/>
                </a:solidFill>
                <a:latin typeface="Calibri"/>
                <a:ea typeface="Calibri"/>
                <a:cs typeface="Calibri"/>
                <a:sym typeface="Calibri"/>
              </a:defRPr>
            </a:lvl2pPr>
            <a:lvl3pPr marL="914400" marR="0" lvl="2" indent="0" algn="l" rtl="0">
              <a:spcBef>
                <a:spcPts val="200"/>
              </a:spcBef>
              <a:spcAft>
                <a:spcPts val="0"/>
              </a:spcAft>
              <a:buClr>
                <a:schemeClr val="dk2"/>
              </a:buClr>
              <a:buFont typeface="Arial"/>
              <a:buNone/>
              <a:defRPr sz="1000" b="0" i="0" u="none" strike="noStrike" cap="none">
                <a:solidFill>
                  <a:schemeClr val="dk2"/>
                </a:solidFill>
                <a:latin typeface="Calibri"/>
                <a:ea typeface="Calibri"/>
                <a:cs typeface="Calibri"/>
                <a:sym typeface="Calibri"/>
              </a:defRPr>
            </a:lvl3pPr>
            <a:lvl4pPr marL="1371600" marR="0" lvl="3" indent="0" algn="l" rtl="0">
              <a:spcBef>
                <a:spcPts val="180"/>
              </a:spcBef>
              <a:spcAft>
                <a:spcPts val="0"/>
              </a:spcAft>
              <a:buClr>
                <a:schemeClr val="dk2"/>
              </a:buClr>
              <a:buFont typeface="Arial"/>
              <a:buNone/>
              <a:defRPr sz="900" b="0" i="0" u="none" strike="noStrike" cap="none">
                <a:solidFill>
                  <a:schemeClr val="dk2"/>
                </a:solidFill>
                <a:latin typeface="Calibri"/>
                <a:ea typeface="Calibri"/>
                <a:cs typeface="Calibri"/>
                <a:sym typeface="Calibri"/>
              </a:defRPr>
            </a:lvl4pPr>
            <a:lvl5pPr marL="1828800" marR="0" lvl="4" indent="0" algn="l" rtl="0">
              <a:spcBef>
                <a:spcPts val="180"/>
              </a:spcBef>
              <a:spcAft>
                <a:spcPts val="0"/>
              </a:spcAft>
              <a:buClr>
                <a:schemeClr val="dk2"/>
              </a:buClr>
              <a:buFont typeface="Arial"/>
              <a:buNone/>
              <a:defRPr sz="900" b="0" i="0" u="none" strike="noStrike" cap="none">
                <a:solidFill>
                  <a:schemeClr val="dk2"/>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chemeClr val="dk2"/>
                </a:solidFill>
                <a:latin typeface="Helvetica Neue"/>
                <a:ea typeface="Helvetica Neue"/>
                <a:cs typeface="Helvetica Neue"/>
                <a:sym typeface="Helvetica Neue"/>
              </a:rPr>
              <a:t>‹#›</a:t>
            </a:fld>
            <a:endParaRPr lang="en-US" sz="1200" dirty="0">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914400"/>
            <a:ext cx="8229600" cy="74294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5pPr>
            <a:lvl6pPr marL="457200" marR="0" lvl="5"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6pPr>
            <a:lvl7pPr marL="914400" marR="0" lvl="6"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7pPr>
            <a:lvl8pPr marL="1371600" marR="0" lvl="7"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8pPr>
            <a:lvl9pPr marL="1828800" marR="0" lvl="8"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52" name="Shape 52"/>
          <p:cNvSpPr txBox="1">
            <a:spLocks noGrp="1"/>
          </p:cNvSpPr>
          <p:nvPr>
            <p:ph type="body" idx="1"/>
          </p:nvPr>
        </p:nvSpPr>
        <p:spPr>
          <a:xfrm rot="5400000">
            <a:off x="3246437" y="-846137"/>
            <a:ext cx="2651125" cy="8229600"/>
          </a:xfrm>
          <a:prstGeom prst="rect">
            <a:avLst/>
          </a:prstGeom>
          <a:noFill/>
          <a:ln>
            <a:noFill/>
          </a:ln>
        </p:spPr>
        <p:txBody>
          <a:bodyPr lIns="91425" tIns="91425" rIns="91425" bIns="91425" anchor="t" anchorCtr="0"/>
          <a:lstStyle>
            <a:lvl1pPr marL="342900" marR="0" lvl="0" indent="-2286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1pPr>
            <a:lvl2pPr marL="742950" marR="0" lvl="1" indent="-17145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3pPr>
            <a:lvl4pPr marL="1600200" marR="0" lvl="3"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4pPr>
            <a:lvl5pPr marL="2057400" marR="0" lvl="4"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chemeClr val="dk2"/>
                </a:solidFill>
                <a:latin typeface="Helvetica Neue"/>
                <a:ea typeface="Helvetica Neue"/>
                <a:cs typeface="Helvetica Neue"/>
                <a:sym typeface="Helvetica Neue"/>
              </a:rPr>
              <a:t>‹#›</a:t>
            </a:fld>
            <a:endParaRPr lang="en-US" sz="1200" dirty="0">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rot="5400000">
            <a:off x="5463777" y="1371600"/>
            <a:ext cx="4388643"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5pPr>
            <a:lvl6pPr marL="457200" marR="0" lvl="5"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6pPr>
            <a:lvl7pPr marL="914400" marR="0" lvl="6"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7pPr>
            <a:lvl8pPr marL="1371600" marR="0" lvl="7"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8pPr>
            <a:lvl9pPr marL="1828800" marR="0" lvl="8"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56" name="Shape 56"/>
          <p:cNvSpPr txBox="1">
            <a:spLocks noGrp="1"/>
          </p:cNvSpPr>
          <p:nvPr>
            <p:ph type="body" idx="1"/>
          </p:nvPr>
        </p:nvSpPr>
        <p:spPr>
          <a:xfrm rot="5400000">
            <a:off x="1272778" y="-609598"/>
            <a:ext cx="4388643" cy="6019799"/>
          </a:xfrm>
          <a:prstGeom prst="rect">
            <a:avLst/>
          </a:prstGeom>
          <a:noFill/>
          <a:ln>
            <a:noFill/>
          </a:ln>
        </p:spPr>
        <p:txBody>
          <a:bodyPr lIns="91425" tIns="91425" rIns="91425" bIns="91425" anchor="t" anchorCtr="0"/>
          <a:lstStyle>
            <a:lvl1pPr marL="342900" marR="0" lvl="0" indent="-2286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1pPr>
            <a:lvl2pPr marL="742950" marR="0" lvl="1" indent="-17145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3pPr>
            <a:lvl4pPr marL="1600200" marR="0" lvl="3"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4pPr>
            <a:lvl5pPr marL="2057400" marR="0" lvl="4"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chemeClr val="dk2"/>
                </a:solidFill>
                <a:latin typeface="Helvetica Neue"/>
                <a:ea typeface="Helvetica Neue"/>
                <a:cs typeface="Helvetica Neue"/>
                <a:sym typeface="Helvetica Neue"/>
              </a:rPr>
              <a:t>‹#›</a:t>
            </a:fld>
            <a:endParaRPr lang="en-US" sz="1200" dirty="0">
              <a:solidFill>
                <a:schemeClr val="dk2"/>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914400"/>
            <a:ext cx="8229600" cy="74294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5pPr>
            <a:lvl6pPr marL="457200" marR="0" lvl="5"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6pPr>
            <a:lvl7pPr marL="914400" marR="0" lvl="6"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7pPr>
            <a:lvl8pPr marL="1371600" marR="0" lvl="7"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8pPr>
            <a:lvl9pPr marL="1828800" marR="0" lvl="8" indent="0" algn="ctr" rtl="0">
              <a:spcBef>
                <a:spcPts val="0"/>
              </a:spcBef>
              <a:spcAft>
                <a:spcPts val="0"/>
              </a:spcAft>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11" name="Shape 11"/>
          <p:cNvSpPr txBox="1">
            <a:spLocks noGrp="1"/>
          </p:cNvSpPr>
          <p:nvPr>
            <p:ph type="body" idx="1"/>
          </p:nvPr>
        </p:nvSpPr>
        <p:spPr>
          <a:xfrm>
            <a:off x="457200" y="1943100"/>
            <a:ext cx="8229600" cy="2651125"/>
          </a:xfrm>
          <a:prstGeom prst="rect">
            <a:avLst/>
          </a:prstGeom>
          <a:noFill/>
          <a:ln>
            <a:noFill/>
          </a:ln>
        </p:spPr>
        <p:txBody>
          <a:bodyPr lIns="91425" tIns="91425" rIns="91425" bIns="91425" anchor="t" anchorCtr="0"/>
          <a:lstStyle>
            <a:lvl1pPr marL="342900" marR="0" lvl="0" indent="-2286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1pPr>
            <a:lvl2pPr marL="742950" marR="0" lvl="1" indent="-17145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3pPr>
            <a:lvl4pPr marL="1600200" marR="0" lvl="3"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4pPr>
            <a:lvl5pPr marL="2057400" marR="0" lvl="4" indent="-114300" algn="l" rtl="0">
              <a:spcBef>
                <a:spcPts val="36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b="0" i="0" u="none" strike="noStrike" cap="none" dirty="0">
                <a:solidFill>
                  <a:schemeClr val="dk2"/>
                </a:solidFill>
                <a:latin typeface="Helvetica Neue"/>
                <a:ea typeface="Helvetica Neue"/>
                <a:cs typeface="Helvetica Neue"/>
                <a:sym typeface="Helvetica Neue"/>
              </a:rPr>
              <a:t>1</a:t>
            </a: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199" y="1179444"/>
            <a:ext cx="8229600" cy="1114320"/>
          </a:xfrm>
        </p:spPr>
        <p:txBody>
          <a:bodyPr/>
          <a:lstStyle/>
          <a:p>
            <a:pPr algn="ctr"/>
            <a:r>
              <a:rPr lang="en-US" sz="3200" dirty="0"/>
              <a:t>Sexual Misconduct Prevention </a:t>
            </a:r>
            <a:r>
              <a:rPr lang="en-US" sz="3200" dirty="0" smtClean="0"/>
              <a:t>Training</a:t>
            </a:r>
          </a:p>
          <a:p>
            <a:pPr algn="ctr"/>
            <a:r>
              <a:rPr lang="en-US" sz="2000" i="1" dirty="0" smtClean="0"/>
              <a:t>A </a:t>
            </a:r>
            <a:r>
              <a:rPr lang="en-US" sz="2000" i="1" dirty="0"/>
              <a:t>New Program for International </a:t>
            </a:r>
            <a:r>
              <a:rPr lang="en-US" sz="2000" i="1" dirty="0" smtClean="0"/>
              <a:t>Scholars at the University </a:t>
            </a:r>
            <a:r>
              <a:rPr lang="en-US" sz="2000" i="1" smtClean="0"/>
              <a:t>of </a:t>
            </a:r>
            <a:r>
              <a:rPr lang="en-US" sz="2000" i="1" smtClean="0"/>
              <a:t>Delaware </a:t>
            </a:r>
            <a:endParaRPr lang="en-US" sz="2000" i="1" dirty="0"/>
          </a:p>
        </p:txBody>
      </p:sp>
      <p:sp>
        <p:nvSpPr>
          <p:cNvPr id="3" name="Text Placeholder 2"/>
          <p:cNvSpPr>
            <a:spLocks noGrp="1"/>
          </p:cNvSpPr>
          <p:nvPr>
            <p:ph type="body" idx="2"/>
          </p:nvPr>
        </p:nvSpPr>
        <p:spPr>
          <a:xfrm>
            <a:off x="457200" y="2829339"/>
            <a:ext cx="4040187" cy="1765281"/>
          </a:xfrm>
        </p:spPr>
        <p:txBody>
          <a:bodyPr/>
          <a:lstStyle/>
          <a:p>
            <a:pPr marL="152400" indent="0" algn="ctr">
              <a:buNone/>
            </a:pPr>
            <a:r>
              <a:rPr lang="en-US" sz="1600" dirty="0" smtClean="0"/>
              <a:t>Noemi Murphy</a:t>
            </a:r>
          </a:p>
          <a:p>
            <a:pPr marL="152400" indent="0" algn="ctr">
              <a:buNone/>
            </a:pPr>
            <a:r>
              <a:rPr lang="en-US" sz="1600" i="1" dirty="0" smtClean="0"/>
              <a:t>Assistant Director, Scholar Services</a:t>
            </a:r>
          </a:p>
          <a:p>
            <a:pPr marL="152400" indent="0" algn="ctr">
              <a:buNone/>
            </a:pPr>
            <a:r>
              <a:rPr lang="en-US" sz="1400" dirty="0" smtClean="0"/>
              <a:t>Office for International Students and Scholars</a:t>
            </a:r>
          </a:p>
          <a:p>
            <a:pPr marL="152400" indent="0" algn="ctr">
              <a:buNone/>
            </a:pPr>
            <a:r>
              <a:rPr lang="en-US" sz="1400" dirty="0" smtClean="0"/>
              <a:t>University of Delaware</a:t>
            </a:r>
          </a:p>
          <a:p>
            <a:pPr marL="152400" indent="0" algn="ctr">
              <a:buNone/>
            </a:pPr>
            <a:r>
              <a:rPr lang="en-US" sz="1400" dirty="0" smtClean="0"/>
              <a:t>www.udel.edu/oiss</a:t>
            </a:r>
          </a:p>
          <a:p>
            <a:pPr marL="152400" indent="0">
              <a:buNone/>
            </a:pPr>
            <a:endParaRPr lang="en-US" dirty="0"/>
          </a:p>
        </p:txBody>
      </p:sp>
      <p:sp>
        <p:nvSpPr>
          <p:cNvPr id="5" name="Text Placeholder 4"/>
          <p:cNvSpPr>
            <a:spLocks noGrp="1"/>
          </p:cNvSpPr>
          <p:nvPr>
            <p:ph type="body" idx="4"/>
          </p:nvPr>
        </p:nvSpPr>
        <p:spPr>
          <a:xfrm>
            <a:off x="4645026" y="2829339"/>
            <a:ext cx="4041774" cy="1590261"/>
          </a:xfrm>
        </p:spPr>
        <p:txBody>
          <a:bodyPr/>
          <a:lstStyle/>
          <a:p>
            <a:pPr marL="152400" indent="0" algn="ctr">
              <a:buNone/>
            </a:pPr>
            <a:r>
              <a:rPr lang="en-US" sz="1600" dirty="0" smtClean="0"/>
              <a:t>Matthew McMahon</a:t>
            </a:r>
          </a:p>
          <a:p>
            <a:pPr marL="152400" indent="0" algn="ctr">
              <a:buNone/>
            </a:pPr>
            <a:r>
              <a:rPr lang="en-US" sz="1600" i="1" dirty="0" smtClean="0"/>
              <a:t>Sexual Violence Prevention Specialist</a:t>
            </a:r>
          </a:p>
          <a:p>
            <a:pPr marL="152400" indent="0" algn="ctr">
              <a:buNone/>
            </a:pPr>
            <a:r>
              <a:rPr lang="en-US" sz="1400" dirty="0" smtClean="0"/>
              <a:t>Student Wellness &amp; Health Promotion</a:t>
            </a:r>
          </a:p>
          <a:p>
            <a:pPr marL="152400" indent="0" algn="ctr">
              <a:buNone/>
            </a:pPr>
            <a:r>
              <a:rPr lang="en-US" sz="1400" dirty="0" smtClean="0"/>
              <a:t>University of Delaware</a:t>
            </a:r>
          </a:p>
          <a:p>
            <a:pPr marL="152400" indent="0" algn="ctr">
              <a:buNone/>
            </a:pPr>
            <a:r>
              <a:rPr lang="en-US" sz="1400" dirty="0" smtClean="0"/>
              <a:t>www.udel.edu/studentwellness</a:t>
            </a:r>
            <a:endParaRPr lang="en-US" sz="1400" dirty="0"/>
          </a:p>
        </p:txBody>
      </p:sp>
      <p:sp>
        <p:nvSpPr>
          <p:cNvPr id="4" name="TextBox 3"/>
          <p:cNvSpPr txBox="1"/>
          <p:nvPr/>
        </p:nvSpPr>
        <p:spPr>
          <a:xfrm>
            <a:off x="295000" y="4589502"/>
            <a:ext cx="8700052" cy="553998"/>
          </a:xfrm>
          <a:prstGeom prst="rect">
            <a:avLst/>
          </a:prstGeom>
          <a:noFill/>
        </p:spPr>
        <p:txBody>
          <a:bodyPr wrap="square" rtlCol="0">
            <a:spAutoFit/>
          </a:bodyPr>
          <a:lstStyle/>
          <a:p>
            <a:r>
              <a:rPr lang="en-US" sz="800" dirty="0">
                <a:latin typeface="Calibri" charset="0"/>
                <a:ea typeface="Calibri" charset="0"/>
                <a:cs typeface="Calibri" charset="0"/>
              </a:rPr>
              <a:t>Notice: This project was supported by Grant No. 2014-WA-AX-0011 awarded by the Office on Violence Against Women, U.S. Department of Justice. The opinions, findings, conclusions, and recommendations expressed in this publication/program/exhibition are those of the authors and do not necessarily reflect the views of the Department of Justice, Office on Violence Against Women.</a:t>
            </a:r>
          </a:p>
          <a:p>
            <a:endParaRPr lang="en-US" dirty="0"/>
          </a:p>
        </p:txBody>
      </p:sp>
    </p:spTree>
    <p:extLst>
      <p:ext uri="{BB962C8B-B14F-4D97-AF65-F5344CB8AC3E}">
        <p14:creationId xmlns:p14="http://schemas.microsoft.com/office/powerpoint/2010/main" val="395231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Outcomes</a:t>
            </a:r>
            <a:endParaRPr lang="en-US" sz="2000" dirty="0" smtClean="0"/>
          </a:p>
          <a:p>
            <a:pPr marL="203200" indent="0" algn="ctr">
              <a:buNone/>
            </a:pPr>
            <a:r>
              <a:rPr lang="en-US" sz="1100" dirty="0" smtClean="0"/>
              <a:t>Decreased Acts of Sexual Misconduct</a:t>
            </a:r>
            <a:endParaRPr lang="en-US" sz="2000" dirty="0" smtClean="0"/>
          </a:p>
          <a:p>
            <a:endParaRPr lang="en-US" sz="2400" dirty="0" smtClean="0"/>
          </a:p>
          <a:p>
            <a:r>
              <a:rPr lang="en-US" sz="2400" dirty="0" smtClean="0"/>
              <a:t>Scholars respect US law, US cultural norms, and UD policy regarding sexual </a:t>
            </a:r>
            <a:r>
              <a:rPr lang="en-US" sz="2400" dirty="0"/>
              <a:t>m</a:t>
            </a:r>
            <a:r>
              <a:rPr lang="en-US" sz="2400" dirty="0" smtClean="0"/>
              <a:t>isconduct</a:t>
            </a:r>
          </a:p>
          <a:p>
            <a:pPr lvl="1"/>
            <a:r>
              <a:rPr lang="en-US" sz="1600" dirty="0" smtClean="0"/>
              <a:t>Scholars recognize acts of sexual misconduct</a:t>
            </a:r>
          </a:p>
          <a:p>
            <a:pPr lvl="1"/>
            <a:r>
              <a:rPr lang="en-US" sz="1600" dirty="0"/>
              <a:t>Scholars are aware of their responsibilities regarding sexual behavior in accordance to US law and UD </a:t>
            </a:r>
            <a:r>
              <a:rPr lang="en-US" sz="1600" dirty="0" smtClean="0"/>
              <a:t>policy</a:t>
            </a:r>
          </a:p>
          <a:p>
            <a:r>
              <a:rPr lang="en-US" sz="2400" dirty="0" smtClean="0"/>
              <a:t>Scholars value healthy sexual relationships</a:t>
            </a:r>
          </a:p>
          <a:p>
            <a:pPr lvl="1"/>
            <a:r>
              <a:rPr lang="en-US" sz="1600" dirty="0"/>
              <a:t>Scholars </a:t>
            </a:r>
            <a:r>
              <a:rPr lang="en-US" sz="1600" dirty="0" smtClean="0"/>
              <a:t>understand how unhealthy </a:t>
            </a:r>
            <a:r>
              <a:rPr lang="en-US" sz="1600" dirty="0"/>
              <a:t>sexual </a:t>
            </a:r>
            <a:r>
              <a:rPr lang="en-US" sz="1600" dirty="0" smtClean="0"/>
              <a:t>behaviors contribute </a:t>
            </a:r>
            <a:r>
              <a:rPr lang="en-US" sz="1600" dirty="0"/>
              <a:t>to sexual </a:t>
            </a:r>
            <a:r>
              <a:rPr lang="en-US" sz="1600" dirty="0" smtClean="0"/>
              <a:t>misconduct</a:t>
            </a:r>
          </a:p>
        </p:txBody>
      </p:sp>
    </p:spTree>
    <p:extLst>
      <p:ext uri="{BB962C8B-B14F-4D97-AF65-F5344CB8AC3E}">
        <p14:creationId xmlns:p14="http://schemas.microsoft.com/office/powerpoint/2010/main" val="90683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Outcomes</a:t>
            </a:r>
            <a:endParaRPr lang="en-US" sz="2000" dirty="0" smtClean="0"/>
          </a:p>
          <a:p>
            <a:pPr marL="203200" indent="0" algn="ctr">
              <a:buNone/>
            </a:pPr>
            <a:r>
              <a:rPr lang="en-US" sz="1100" dirty="0" smtClean="0"/>
              <a:t>Increased Proactive Consent in Sexual Encounters</a:t>
            </a:r>
            <a:endParaRPr lang="en-US" sz="2000" dirty="0" smtClean="0"/>
          </a:p>
          <a:p>
            <a:endParaRPr lang="en-US" sz="2400" dirty="0" smtClean="0"/>
          </a:p>
          <a:p>
            <a:r>
              <a:rPr lang="en-US" sz="2400" dirty="0" smtClean="0"/>
              <a:t>Scholars </a:t>
            </a:r>
            <a:r>
              <a:rPr lang="en-US" sz="2400" dirty="0"/>
              <a:t>respect the definition of consent as defined by the UD Sexual Misconduct P</a:t>
            </a:r>
            <a:r>
              <a:rPr lang="en-US" sz="2400" dirty="0" smtClean="0"/>
              <a:t>olicy</a:t>
            </a:r>
          </a:p>
          <a:p>
            <a:pPr lvl="1"/>
            <a:r>
              <a:rPr lang="en-US" sz="1600" dirty="0"/>
              <a:t>Scholars </a:t>
            </a:r>
            <a:r>
              <a:rPr lang="en-US" sz="1600" dirty="0" smtClean="0"/>
              <a:t>understand consent as defined by the UD Sexual Misconduct Policy</a:t>
            </a:r>
          </a:p>
          <a:p>
            <a:pPr lvl="1"/>
            <a:r>
              <a:rPr lang="en-US" sz="1600" dirty="0" smtClean="0"/>
              <a:t>Scholars </a:t>
            </a:r>
            <a:r>
              <a:rPr lang="en-US" sz="1600" dirty="0"/>
              <a:t>understand that consent cannot be given while intoxicated</a:t>
            </a:r>
            <a:endParaRPr lang="en-US" sz="1600" dirty="0" smtClean="0"/>
          </a:p>
          <a:p>
            <a:r>
              <a:rPr lang="en-US" sz="2400" dirty="0"/>
              <a:t>Scholars respect the boundaries of their sexual </a:t>
            </a:r>
            <a:r>
              <a:rPr lang="en-US" sz="2400" dirty="0" smtClean="0"/>
              <a:t>partners</a:t>
            </a:r>
          </a:p>
          <a:p>
            <a:pPr lvl="1"/>
            <a:r>
              <a:rPr lang="en-US" sz="1600" dirty="0"/>
              <a:t>Scholars understand their responsibility to obtain consent before any and all sexual activity </a:t>
            </a:r>
          </a:p>
        </p:txBody>
      </p:sp>
    </p:spTree>
    <p:extLst>
      <p:ext uri="{BB962C8B-B14F-4D97-AF65-F5344CB8AC3E}">
        <p14:creationId xmlns:p14="http://schemas.microsoft.com/office/powerpoint/2010/main" val="121835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Outcomes</a:t>
            </a:r>
            <a:endParaRPr lang="en-US" sz="2000" dirty="0" smtClean="0"/>
          </a:p>
          <a:p>
            <a:pPr marL="203200" indent="0" algn="ctr">
              <a:buNone/>
            </a:pPr>
            <a:r>
              <a:rPr lang="en-US" sz="1100" dirty="0" smtClean="0"/>
              <a:t>Increased use of Resources and Support Services</a:t>
            </a:r>
          </a:p>
          <a:p>
            <a:pPr marL="203200" indent="0">
              <a:buNone/>
            </a:pPr>
            <a:endParaRPr lang="en-US" sz="2000" dirty="0" smtClean="0"/>
          </a:p>
          <a:p>
            <a:r>
              <a:rPr lang="en-US" sz="2400" dirty="0"/>
              <a:t>Scholars feel empowered to seek </a:t>
            </a:r>
            <a:r>
              <a:rPr lang="en-US" sz="2400" dirty="0" smtClean="0"/>
              <a:t>help</a:t>
            </a:r>
          </a:p>
          <a:p>
            <a:pPr lvl="1"/>
            <a:r>
              <a:rPr lang="en-US" sz="1600" dirty="0"/>
              <a:t>Scholars recognize acts of </a:t>
            </a:r>
            <a:r>
              <a:rPr lang="en-US" sz="1600" dirty="0" smtClean="0"/>
              <a:t>sexual </a:t>
            </a:r>
            <a:r>
              <a:rPr lang="en-US" sz="1600" dirty="0"/>
              <a:t>m</a:t>
            </a:r>
            <a:r>
              <a:rPr lang="en-US" sz="1600" dirty="0" smtClean="0"/>
              <a:t>isconduct</a:t>
            </a:r>
          </a:p>
          <a:p>
            <a:r>
              <a:rPr lang="en-US" sz="2400" dirty="0"/>
              <a:t>Scholars feel safe accessing resources and support </a:t>
            </a:r>
            <a:r>
              <a:rPr lang="en-US" sz="2400" dirty="0" smtClean="0"/>
              <a:t>services</a:t>
            </a:r>
          </a:p>
          <a:p>
            <a:pPr lvl="1"/>
            <a:r>
              <a:rPr lang="en-US" sz="1600" dirty="0"/>
              <a:t>Scholars are aware of their rights regarding sexual misconduct in accordance with Title </a:t>
            </a:r>
            <a:r>
              <a:rPr lang="en-US" sz="1600" dirty="0" smtClean="0"/>
              <a:t>IX</a:t>
            </a:r>
          </a:p>
          <a:p>
            <a:pPr lvl="1"/>
            <a:r>
              <a:rPr lang="en-US" sz="1600" dirty="0"/>
              <a:t>Scholars are aware of existing resources for survivors of sexual misconduct</a:t>
            </a:r>
            <a:endParaRPr lang="en-US" sz="1600" dirty="0" smtClean="0"/>
          </a:p>
          <a:p>
            <a:r>
              <a:rPr lang="en-US" sz="2400" dirty="0"/>
              <a:t>Scholars trust service </a:t>
            </a:r>
            <a:r>
              <a:rPr lang="en-US" sz="2400" dirty="0" smtClean="0"/>
              <a:t>providers</a:t>
            </a:r>
          </a:p>
          <a:p>
            <a:pPr lvl="1"/>
            <a:r>
              <a:rPr lang="en-US" sz="1600" dirty="0"/>
              <a:t>Scholars understand the UD Alcohol Amnesty </a:t>
            </a:r>
            <a:r>
              <a:rPr lang="en-US" sz="1600" dirty="0" smtClean="0"/>
              <a:t>Policy</a:t>
            </a:r>
          </a:p>
          <a:p>
            <a:pPr lvl="1"/>
            <a:r>
              <a:rPr lang="en-US" sz="1600" dirty="0"/>
              <a:t>Scholars understand the difference between confidential and non-confidential resources</a:t>
            </a:r>
          </a:p>
        </p:txBody>
      </p:sp>
    </p:spTree>
    <p:extLst>
      <p:ext uri="{BB962C8B-B14F-4D97-AF65-F5344CB8AC3E}">
        <p14:creationId xmlns:p14="http://schemas.microsoft.com/office/powerpoint/2010/main" val="1422041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Learning Objectives</a:t>
            </a:r>
            <a:endParaRPr lang="en-US" sz="2000" dirty="0" smtClean="0"/>
          </a:p>
          <a:p>
            <a:pPr marL="203200" indent="0" algn="ctr">
              <a:buNone/>
            </a:pPr>
            <a:r>
              <a:rPr lang="en-US" sz="1100" dirty="0" smtClean="0"/>
              <a:t>How will scholars demonstrate these behaviors?</a:t>
            </a:r>
          </a:p>
          <a:p>
            <a:pPr marL="203200" indent="0" algn="ctr">
              <a:buNone/>
            </a:pPr>
            <a:r>
              <a:rPr lang="en-US" sz="1100" dirty="0" smtClean="0"/>
              <a:t>What is the ultimate goal of this program?</a:t>
            </a:r>
          </a:p>
          <a:p>
            <a:pPr lvl="1"/>
            <a:endParaRPr lang="en-US" sz="1200" dirty="0" smtClean="0"/>
          </a:p>
          <a:p>
            <a:pPr lvl="1"/>
            <a:endParaRPr lang="en-US" sz="1200" dirty="0" smtClean="0"/>
          </a:p>
          <a:p>
            <a:pPr lvl="1"/>
            <a:endParaRPr lang="en-US" sz="1600" dirty="0" smtClean="0"/>
          </a:p>
          <a:p>
            <a:pPr lvl="1"/>
            <a:endParaRPr lang="en-US" sz="1600" dirty="0" smtClean="0"/>
          </a:p>
          <a:p>
            <a:pPr marL="203200" indent="0">
              <a:buNone/>
            </a:pPr>
            <a:endParaRPr lang="en-US" sz="2000" dirty="0" smtClean="0"/>
          </a:p>
        </p:txBody>
      </p:sp>
      <p:sp>
        <p:nvSpPr>
          <p:cNvPr id="3" name="TextBox 2"/>
          <p:cNvSpPr txBox="1"/>
          <p:nvPr/>
        </p:nvSpPr>
        <p:spPr>
          <a:xfrm>
            <a:off x="46384" y="1848679"/>
            <a:ext cx="9097616" cy="3539430"/>
          </a:xfrm>
          <a:prstGeom prst="rect">
            <a:avLst/>
          </a:prstGeom>
          <a:noFill/>
        </p:spPr>
        <p:txBody>
          <a:bodyPr wrap="square" numCol="2" rtlCol="0">
            <a:spAutoFit/>
          </a:bodyPr>
          <a:lstStyle/>
          <a:p>
            <a:pPr marL="171450" lvl="1" indent="-171450">
              <a:buFont typeface="Arial" charset="0"/>
              <a:buChar char="•"/>
            </a:pPr>
            <a:r>
              <a:rPr lang="en-US" sz="1600" dirty="0">
                <a:solidFill>
                  <a:schemeClr val="bg2"/>
                </a:solidFill>
                <a:latin typeface="Calibri" charset="0"/>
                <a:ea typeface="Calibri" charset="0"/>
                <a:cs typeface="Calibri" charset="0"/>
              </a:rPr>
              <a:t>Scholars can define acts identified as sexual misconduct (sexual assault, sexual harassment, dating and domestic violence, and stalking)</a:t>
            </a:r>
          </a:p>
          <a:p>
            <a:pPr marL="171450" lvl="1" indent="-171450">
              <a:buFont typeface="Arial" charset="0"/>
              <a:buChar char="•"/>
            </a:pPr>
            <a:r>
              <a:rPr lang="en-US" sz="1600" dirty="0">
                <a:solidFill>
                  <a:schemeClr val="bg2"/>
                </a:solidFill>
                <a:latin typeface="Calibri" charset="0"/>
                <a:ea typeface="Calibri" charset="0"/>
                <a:cs typeface="Calibri" charset="0"/>
              </a:rPr>
              <a:t>Scholars can define consent in their own words</a:t>
            </a:r>
          </a:p>
          <a:p>
            <a:pPr marL="171450" lvl="1" indent="-171450">
              <a:buFont typeface="Arial" charset="0"/>
              <a:buChar char="•"/>
            </a:pPr>
            <a:r>
              <a:rPr lang="en-US" sz="1600" dirty="0">
                <a:solidFill>
                  <a:schemeClr val="bg2"/>
                </a:solidFill>
                <a:latin typeface="Calibri" charset="0"/>
                <a:ea typeface="Calibri" charset="0"/>
                <a:cs typeface="Calibri" charset="0"/>
              </a:rPr>
              <a:t>Scholars can describe their responsibility to obtain consent </a:t>
            </a:r>
          </a:p>
          <a:p>
            <a:pPr marL="171450" lvl="1" indent="-171450">
              <a:buFont typeface="Arial" charset="0"/>
              <a:buChar char="•"/>
            </a:pPr>
            <a:r>
              <a:rPr lang="en-US" sz="1600" dirty="0">
                <a:solidFill>
                  <a:schemeClr val="bg2"/>
                </a:solidFill>
                <a:latin typeface="Calibri" charset="0"/>
                <a:ea typeface="Calibri" charset="0"/>
                <a:cs typeface="Calibri" charset="0"/>
              </a:rPr>
              <a:t>Scholars can explain why consent cannot be given by a person intoxicated by alcohol and/or drugs</a:t>
            </a:r>
          </a:p>
          <a:p>
            <a:pPr marL="171450" lvl="1" indent="-171450">
              <a:buFont typeface="Arial" charset="0"/>
              <a:buChar char="•"/>
            </a:pPr>
            <a:r>
              <a:rPr lang="en-US" sz="1600" dirty="0">
                <a:solidFill>
                  <a:schemeClr val="bg2"/>
                </a:solidFill>
                <a:latin typeface="Calibri" charset="0"/>
                <a:ea typeface="Calibri" charset="0"/>
                <a:cs typeface="Calibri" charset="0"/>
              </a:rPr>
              <a:t>Scholars can describe unhealthy sexual behaviors which contribute to sexual misconduct</a:t>
            </a:r>
          </a:p>
          <a:p>
            <a:pPr marL="171450" lvl="1" indent="-171450">
              <a:buFont typeface="Arial" charset="0"/>
              <a:buChar char="•"/>
            </a:pPr>
            <a:endParaRPr lang="en-US" sz="1600" dirty="0" smtClean="0">
              <a:solidFill>
                <a:schemeClr val="bg2"/>
              </a:solidFill>
              <a:latin typeface="Calibri" charset="0"/>
              <a:ea typeface="Calibri" charset="0"/>
              <a:cs typeface="Calibri" charset="0"/>
            </a:endParaRPr>
          </a:p>
          <a:p>
            <a:pPr marL="171450" lvl="1" indent="-171450">
              <a:buFont typeface="Arial" charset="0"/>
              <a:buChar char="•"/>
            </a:pPr>
            <a:endParaRPr lang="en-US" sz="1600" dirty="0">
              <a:solidFill>
                <a:schemeClr val="bg2"/>
              </a:solidFill>
              <a:latin typeface="Calibri" charset="0"/>
              <a:ea typeface="Calibri" charset="0"/>
              <a:cs typeface="Calibri" charset="0"/>
            </a:endParaRPr>
          </a:p>
          <a:p>
            <a:pPr marL="171450" lvl="1" indent="-171450">
              <a:buFont typeface="Arial" charset="0"/>
              <a:buChar char="•"/>
            </a:pPr>
            <a:endParaRPr lang="en-US" sz="1600" dirty="0" smtClean="0">
              <a:solidFill>
                <a:schemeClr val="bg2"/>
              </a:solidFill>
              <a:latin typeface="Calibri" charset="0"/>
              <a:ea typeface="Calibri" charset="0"/>
              <a:cs typeface="Calibri" charset="0"/>
            </a:endParaRPr>
          </a:p>
          <a:p>
            <a:pPr marL="171450" lvl="1" indent="-171450">
              <a:buFont typeface="Arial" charset="0"/>
              <a:buChar char="•"/>
            </a:pPr>
            <a:endParaRPr lang="en-US" sz="1600" dirty="0">
              <a:solidFill>
                <a:schemeClr val="bg2"/>
              </a:solidFill>
              <a:latin typeface="Calibri" charset="0"/>
              <a:ea typeface="Calibri" charset="0"/>
              <a:cs typeface="Calibri" charset="0"/>
            </a:endParaRPr>
          </a:p>
          <a:p>
            <a:pPr marL="171450" lvl="1" indent="-171450">
              <a:buFont typeface="Arial" charset="0"/>
              <a:buChar char="•"/>
            </a:pPr>
            <a:r>
              <a:rPr lang="en-US" sz="1600" dirty="0" smtClean="0">
                <a:solidFill>
                  <a:schemeClr val="bg2"/>
                </a:solidFill>
                <a:latin typeface="Calibri" charset="0"/>
                <a:ea typeface="Calibri" charset="0"/>
                <a:cs typeface="Calibri" charset="0"/>
              </a:rPr>
              <a:t>Scholars can identify 2 of the 4 values / principles that must be present to achieve a healthy sexual relationship</a:t>
            </a:r>
          </a:p>
          <a:p>
            <a:pPr marL="171450" lvl="1" indent="-171450">
              <a:buFont typeface="Arial" charset="0"/>
              <a:buChar char="•"/>
            </a:pPr>
            <a:r>
              <a:rPr lang="en-US" sz="1600" dirty="0" smtClean="0">
                <a:solidFill>
                  <a:schemeClr val="bg2"/>
                </a:solidFill>
                <a:latin typeface="Calibri" charset="0"/>
                <a:ea typeface="Calibri" charset="0"/>
                <a:cs typeface="Calibri" charset="0"/>
              </a:rPr>
              <a:t>Scholars can describe </a:t>
            </a:r>
            <a:r>
              <a:rPr lang="en-US" sz="1600" dirty="0">
                <a:solidFill>
                  <a:schemeClr val="bg2"/>
                </a:solidFill>
                <a:latin typeface="Calibri" charset="0"/>
                <a:ea typeface="Calibri" charset="0"/>
                <a:cs typeface="Calibri" charset="0"/>
              </a:rPr>
              <a:t>the UD Alcohol Amnesty Policy</a:t>
            </a:r>
          </a:p>
          <a:p>
            <a:pPr marL="171450" lvl="1" indent="-171450">
              <a:buFont typeface="Arial" charset="0"/>
              <a:buChar char="•"/>
            </a:pPr>
            <a:r>
              <a:rPr lang="en-US" sz="1600" dirty="0" smtClean="0">
                <a:solidFill>
                  <a:schemeClr val="bg2"/>
                </a:solidFill>
                <a:latin typeface="Calibri" charset="0"/>
                <a:ea typeface="Calibri" charset="0"/>
                <a:cs typeface="Calibri" charset="0"/>
              </a:rPr>
              <a:t>Scholars know how to access policies and laws regarding sexual misconduct</a:t>
            </a:r>
            <a:endParaRPr lang="en-US" sz="1600" dirty="0">
              <a:solidFill>
                <a:schemeClr val="bg2"/>
              </a:solidFill>
              <a:latin typeface="Calibri" charset="0"/>
              <a:ea typeface="Calibri" charset="0"/>
              <a:cs typeface="Calibri" charset="0"/>
            </a:endParaRPr>
          </a:p>
          <a:p>
            <a:pPr marL="171450" lvl="1" indent="-171450">
              <a:buFont typeface="Arial" charset="0"/>
              <a:buChar char="•"/>
            </a:pPr>
            <a:r>
              <a:rPr lang="en-US" sz="1600" dirty="0">
                <a:solidFill>
                  <a:schemeClr val="bg2"/>
                </a:solidFill>
                <a:latin typeface="Calibri" charset="0"/>
                <a:ea typeface="Calibri" charset="0"/>
                <a:cs typeface="Calibri" charset="0"/>
              </a:rPr>
              <a:t>Scholars </a:t>
            </a:r>
            <a:r>
              <a:rPr lang="en-US" sz="1600" dirty="0" smtClean="0">
                <a:solidFill>
                  <a:schemeClr val="bg2"/>
                </a:solidFill>
                <a:latin typeface="Calibri" charset="0"/>
                <a:ea typeface="Calibri" charset="0"/>
                <a:cs typeface="Calibri" charset="0"/>
              </a:rPr>
              <a:t>can identify at least 2 confidential resources</a:t>
            </a:r>
            <a:endParaRPr lang="en-US" sz="1600" dirty="0">
              <a:solidFill>
                <a:schemeClr val="bg2"/>
              </a:solidFill>
              <a:latin typeface="Calibri" charset="0"/>
              <a:ea typeface="Calibri" charset="0"/>
              <a:cs typeface="Calibri" charset="0"/>
            </a:endParaRPr>
          </a:p>
          <a:p>
            <a:pPr marL="171450" lvl="1" indent="-171450">
              <a:buFont typeface="Arial" charset="0"/>
              <a:buChar char="•"/>
            </a:pPr>
            <a:r>
              <a:rPr lang="en-US" sz="1600" dirty="0" smtClean="0">
                <a:solidFill>
                  <a:schemeClr val="bg2"/>
                </a:solidFill>
                <a:latin typeface="Calibri" charset="0"/>
                <a:ea typeface="Calibri" charset="0"/>
                <a:cs typeface="Calibri" charset="0"/>
              </a:rPr>
              <a:t>Scholars can describe </a:t>
            </a:r>
            <a:r>
              <a:rPr lang="en-US" sz="1600" dirty="0">
                <a:solidFill>
                  <a:schemeClr val="bg2"/>
                </a:solidFill>
                <a:latin typeface="Calibri" charset="0"/>
                <a:ea typeface="Calibri" charset="0"/>
                <a:cs typeface="Calibri" charset="0"/>
              </a:rPr>
              <a:t>the difference between confidential and non-confidential resources</a:t>
            </a:r>
          </a:p>
        </p:txBody>
      </p:sp>
    </p:spTree>
    <p:extLst>
      <p:ext uri="{BB962C8B-B14F-4D97-AF65-F5344CB8AC3E}">
        <p14:creationId xmlns:p14="http://schemas.microsoft.com/office/powerpoint/2010/main" val="173191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0" y="295465"/>
            <a:ext cx="9144000" cy="440030"/>
          </a:xfrm>
        </p:spPr>
        <p:txBody>
          <a:bodyPr/>
          <a:lstStyle/>
          <a:p>
            <a:pPr marL="203200" indent="0" algn="ctr">
              <a:buNone/>
            </a:pPr>
            <a:r>
              <a:rPr lang="en-US" dirty="0" smtClean="0"/>
              <a:t>Program Structure</a:t>
            </a:r>
            <a:endParaRPr lang="en-US" sz="2000" dirty="0" smtClean="0"/>
          </a:p>
          <a:p>
            <a:pPr marL="203200" indent="0" algn="ctr">
              <a:buNone/>
            </a:pPr>
            <a:r>
              <a:rPr lang="en-US" sz="1100" dirty="0" smtClean="0"/>
              <a:t>Rights, Responsibilities, and Resources</a:t>
            </a:r>
            <a:endParaRPr lang="en-US" sz="1100" dirty="0"/>
          </a:p>
          <a:p>
            <a:pPr marL="203200" indent="0" algn="ctr">
              <a:buNone/>
            </a:pPr>
            <a:r>
              <a:rPr lang="en-US" sz="2000" dirty="0" smtClean="0"/>
              <a:t>Part I</a:t>
            </a:r>
          </a:p>
          <a:p>
            <a:r>
              <a:rPr lang="en-US" sz="2400" dirty="0" smtClean="0"/>
              <a:t>Noemi’s Part (45 minutes)</a:t>
            </a:r>
            <a:br>
              <a:rPr lang="en-US" sz="2400" dirty="0" smtClean="0"/>
            </a:br>
            <a:endParaRPr lang="en-US" sz="2400" dirty="0" smtClean="0"/>
          </a:p>
          <a:p>
            <a:r>
              <a:rPr lang="en-US" sz="2400" dirty="0" smtClean="0"/>
              <a:t>Introduction to sexual </a:t>
            </a:r>
            <a:r>
              <a:rPr lang="en-US" sz="2400" dirty="0"/>
              <a:t>m</a:t>
            </a:r>
            <a:r>
              <a:rPr lang="en-US" sz="2400" dirty="0" smtClean="0"/>
              <a:t>isconduct (5 minutes)</a:t>
            </a:r>
          </a:p>
          <a:p>
            <a:pPr lvl="1"/>
            <a:r>
              <a:rPr lang="en-US" sz="1200" dirty="0" smtClean="0"/>
              <a:t>Brief overview of sexual harassment, dating and domestic violence, stalking, and sexual assault</a:t>
            </a:r>
          </a:p>
          <a:p>
            <a:pPr lvl="1"/>
            <a:r>
              <a:rPr lang="en-US" sz="1200" dirty="0" smtClean="0"/>
              <a:t>Brief introduction of rights and responsibilities. Introduction to Title IX</a:t>
            </a:r>
          </a:p>
          <a:p>
            <a:pPr lvl="1"/>
            <a:r>
              <a:rPr lang="en-US" sz="1200" dirty="0" smtClean="0"/>
              <a:t>Brief introduction to consent</a:t>
            </a:r>
            <a:endParaRPr lang="en-US" sz="1200" dirty="0"/>
          </a:p>
        </p:txBody>
      </p:sp>
    </p:spTree>
    <p:extLst>
      <p:ext uri="{BB962C8B-B14F-4D97-AF65-F5344CB8AC3E}">
        <p14:creationId xmlns:p14="http://schemas.microsoft.com/office/powerpoint/2010/main" val="71160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0" y="295465"/>
            <a:ext cx="9144000" cy="440030"/>
          </a:xfrm>
        </p:spPr>
        <p:txBody>
          <a:bodyPr/>
          <a:lstStyle/>
          <a:p>
            <a:pPr marL="203200" indent="0" algn="ctr">
              <a:buNone/>
            </a:pPr>
            <a:r>
              <a:rPr lang="en-US" dirty="0" smtClean="0"/>
              <a:t>Program Structure</a:t>
            </a:r>
            <a:endParaRPr lang="en-US" sz="2000" dirty="0" smtClean="0"/>
          </a:p>
          <a:p>
            <a:pPr marL="203200" indent="0" algn="ctr">
              <a:buNone/>
            </a:pPr>
            <a:r>
              <a:rPr lang="en-US" sz="1100" dirty="0" smtClean="0"/>
              <a:t>Rights, Responsibilities, and Resources</a:t>
            </a:r>
            <a:endParaRPr lang="en-US" sz="1100" dirty="0"/>
          </a:p>
          <a:p>
            <a:pPr marL="203200" indent="0" algn="ctr">
              <a:buNone/>
            </a:pPr>
            <a:r>
              <a:rPr lang="en-US" sz="2000" dirty="0" smtClean="0"/>
              <a:t>Part II</a:t>
            </a:r>
          </a:p>
          <a:p>
            <a:r>
              <a:rPr lang="en-US" sz="2400" dirty="0" smtClean="0"/>
              <a:t>Expected Behavior in the US (Personal Responsibilities)</a:t>
            </a:r>
          </a:p>
          <a:p>
            <a:pPr lvl="1"/>
            <a:r>
              <a:rPr lang="en-US" sz="1600" dirty="0" smtClean="0"/>
              <a:t>Understanding acts </a:t>
            </a:r>
            <a:r>
              <a:rPr lang="en-US" sz="1600" dirty="0"/>
              <a:t>of Sexual </a:t>
            </a:r>
            <a:r>
              <a:rPr lang="en-US" sz="1600" dirty="0" smtClean="0"/>
              <a:t>Misconduct (as a perpetrator)</a:t>
            </a:r>
          </a:p>
          <a:p>
            <a:pPr lvl="1"/>
            <a:r>
              <a:rPr lang="en-US" sz="1600" dirty="0" smtClean="0"/>
              <a:t>Understanding consent</a:t>
            </a:r>
          </a:p>
          <a:p>
            <a:pPr lvl="1"/>
            <a:r>
              <a:rPr lang="en-US" sz="1600" dirty="0" smtClean="0"/>
              <a:t>Understanding mandatory reporting (as a responsible employee)</a:t>
            </a:r>
          </a:p>
          <a:p>
            <a:r>
              <a:rPr lang="en-US" sz="2400" dirty="0" smtClean="0"/>
              <a:t>US Cultural Norms around Relationships (Personal Rights)</a:t>
            </a:r>
          </a:p>
          <a:p>
            <a:pPr lvl="1"/>
            <a:r>
              <a:rPr lang="en-US" sz="1600" dirty="0"/>
              <a:t>Understanding acts of Sexual Misconduct (as a </a:t>
            </a:r>
            <a:r>
              <a:rPr lang="en-US" sz="1600" dirty="0" smtClean="0"/>
              <a:t>victim)</a:t>
            </a:r>
            <a:endParaRPr lang="en-US" sz="1600" dirty="0"/>
          </a:p>
          <a:p>
            <a:pPr lvl="1"/>
            <a:r>
              <a:rPr lang="en-US" sz="1600" dirty="0" smtClean="0"/>
              <a:t>Understanding what American culture deems as healthy and unhealthy aspects of a relationship</a:t>
            </a:r>
          </a:p>
          <a:p>
            <a:r>
              <a:rPr lang="en-US" sz="2400" dirty="0" smtClean="0"/>
              <a:t>Resources for victims of Sexual Misconduct (Resources)</a:t>
            </a:r>
          </a:p>
          <a:p>
            <a:pPr lvl="1"/>
            <a:r>
              <a:rPr lang="en-US" sz="1600" dirty="0" smtClean="0"/>
              <a:t>Understanding </a:t>
            </a:r>
            <a:r>
              <a:rPr lang="en-US" sz="1600" dirty="0"/>
              <a:t>the UD Alcohol Amnesty </a:t>
            </a:r>
            <a:r>
              <a:rPr lang="en-US" sz="1600" dirty="0" smtClean="0"/>
              <a:t>Policy</a:t>
            </a:r>
          </a:p>
          <a:p>
            <a:pPr lvl="1"/>
            <a:r>
              <a:rPr lang="en-US" sz="1600" dirty="0" smtClean="0"/>
              <a:t>Understanding </a:t>
            </a:r>
            <a:r>
              <a:rPr lang="en-US" sz="1600" dirty="0"/>
              <a:t>the difference between confidential and non-confidential resources</a:t>
            </a:r>
          </a:p>
        </p:txBody>
      </p:sp>
    </p:spTree>
    <p:extLst>
      <p:ext uri="{BB962C8B-B14F-4D97-AF65-F5344CB8AC3E}">
        <p14:creationId xmlns:p14="http://schemas.microsoft.com/office/powerpoint/2010/main" val="143012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Program Outline</a:t>
            </a:r>
            <a:endParaRPr lang="en-US" sz="1200" dirty="0" smtClean="0"/>
          </a:p>
          <a:p>
            <a:pPr lvl="1"/>
            <a:endParaRPr lang="en-US" sz="1200" dirty="0" smtClean="0"/>
          </a:p>
          <a:p>
            <a:pPr lvl="1"/>
            <a:endParaRPr lang="en-US" sz="1600" dirty="0" smtClean="0"/>
          </a:p>
          <a:p>
            <a:pPr lvl="1"/>
            <a:endParaRPr lang="en-US" sz="1600" dirty="0" smtClean="0"/>
          </a:p>
          <a:p>
            <a:pPr marL="203200" indent="0">
              <a:buNone/>
            </a:pPr>
            <a:endParaRPr lang="en-US" sz="2000" dirty="0" smtClean="0"/>
          </a:p>
        </p:txBody>
      </p:sp>
      <p:sp>
        <p:nvSpPr>
          <p:cNvPr id="3" name="TextBox 2"/>
          <p:cNvSpPr txBox="1"/>
          <p:nvPr/>
        </p:nvSpPr>
        <p:spPr>
          <a:xfrm>
            <a:off x="147667" y="1239079"/>
            <a:ext cx="8852450" cy="3067877"/>
          </a:xfrm>
          <a:prstGeom prst="rect">
            <a:avLst/>
          </a:prstGeom>
          <a:noFill/>
        </p:spPr>
        <p:txBody>
          <a:bodyPr wrap="square" numCol="2" rtlCol="0">
            <a:noAutofit/>
          </a:bodyPr>
          <a:lstStyle/>
          <a:p>
            <a:pPr marL="171450" lvl="1" indent="-171450">
              <a:buFont typeface="Arial" charset="0"/>
              <a:buChar char="•"/>
            </a:pPr>
            <a:r>
              <a:rPr lang="en-US" sz="1600" dirty="0" smtClean="0">
                <a:solidFill>
                  <a:schemeClr val="bg2"/>
                </a:solidFill>
                <a:latin typeface="Calibri" charset="0"/>
                <a:ea typeface="Calibri" charset="0"/>
                <a:cs typeface="Calibri" charset="0"/>
              </a:rPr>
              <a:t>Introduction and explanation as to why this workshop is being given</a:t>
            </a:r>
          </a:p>
          <a:p>
            <a:pPr marL="171450" lvl="1" indent="-171450">
              <a:buFont typeface="Arial" charset="0"/>
              <a:buChar char="•"/>
            </a:pPr>
            <a:r>
              <a:rPr lang="en-US" sz="1600" dirty="0" smtClean="0">
                <a:solidFill>
                  <a:schemeClr val="bg2"/>
                </a:solidFill>
                <a:latin typeface="Calibri" charset="0"/>
                <a:ea typeface="Calibri" charset="0"/>
                <a:cs typeface="Calibri" charset="0"/>
              </a:rPr>
              <a:t>Background on the relationship between OISS and SWHP</a:t>
            </a:r>
          </a:p>
          <a:p>
            <a:pPr marL="171450" lvl="1" indent="-171450">
              <a:buFont typeface="Arial" charset="0"/>
              <a:buChar char="•"/>
            </a:pPr>
            <a:r>
              <a:rPr lang="en-US" sz="1600" dirty="0" smtClean="0">
                <a:solidFill>
                  <a:schemeClr val="bg2"/>
                </a:solidFill>
                <a:latin typeface="Calibri" charset="0"/>
                <a:ea typeface="Calibri" charset="0"/>
                <a:cs typeface="Calibri" charset="0"/>
              </a:rPr>
              <a:t>Definition of  “personal responsibilities”</a:t>
            </a:r>
          </a:p>
          <a:p>
            <a:pPr marL="171450" lvl="1" indent="-171450">
              <a:buFont typeface="Arial" charset="0"/>
              <a:buChar char="•"/>
            </a:pPr>
            <a:r>
              <a:rPr lang="en-US" sz="1600" dirty="0" smtClean="0">
                <a:solidFill>
                  <a:schemeClr val="bg2"/>
                </a:solidFill>
                <a:latin typeface="Calibri" charset="0"/>
                <a:ea typeface="Calibri" charset="0"/>
                <a:cs typeface="Calibri" charset="0"/>
              </a:rPr>
              <a:t>Introduction to the term “sexual misconduct”</a:t>
            </a:r>
          </a:p>
          <a:p>
            <a:pPr marL="171450" lvl="1" indent="-171450">
              <a:buFont typeface="Arial" charset="0"/>
              <a:buChar char="•"/>
            </a:pPr>
            <a:r>
              <a:rPr lang="en-US" sz="1600" dirty="0">
                <a:solidFill>
                  <a:schemeClr val="bg2"/>
                </a:solidFill>
                <a:latin typeface="Calibri" charset="0"/>
                <a:ea typeface="Calibri" charset="0"/>
                <a:cs typeface="Calibri" charset="0"/>
              </a:rPr>
              <a:t>Definition </a:t>
            </a:r>
            <a:r>
              <a:rPr lang="en-US" sz="1600" dirty="0" smtClean="0">
                <a:solidFill>
                  <a:schemeClr val="bg2"/>
                </a:solidFill>
                <a:latin typeface="Calibri" charset="0"/>
                <a:ea typeface="Calibri" charset="0"/>
                <a:cs typeface="Calibri" charset="0"/>
              </a:rPr>
              <a:t>and explanation of sexual harassment</a:t>
            </a:r>
          </a:p>
          <a:p>
            <a:pPr marL="171450" lvl="1" indent="-171450">
              <a:buFont typeface="Arial" charset="0"/>
              <a:buChar char="•"/>
            </a:pPr>
            <a:r>
              <a:rPr lang="en-US" sz="1600" dirty="0">
                <a:solidFill>
                  <a:schemeClr val="bg2"/>
                </a:solidFill>
                <a:latin typeface="Calibri" charset="0"/>
                <a:ea typeface="Calibri" charset="0"/>
                <a:cs typeface="Calibri" charset="0"/>
              </a:rPr>
              <a:t>Definition and explanation </a:t>
            </a:r>
            <a:r>
              <a:rPr lang="en-US" sz="1600" dirty="0" smtClean="0">
                <a:solidFill>
                  <a:schemeClr val="bg2"/>
                </a:solidFill>
                <a:latin typeface="Calibri" charset="0"/>
                <a:ea typeface="Calibri" charset="0"/>
                <a:cs typeface="Calibri" charset="0"/>
              </a:rPr>
              <a:t>explanation of stalking</a:t>
            </a:r>
          </a:p>
          <a:p>
            <a:pPr marL="171450" lvl="1" indent="-171450">
              <a:buFont typeface="Arial" charset="0"/>
              <a:buChar char="•"/>
            </a:pPr>
            <a:r>
              <a:rPr lang="en-US" sz="1600" dirty="0">
                <a:solidFill>
                  <a:schemeClr val="bg2"/>
                </a:solidFill>
                <a:latin typeface="Calibri" charset="0"/>
                <a:ea typeface="Calibri" charset="0"/>
                <a:cs typeface="Calibri" charset="0"/>
              </a:rPr>
              <a:t>Definition and explanation </a:t>
            </a:r>
            <a:r>
              <a:rPr lang="en-US" sz="1600" dirty="0" smtClean="0">
                <a:solidFill>
                  <a:schemeClr val="bg2"/>
                </a:solidFill>
                <a:latin typeface="Calibri" charset="0"/>
                <a:ea typeface="Calibri" charset="0"/>
                <a:cs typeface="Calibri" charset="0"/>
              </a:rPr>
              <a:t>of relationship violence</a:t>
            </a:r>
          </a:p>
          <a:p>
            <a:pPr marL="171450" lvl="1" indent="-171450">
              <a:buFont typeface="Arial" charset="0"/>
              <a:buChar char="•"/>
            </a:pPr>
            <a:r>
              <a:rPr lang="en-US" sz="1600" dirty="0">
                <a:solidFill>
                  <a:schemeClr val="bg2"/>
                </a:solidFill>
                <a:latin typeface="Calibri" charset="0"/>
                <a:ea typeface="Calibri" charset="0"/>
                <a:cs typeface="Calibri" charset="0"/>
              </a:rPr>
              <a:t>Definition and explanation </a:t>
            </a:r>
            <a:r>
              <a:rPr lang="en-US" sz="1600" dirty="0" smtClean="0">
                <a:solidFill>
                  <a:schemeClr val="bg2"/>
                </a:solidFill>
                <a:latin typeface="Calibri" charset="0"/>
                <a:ea typeface="Calibri" charset="0"/>
                <a:cs typeface="Calibri" charset="0"/>
              </a:rPr>
              <a:t>of sexual assault</a:t>
            </a:r>
          </a:p>
          <a:p>
            <a:pPr marL="171450" lvl="1" indent="-171450">
              <a:buFont typeface="Arial" charset="0"/>
              <a:buChar char="•"/>
            </a:pPr>
            <a:r>
              <a:rPr lang="en-US" sz="1600" dirty="0" smtClean="0">
                <a:solidFill>
                  <a:schemeClr val="bg2"/>
                </a:solidFill>
                <a:latin typeface="Calibri" charset="0"/>
                <a:ea typeface="Calibri" charset="0"/>
                <a:cs typeface="Calibri" charset="0"/>
              </a:rPr>
              <a:t>Introduction to the concept of consent</a:t>
            </a:r>
          </a:p>
          <a:p>
            <a:pPr marL="171450" lvl="1" indent="-171450">
              <a:buFont typeface="Arial" charset="0"/>
              <a:buChar char="•"/>
            </a:pPr>
            <a:r>
              <a:rPr lang="en-US" sz="1600" dirty="0" smtClean="0">
                <a:solidFill>
                  <a:schemeClr val="bg2"/>
                </a:solidFill>
                <a:latin typeface="Calibri" charset="0"/>
                <a:ea typeface="Calibri" charset="0"/>
                <a:cs typeface="Calibri" charset="0"/>
              </a:rPr>
              <a:t>Planned Parenthood “How do you know if someone wants to have sex with you” video</a:t>
            </a:r>
          </a:p>
          <a:p>
            <a:pPr marL="171450" lvl="1" indent="-171450">
              <a:buFont typeface="Arial" charset="0"/>
              <a:buChar char="•"/>
            </a:pPr>
            <a:r>
              <a:rPr lang="en-US" sz="1600" dirty="0">
                <a:solidFill>
                  <a:schemeClr val="bg2"/>
                </a:solidFill>
                <a:latin typeface="Calibri" charset="0"/>
                <a:ea typeface="Calibri" charset="0"/>
                <a:cs typeface="Calibri" charset="0"/>
              </a:rPr>
              <a:t>Definition and </a:t>
            </a:r>
            <a:r>
              <a:rPr lang="en-US" sz="1600" dirty="0" smtClean="0">
                <a:solidFill>
                  <a:schemeClr val="bg2"/>
                </a:solidFill>
                <a:latin typeface="Calibri" charset="0"/>
                <a:ea typeface="Calibri" charset="0"/>
                <a:cs typeface="Calibri" charset="0"/>
              </a:rPr>
              <a:t>explanation of consent</a:t>
            </a:r>
          </a:p>
          <a:p>
            <a:pPr marL="171450" lvl="1" indent="-171450">
              <a:buFont typeface="Arial" charset="0"/>
              <a:buChar char="•"/>
            </a:pPr>
            <a:r>
              <a:rPr lang="en-US" sz="1600" dirty="0" smtClean="0">
                <a:solidFill>
                  <a:schemeClr val="bg2"/>
                </a:solidFill>
                <a:latin typeface="Calibri" charset="0"/>
                <a:ea typeface="Calibri" charset="0"/>
                <a:cs typeface="Calibri" charset="0"/>
              </a:rPr>
              <a:t>Group activity: healthy and unhealthy behaviors in relationships</a:t>
            </a:r>
          </a:p>
          <a:p>
            <a:pPr marL="171450" lvl="1" indent="-171450">
              <a:buFont typeface="Arial" charset="0"/>
              <a:buChar char="•"/>
            </a:pPr>
            <a:r>
              <a:rPr lang="en-US" sz="1600" dirty="0" smtClean="0">
                <a:solidFill>
                  <a:schemeClr val="bg2"/>
                </a:solidFill>
                <a:latin typeface="Calibri" charset="0"/>
                <a:ea typeface="Calibri" charset="0"/>
                <a:cs typeface="Calibri" charset="0"/>
              </a:rPr>
              <a:t>Discussion on personal rights</a:t>
            </a:r>
          </a:p>
          <a:p>
            <a:pPr marL="171450" lvl="1" indent="-171450">
              <a:buFont typeface="Arial" charset="0"/>
              <a:buChar char="•"/>
            </a:pPr>
            <a:r>
              <a:rPr lang="en-US" sz="1600" dirty="0" smtClean="0">
                <a:solidFill>
                  <a:schemeClr val="bg2"/>
                </a:solidFill>
                <a:latin typeface="Calibri" charset="0"/>
                <a:ea typeface="Calibri" charset="0"/>
                <a:cs typeface="Calibri" charset="0"/>
              </a:rPr>
              <a:t>Explanation of mandatory reporting and confidential vs non-confidential resources</a:t>
            </a:r>
          </a:p>
          <a:p>
            <a:pPr marL="171450" lvl="1" indent="-171450">
              <a:buFont typeface="Arial" charset="0"/>
              <a:buChar char="•"/>
            </a:pPr>
            <a:r>
              <a:rPr lang="en-US" sz="1600" dirty="0" smtClean="0">
                <a:solidFill>
                  <a:schemeClr val="bg2"/>
                </a:solidFill>
                <a:latin typeface="Calibri" charset="0"/>
                <a:ea typeface="Calibri" charset="0"/>
                <a:cs typeface="Calibri" charset="0"/>
              </a:rPr>
              <a:t>Discussion how to get help for you or a friend (available resources)</a:t>
            </a:r>
          </a:p>
          <a:p>
            <a:pPr marL="171450" lvl="1" indent="-171450">
              <a:buFont typeface="Arial" charset="0"/>
              <a:buChar char="•"/>
            </a:pPr>
            <a:r>
              <a:rPr lang="en-US" sz="1600" dirty="0">
                <a:solidFill>
                  <a:schemeClr val="bg2"/>
                </a:solidFill>
                <a:latin typeface="Calibri" charset="0"/>
                <a:ea typeface="Calibri" charset="0"/>
                <a:cs typeface="Calibri" charset="0"/>
              </a:rPr>
              <a:t>Group activity</a:t>
            </a:r>
            <a:r>
              <a:rPr lang="en-US" sz="1600" dirty="0" smtClean="0">
                <a:solidFill>
                  <a:schemeClr val="bg2"/>
                </a:solidFill>
                <a:latin typeface="Calibri" charset="0"/>
                <a:ea typeface="Calibri" charset="0"/>
                <a:cs typeface="Calibri" charset="0"/>
              </a:rPr>
              <a:t>: recap of rights and responsibilities</a:t>
            </a:r>
          </a:p>
        </p:txBody>
      </p:sp>
    </p:spTree>
    <p:extLst>
      <p:ext uri="{BB962C8B-B14F-4D97-AF65-F5344CB8AC3E}">
        <p14:creationId xmlns:p14="http://schemas.microsoft.com/office/powerpoint/2010/main" val="1901532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Cultural Considerations</a:t>
            </a:r>
            <a:endParaRPr lang="en-US" sz="2000" dirty="0" smtClean="0"/>
          </a:p>
          <a:p>
            <a:pPr marL="203200" indent="0">
              <a:buNone/>
            </a:pPr>
            <a:endParaRPr lang="en-US" sz="2000" dirty="0" smtClean="0"/>
          </a:p>
          <a:p>
            <a:r>
              <a:rPr lang="en-US" sz="2400" dirty="0" smtClean="0"/>
              <a:t>Many cultures in the same room</a:t>
            </a:r>
          </a:p>
          <a:p>
            <a:r>
              <a:rPr lang="en-US" sz="2400" dirty="0" smtClean="0"/>
              <a:t>Gender issue</a:t>
            </a:r>
          </a:p>
          <a:p>
            <a:r>
              <a:rPr lang="en-US" sz="2400" dirty="0" smtClean="0"/>
              <a:t>Taboo subject matter</a:t>
            </a:r>
          </a:p>
          <a:p>
            <a:r>
              <a:rPr lang="en-US" sz="2400" dirty="0" smtClean="0"/>
              <a:t>Language barrier</a:t>
            </a:r>
          </a:p>
        </p:txBody>
      </p:sp>
    </p:spTree>
    <p:extLst>
      <p:ext uri="{BB962C8B-B14F-4D97-AF65-F5344CB8AC3E}">
        <p14:creationId xmlns:p14="http://schemas.microsoft.com/office/powerpoint/2010/main" val="1786249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Design</a:t>
            </a:r>
            <a:endParaRPr lang="en-US" sz="2000" dirty="0" smtClean="0"/>
          </a:p>
          <a:p>
            <a:pPr marL="203200" indent="0" algn="ctr">
              <a:buNone/>
            </a:pPr>
            <a:r>
              <a:rPr lang="en-US" sz="1100" dirty="0" smtClean="0"/>
              <a:t>Creative Solutions</a:t>
            </a:r>
          </a:p>
          <a:p>
            <a:pPr marL="203200" indent="0">
              <a:buNone/>
            </a:pPr>
            <a:endParaRPr lang="en-US" sz="2000" dirty="0" smtClean="0"/>
          </a:p>
          <a:p>
            <a:r>
              <a:rPr lang="en-US" sz="2400" dirty="0" smtClean="0"/>
              <a:t>Cartoon depictions </a:t>
            </a:r>
          </a:p>
          <a:p>
            <a:pPr lvl="1"/>
            <a:r>
              <a:rPr lang="en-US" sz="1600" dirty="0" smtClean="0"/>
              <a:t>Visuals help overcome issues with language barrier</a:t>
            </a:r>
          </a:p>
          <a:p>
            <a:pPr lvl="1"/>
            <a:r>
              <a:rPr lang="en-US" sz="1600" dirty="0" smtClean="0"/>
              <a:t>Emojis are universal and accessible. Brings an appropriate lightness to a somber subject matter.</a:t>
            </a:r>
          </a:p>
          <a:p>
            <a:r>
              <a:rPr lang="en-US" sz="2400" dirty="0" smtClean="0"/>
              <a:t>Video</a:t>
            </a:r>
          </a:p>
          <a:p>
            <a:pPr lvl="1"/>
            <a:r>
              <a:rPr lang="en-US" sz="1600" dirty="0" smtClean="0"/>
              <a:t>Visuals convey a more strong depiction of consent in an approachable manner</a:t>
            </a:r>
          </a:p>
          <a:p>
            <a:pPr lvl="1"/>
            <a:r>
              <a:rPr lang="en-US" sz="1600" dirty="0" smtClean="0"/>
              <a:t>Closed Captioning provides another means to address the language barrier</a:t>
            </a:r>
          </a:p>
          <a:p>
            <a:r>
              <a:rPr lang="en-US" sz="2400" dirty="0" smtClean="0"/>
              <a:t>Group Activity</a:t>
            </a:r>
          </a:p>
          <a:p>
            <a:pPr lvl="1"/>
            <a:r>
              <a:rPr lang="en-US" sz="1600" dirty="0" smtClean="0"/>
              <a:t>Allows for conversation</a:t>
            </a:r>
          </a:p>
          <a:p>
            <a:pPr lvl="1"/>
            <a:r>
              <a:rPr lang="en-US" sz="1600" dirty="0" smtClean="0"/>
              <a:t>Allows for in-the-moment assessment of learning</a:t>
            </a:r>
            <a:endParaRPr lang="en-US" sz="1600" dirty="0"/>
          </a:p>
        </p:txBody>
      </p:sp>
    </p:spTree>
    <p:extLst>
      <p:ext uri="{BB962C8B-B14F-4D97-AF65-F5344CB8AC3E}">
        <p14:creationId xmlns:p14="http://schemas.microsoft.com/office/powerpoint/2010/main" val="63046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95" y="506675"/>
            <a:ext cx="3141058" cy="23557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95" y="2686853"/>
            <a:ext cx="3058770" cy="2355045"/>
          </a:xfrm>
          <a:prstGeom prst="rect">
            <a:avLst/>
          </a:prstGeom>
        </p:spPr>
      </p:pic>
      <p:sp>
        <p:nvSpPr>
          <p:cNvPr id="7" name="Rectangle 6"/>
          <p:cNvSpPr/>
          <p:nvPr/>
        </p:nvSpPr>
        <p:spPr>
          <a:xfrm>
            <a:off x="3902766" y="1232452"/>
            <a:ext cx="1000539" cy="3770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18</a:t>
            </a:fld>
            <a:endParaRPr lang="en-US" sz="1200" dirty="0">
              <a:solidFill>
                <a:schemeClr val="dk2"/>
              </a:solidFill>
              <a:latin typeface="Helvetica Neue"/>
              <a:ea typeface="Helvetica Neue"/>
              <a:cs typeface="Helvetica Neue"/>
              <a:sym typeface="Helvetica Neue"/>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315" y="1684572"/>
            <a:ext cx="3423484" cy="2567613"/>
          </a:xfrm>
          <a:prstGeom prst="rect">
            <a:avLst/>
          </a:prstGeom>
        </p:spPr>
      </p:pic>
      <p:sp>
        <p:nvSpPr>
          <p:cNvPr id="3" name="TextBox 2"/>
          <p:cNvSpPr txBox="1"/>
          <p:nvPr/>
        </p:nvSpPr>
        <p:spPr>
          <a:xfrm>
            <a:off x="2724530" y="569843"/>
            <a:ext cx="3357009" cy="584775"/>
          </a:xfrm>
          <a:prstGeom prst="rect">
            <a:avLst/>
          </a:prstGeom>
          <a:noFill/>
        </p:spPr>
        <p:txBody>
          <a:bodyPr wrap="none" rtlCol="0">
            <a:spAutoFit/>
          </a:bodyPr>
          <a:lstStyle/>
          <a:p>
            <a:r>
              <a:rPr lang="en-US" sz="3200" dirty="0" smtClean="0">
                <a:solidFill>
                  <a:schemeClr val="bg2"/>
                </a:solidFill>
                <a:latin typeface="Calibri" charset="0"/>
                <a:ea typeface="Calibri" charset="0"/>
                <a:cs typeface="Calibri" charset="0"/>
              </a:rPr>
              <a:t>Sexual Harassment</a:t>
            </a:r>
            <a:endParaRPr lang="en-US" sz="3200" dirty="0">
              <a:solidFill>
                <a:schemeClr val="bg2"/>
              </a:solidFill>
              <a:latin typeface="Calibri" charset="0"/>
              <a:ea typeface="Calibri" charset="0"/>
              <a:cs typeface="Calibri" charset="0"/>
            </a:endParaRPr>
          </a:p>
        </p:txBody>
      </p:sp>
    </p:spTree>
    <p:extLst>
      <p:ext uri="{BB962C8B-B14F-4D97-AF65-F5344CB8AC3E}">
        <p14:creationId xmlns:p14="http://schemas.microsoft.com/office/powerpoint/2010/main" val="70217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Overview</a:t>
            </a:r>
          </a:p>
          <a:p>
            <a:r>
              <a:rPr lang="en-US" sz="2000" dirty="0" smtClean="0"/>
              <a:t>UD International Community</a:t>
            </a:r>
          </a:p>
          <a:p>
            <a:r>
              <a:rPr lang="en-US" sz="2000" dirty="0" smtClean="0"/>
              <a:t>Programs for International students</a:t>
            </a:r>
          </a:p>
          <a:p>
            <a:r>
              <a:rPr lang="en-US" sz="2000" dirty="0" smtClean="0"/>
              <a:t>American culture</a:t>
            </a:r>
          </a:p>
          <a:p>
            <a:r>
              <a:rPr lang="en-US" sz="2000" dirty="0" smtClean="0"/>
              <a:t>Campus Partnership</a:t>
            </a:r>
          </a:p>
          <a:p>
            <a:r>
              <a:rPr lang="en-US" sz="2000" dirty="0" smtClean="0"/>
              <a:t>Project Design</a:t>
            </a:r>
          </a:p>
          <a:p>
            <a:r>
              <a:rPr lang="en-US" sz="2000" dirty="0" smtClean="0"/>
              <a:t>Addressing cultural considerations</a:t>
            </a:r>
          </a:p>
          <a:p>
            <a:r>
              <a:rPr lang="en-US" sz="2000" dirty="0" smtClean="0"/>
              <a:t>Implementation and Logistics</a:t>
            </a:r>
            <a:endParaRPr lang="en-US" sz="2000" dirty="0"/>
          </a:p>
          <a:p>
            <a:r>
              <a:rPr lang="en-US" sz="2000" dirty="0" smtClean="0"/>
              <a:t>Assessment</a:t>
            </a:r>
          </a:p>
          <a:p>
            <a:endParaRPr lang="en-US" dirty="0"/>
          </a:p>
        </p:txBody>
      </p:sp>
    </p:spTree>
    <p:extLst>
      <p:ext uri="{BB962C8B-B14F-4D97-AF65-F5344CB8AC3E}">
        <p14:creationId xmlns:p14="http://schemas.microsoft.com/office/powerpoint/2010/main" val="1169015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989" y="1717605"/>
            <a:ext cx="4066209" cy="3049657"/>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19</a:t>
            </a:fld>
            <a:endParaRPr lang="en-US" sz="1200" dirty="0">
              <a:solidFill>
                <a:schemeClr val="dk2"/>
              </a:solidFill>
              <a:latin typeface="Helvetica Neue"/>
              <a:ea typeface="Helvetica Neue"/>
              <a:cs typeface="Helvetica Neue"/>
              <a:sym typeface="Helvetica Neue"/>
            </a:endParaRPr>
          </a:p>
        </p:txBody>
      </p:sp>
      <p:sp>
        <p:nvSpPr>
          <p:cNvPr id="5" name="TextBox 4"/>
          <p:cNvSpPr txBox="1"/>
          <p:nvPr/>
        </p:nvSpPr>
        <p:spPr>
          <a:xfrm>
            <a:off x="2841590" y="503582"/>
            <a:ext cx="3357009" cy="800219"/>
          </a:xfrm>
          <a:prstGeom prst="rect">
            <a:avLst/>
          </a:prstGeom>
          <a:noFill/>
        </p:spPr>
        <p:txBody>
          <a:bodyPr wrap="none" rtlCol="0">
            <a:spAutoFit/>
          </a:bodyPr>
          <a:lstStyle/>
          <a:p>
            <a:r>
              <a:rPr lang="en-US" sz="3200" dirty="0">
                <a:solidFill>
                  <a:schemeClr val="bg2"/>
                </a:solidFill>
                <a:latin typeface="Calibri" charset="0"/>
                <a:ea typeface="Calibri" charset="0"/>
                <a:cs typeface="Calibri" charset="0"/>
              </a:rPr>
              <a:t>Sexual Harassment</a:t>
            </a:r>
          </a:p>
          <a:p>
            <a:endParaRPr lang="en-US" dirty="0"/>
          </a:p>
        </p:txBody>
      </p:sp>
    </p:spTree>
    <p:extLst>
      <p:ext uri="{BB962C8B-B14F-4D97-AF65-F5344CB8AC3E}">
        <p14:creationId xmlns:p14="http://schemas.microsoft.com/office/powerpoint/2010/main" val="2081043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 y="1530625"/>
            <a:ext cx="3049102" cy="2286827"/>
          </a:xfrm>
          <a:prstGeom prst="rect">
            <a:avLst/>
          </a:prstGeom>
        </p:spPr>
      </p:pic>
      <p:sp>
        <p:nvSpPr>
          <p:cNvPr id="5" name="Slide Number Placeholder 4"/>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20</a:t>
            </a:fld>
            <a:endParaRPr lang="en-US" sz="1200" dirty="0">
              <a:solidFill>
                <a:schemeClr val="dk2"/>
              </a:solidFill>
              <a:latin typeface="Helvetica Neue"/>
              <a:ea typeface="Helvetica Neue"/>
              <a:cs typeface="Helvetica Neue"/>
              <a:sym typeface="Helvetica Neue"/>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324" y="1530625"/>
            <a:ext cx="3578085" cy="2683564"/>
          </a:xfrm>
          <a:prstGeom prst="rect">
            <a:avLst/>
          </a:prstGeom>
        </p:spPr>
      </p:pic>
    </p:spTree>
    <p:extLst>
      <p:ext uri="{BB962C8B-B14F-4D97-AF65-F5344CB8AC3E}">
        <p14:creationId xmlns:p14="http://schemas.microsoft.com/office/powerpoint/2010/main" val="1215505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579179"/>
          </a:xfrm>
        </p:spPr>
        <p:txBody>
          <a:bodyPr/>
          <a:lstStyle/>
          <a:p>
            <a:pPr marL="203200" indent="0" algn="ctr">
              <a:buNone/>
            </a:pPr>
            <a:r>
              <a:rPr lang="en-US" dirty="0" smtClean="0"/>
              <a:t>Activity</a:t>
            </a:r>
            <a:r>
              <a:rPr lang="en-US" sz="2000" dirty="0" smtClean="0"/>
              <a:t/>
            </a:r>
            <a:br>
              <a:rPr lang="en-US" sz="2000" dirty="0" smtClean="0"/>
            </a:br>
            <a:endParaRPr lang="en-US" sz="2000" dirty="0" smtClean="0"/>
          </a:p>
          <a:p>
            <a:pPr marL="203200" indent="0" algn="ctr">
              <a:buNone/>
            </a:pPr>
            <a:endParaRPr lang="en-US" sz="2000" dirty="0" smtClean="0"/>
          </a:p>
          <a:p>
            <a:pPr marL="203200" indent="0">
              <a:buNone/>
            </a:pPr>
            <a:endParaRPr lang="en-US" sz="2000" dirty="0" smtClean="0"/>
          </a:p>
          <a:p>
            <a:endParaRPr lang="en-US" dirty="0"/>
          </a:p>
        </p:txBody>
      </p:sp>
      <p:sp>
        <p:nvSpPr>
          <p:cNvPr id="7" name="Text Placeholder 2"/>
          <p:cNvSpPr>
            <a:spLocks noGrp="1"/>
          </p:cNvSpPr>
          <p:nvPr>
            <p:ph type="body" idx="1"/>
          </p:nvPr>
        </p:nvSpPr>
        <p:spPr>
          <a:xfrm>
            <a:off x="109805" y="1170109"/>
            <a:ext cx="3713448" cy="652065"/>
          </a:xfrm>
        </p:spPr>
        <p:txBody>
          <a:bodyPr/>
          <a:lstStyle/>
          <a:p>
            <a:pPr marL="203200" indent="0" algn="ctr">
              <a:buNone/>
            </a:pPr>
            <a:r>
              <a:rPr lang="en-US" dirty="0" smtClean="0"/>
              <a:t>Healthy Behaviors</a:t>
            </a:r>
            <a:endParaRPr lang="en-US" sz="2000" dirty="0" smtClean="0"/>
          </a:p>
        </p:txBody>
      </p:sp>
      <p:sp>
        <p:nvSpPr>
          <p:cNvPr id="8" name="Text Placeholder 2"/>
          <p:cNvSpPr>
            <a:spLocks noGrp="1"/>
          </p:cNvSpPr>
          <p:nvPr>
            <p:ph type="body" idx="1"/>
          </p:nvPr>
        </p:nvSpPr>
        <p:spPr>
          <a:xfrm>
            <a:off x="4907093" y="1170109"/>
            <a:ext cx="3898977" cy="652065"/>
          </a:xfrm>
        </p:spPr>
        <p:txBody>
          <a:bodyPr/>
          <a:lstStyle/>
          <a:p>
            <a:pPr marL="203200" indent="0" algn="ctr">
              <a:buNone/>
            </a:pPr>
            <a:r>
              <a:rPr lang="en-US" dirty="0" smtClean="0"/>
              <a:t>Unhealthy Behaviors</a:t>
            </a:r>
            <a:endParaRPr lang="en-US" sz="2000" dirty="0" smtClean="0"/>
          </a:p>
        </p:txBody>
      </p:sp>
      <p:sp>
        <p:nvSpPr>
          <p:cNvPr id="9" name="Rectangle 8"/>
          <p:cNvSpPr/>
          <p:nvPr/>
        </p:nvSpPr>
        <p:spPr>
          <a:xfrm>
            <a:off x="4441371" y="1311965"/>
            <a:ext cx="152400" cy="3697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21</a:t>
            </a:fld>
            <a:endParaRPr lang="en-US" sz="1200" dirty="0">
              <a:solidFill>
                <a:schemeClr val="dk2"/>
              </a:solidFill>
              <a:latin typeface="Helvetica Neue"/>
              <a:ea typeface="Helvetica Neue"/>
              <a:cs typeface="Helvetica Neue"/>
              <a:sym typeface="Helvetica Neue"/>
            </a:endParaRPr>
          </a:p>
        </p:txBody>
      </p:sp>
      <p:sp>
        <p:nvSpPr>
          <p:cNvPr id="11" name="Text Placeholder 2"/>
          <p:cNvSpPr>
            <a:spLocks noGrp="1"/>
          </p:cNvSpPr>
          <p:nvPr>
            <p:ph type="body" idx="1"/>
          </p:nvPr>
        </p:nvSpPr>
        <p:spPr>
          <a:xfrm>
            <a:off x="4907093" y="1875579"/>
            <a:ext cx="3995530" cy="2651125"/>
          </a:xfrm>
        </p:spPr>
        <p:txBody>
          <a:bodyPr/>
          <a:lstStyle/>
          <a:p>
            <a:r>
              <a:rPr lang="en-US" sz="1200" dirty="0" smtClean="0"/>
              <a:t>Partner is uncomfortable with what is happening</a:t>
            </a:r>
          </a:p>
          <a:p>
            <a:r>
              <a:rPr lang="en-US" sz="1200" dirty="0" smtClean="0"/>
              <a:t>Silence</a:t>
            </a:r>
          </a:p>
          <a:p>
            <a:r>
              <a:rPr lang="en-US" sz="1200" dirty="0" smtClean="0"/>
              <a:t>Not checking in with your partner</a:t>
            </a:r>
          </a:p>
          <a:p>
            <a:r>
              <a:rPr lang="en-US" sz="1200" dirty="0" smtClean="0"/>
              <a:t>Not asking for consent</a:t>
            </a:r>
          </a:p>
          <a:p>
            <a:r>
              <a:rPr lang="en-US" sz="1200" dirty="0"/>
              <a:t>Coercion (Guilt or Pressure) </a:t>
            </a:r>
            <a:endParaRPr lang="en-US" sz="1200" dirty="0" smtClean="0"/>
          </a:p>
          <a:p>
            <a:r>
              <a:rPr lang="en-US" sz="1200" dirty="0" smtClean="0"/>
              <a:t>Intoxicated</a:t>
            </a:r>
          </a:p>
          <a:p>
            <a:r>
              <a:rPr lang="en-US" sz="1200" dirty="0" smtClean="0"/>
              <a:t>Lying or manipulating </a:t>
            </a:r>
          </a:p>
          <a:p>
            <a:r>
              <a:rPr lang="en-US" sz="1200" dirty="0" smtClean="0"/>
              <a:t>Disrespectful</a:t>
            </a:r>
            <a:endParaRPr lang="en-US" sz="1200" dirty="0"/>
          </a:p>
        </p:txBody>
      </p:sp>
      <p:sp>
        <p:nvSpPr>
          <p:cNvPr id="12" name="Text Placeholder 2"/>
          <p:cNvSpPr>
            <a:spLocks noGrp="1"/>
          </p:cNvSpPr>
          <p:nvPr>
            <p:ph type="body" idx="1"/>
          </p:nvPr>
        </p:nvSpPr>
        <p:spPr>
          <a:xfrm>
            <a:off x="289180" y="1822174"/>
            <a:ext cx="3995530" cy="2651125"/>
          </a:xfrm>
        </p:spPr>
        <p:txBody>
          <a:bodyPr/>
          <a:lstStyle/>
          <a:p>
            <a:r>
              <a:rPr lang="en-US" sz="1200" dirty="0" smtClean="0"/>
              <a:t>All partners are enthusiastic and enjoying the behaviors</a:t>
            </a:r>
          </a:p>
          <a:p>
            <a:r>
              <a:rPr lang="en-US" sz="1200" dirty="0" smtClean="0"/>
              <a:t>Communication</a:t>
            </a:r>
          </a:p>
          <a:p>
            <a:r>
              <a:rPr lang="en-US" sz="1200" dirty="0" smtClean="0"/>
              <a:t>Paying attention to body language</a:t>
            </a:r>
          </a:p>
          <a:p>
            <a:r>
              <a:rPr lang="en-US" sz="1200" dirty="0"/>
              <a:t>A</a:t>
            </a:r>
            <a:r>
              <a:rPr lang="en-US" sz="1200" dirty="0" smtClean="0"/>
              <a:t>sking for consent</a:t>
            </a:r>
          </a:p>
          <a:p>
            <a:r>
              <a:rPr lang="en-US" sz="1200" dirty="0" smtClean="0"/>
              <a:t>Partner is free to say no</a:t>
            </a:r>
          </a:p>
          <a:p>
            <a:r>
              <a:rPr lang="en-US" sz="1200" dirty="0" smtClean="0"/>
              <a:t>Sober</a:t>
            </a:r>
          </a:p>
          <a:p>
            <a:r>
              <a:rPr lang="en-US" sz="1200" dirty="0" smtClean="0"/>
              <a:t>Being honest	</a:t>
            </a:r>
          </a:p>
          <a:p>
            <a:r>
              <a:rPr lang="en-US" sz="1200" dirty="0" smtClean="0"/>
              <a:t>Respectful</a:t>
            </a:r>
          </a:p>
        </p:txBody>
      </p:sp>
    </p:spTree>
    <p:extLst>
      <p:ext uri="{BB962C8B-B14F-4D97-AF65-F5344CB8AC3E}">
        <p14:creationId xmlns:p14="http://schemas.microsoft.com/office/powerpoint/2010/main" val="64699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Assessment</a:t>
            </a:r>
          </a:p>
          <a:p>
            <a:pPr marL="203200" indent="0" algn="ctr">
              <a:buNone/>
            </a:pPr>
            <a:r>
              <a:rPr lang="en-US" sz="1100" dirty="0" smtClean="0"/>
              <a:t>consent</a:t>
            </a:r>
            <a:r>
              <a:rPr lang="en-US" sz="2000" dirty="0" smtClean="0"/>
              <a:t/>
            </a:r>
            <a:br>
              <a:rPr lang="en-US" sz="2000" dirty="0" smtClean="0"/>
            </a:br>
            <a:endParaRPr lang="en-US" sz="2000" dirty="0" smtClean="0"/>
          </a:p>
          <a:p>
            <a:r>
              <a:rPr lang="en-US" sz="1600" dirty="0" smtClean="0"/>
              <a:t>85% of those attending the focus group responded when asked to define consent in their own words</a:t>
            </a:r>
          </a:p>
          <a:p>
            <a:pPr lvl="1"/>
            <a:r>
              <a:rPr lang="en-US" sz="1600" dirty="0" smtClean="0"/>
              <a:t>100% of respondents accurately wrote in the definition of consent</a:t>
            </a:r>
          </a:p>
          <a:p>
            <a:pPr lvl="1"/>
            <a:endParaRPr lang="en-US" sz="1600" dirty="0" smtClean="0"/>
          </a:p>
          <a:p>
            <a:r>
              <a:rPr lang="en-US" sz="1600" dirty="0" smtClean="0"/>
              <a:t>62% of focus group members indicated “strongly agree” to understanding why </a:t>
            </a:r>
            <a:r>
              <a:rPr lang="en-US" sz="1600" dirty="0"/>
              <a:t>consent cannot be given by a person incapacitated by alcohol and/or </a:t>
            </a:r>
            <a:r>
              <a:rPr lang="en-US" sz="1600" dirty="0" smtClean="0"/>
              <a:t>drugs. This coupled with the 38% who indicated “agree,” results in 100%.</a:t>
            </a:r>
            <a:br>
              <a:rPr lang="en-US" sz="1600" dirty="0" smtClean="0"/>
            </a:br>
            <a:endParaRPr lang="en-US" sz="1600" dirty="0" smtClean="0"/>
          </a:p>
          <a:p>
            <a:r>
              <a:rPr lang="en-US" sz="1600" dirty="0" smtClean="0"/>
              <a:t>92% of focus group members indicated “strongly agree” and 8% indicated “agree” to understanding their </a:t>
            </a:r>
            <a:r>
              <a:rPr lang="en-US" sz="1600" dirty="0"/>
              <a:t>responsibility to ask for consent before engaging in sexual activity </a:t>
            </a:r>
            <a:r>
              <a:rPr lang="en-US" sz="1600" dirty="0" smtClean="0"/>
              <a:t> </a:t>
            </a:r>
            <a:r>
              <a:rPr lang="en-US" sz="2000" dirty="0" smtClean="0"/>
              <a:t/>
            </a:r>
            <a:br>
              <a:rPr lang="en-US" sz="2000" dirty="0" smtClean="0"/>
            </a:br>
            <a:endParaRPr lang="en-US" sz="2000" dirty="0" smtClean="0"/>
          </a:p>
          <a:p>
            <a:endParaRPr lang="en-US" sz="2000" dirty="0" smtClean="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22</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04439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Assessment</a:t>
            </a:r>
          </a:p>
          <a:p>
            <a:pPr marL="203200" indent="0" algn="ctr">
              <a:buNone/>
            </a:pPr>
            <a:r>
              <a:rPr lang="en-US" sz="1100" dirty="0" smtClean="0"/>
              <a:t>Healthy Relationships</a:t>
            </a:r>
            <a:r>
              <a:rPr lang="en-US" sz="2000" dirty="0" smtClean="0"/>
              <a:t/>
            </a:r>
            <a:br>
              <a:rPr lang="en-US" sz="2000" dirty="0" smtClean="0"/>
            </a:br>
            <a:endParaRPr lang="en-US" sz="2000" dirty="0" smtClean="0"/>
          </a:p>
          <a:p>
            <a:r>
              <a:rPr lang="en-US" sz="1600" dirty="0" smtClean="0"/>
              <a:t>91% of respondents (100% of participants)accurately identified 2 of the 4 values/principles needed for a healthy relationship</a:t>
            </a:r>
            <a:br>
              <a:rPr lang="en-US" sz="1600" dirty="0" smtClean="0"/>
            </a:br>
            <a:endParaRPr lang="en-US" sz="1600" dirty="0" smtClean="0"/>
          </a:p>
          <a:p>
            <a:r>
              <a:rPr lang="en-US" sz="1600" dirty="0" smtClean="0"/>
              <a:t>100% of respondents (62% of participants) provided accurate answers to the question: “</a:t>
            </a:r>
            <a:r>
              <a:rPr lang="en-US" sz="1600" dirty="0"/>
              <a:t>Please list 2 unhealthy relationship behaviors that contribute to sexual </a:t>
            </a:r>
            <a:r>
              <a:rPr lang="en-US" sz="1600" dirty="0" smtClean="0"/>
              <a:t>misconduct” </a:t>
            </a:r>
            <a:r>
              <a:rPr lang="en-US" sz="2000" dirty="0" smtClean="0"/>
              <a:t/>
            </a:r>
            <a:br>
              <a:rPr lang="en-US" sz="2000" dirty="0" smtClean="0"/>
            </a:br>
            <a:endParaRPr lang="en-US" sz="2000" dirty="0" smtClean="0"/>
          </a:p>
          <a:p>
            <a:endParaRPr lang="en-US" sz="2000" dirty="0" smtClean="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23</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80467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Assessment</a:t>
            </a:r>
          </a:p>
          <a:p>
            <a:pPr marL="203200" indent="0" algn="ctr">
              <a:buNone/>
            </a:pPr>
            <a:r>
              <a:rPr lang="en-US" sz="1100" dirty="0" smtClean="0"/>
              <a:t>Confidential and Non-Confidential Resources</a:t>
            </a:r>
            <a:r>
              <a:rPr lang="en-US" sz="2000" dirty="0" smtClean="0"/>
              <a:t/>
            </a:r>
            <a:br>
              <a:rPr lang="en-US" sz="2000" dirty="0" smtClean="0"/>
            </a:br>
            <a:endParaRPr lang="en-US" sz="2000" dirty="0" smtClean="0"/>
          </a:p>
          <a:p>
            <a:r>
              <a:rPr lang="en-US" sz="1600" dirty="0" smtClean="0"/>
              <a:t>It is clear that we need to rethink the way that we teach this information. </a:t>
            </a:r>
            <a:br>
              <a:rPr lang="en-US" sz="1600" dirty="0" smtClean="0"/>
            </a:br>
            <a:endParaRPr lang="en-US" sz="1600" dirty="0" smtClean="0"/>
          </a:p>
          <a:p>
            <a:r>
              <a:rPr lang="en-US" sz="1600" dirty="0" smtClean="0"/>
              <a:t>Only 62% of focus group members responded to the question asking to differentiate between confidential and non-confidential.</a:t>
            </a:r>
          </a:p>
          <a:p>
            <a:pPr lvl="1"/>
            <a:r>
              <a:rPr lang="en-US" sz="1200" dirty="0" smtClean="0"/>
              <a:t>Of those respondents, only 50% could answer the question accurately. </a:t>
            </a:r>
            <a:r>
              <a:rPr lang="en-US" sz="1600" dirty="0" smtClean="0"/>
              <a:t/>
            </a:r>
            <a:br>
              <a:rPr lang="en-US" sz="1600" dirty="0" smtClean="0"/>
            </a:br>
            <a:endParaRPr lang="en-US" sz="1600" dirty="0" smtClean="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24</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16856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Thank You!</a:t>
            </a:r>
          </a:p>
          <a:p>
            <a:pPr marL="203200" indent="0" algn="ctr">
              <a:buNone/>
            </a:pPr>
            <a:endParaRPr lang="en-US" sz="2000" dirty="0"/>
          </a:p>
          <a:p>
            <a:pPr marL="203200" indent="0" algn="ctr">
              <a:buNone/>
            </a:pPr>
            <a:endParaRPr lang="en-US" sz="2000" dirty="0" smtClean="0"/>
          </a:p>
          <a:p>
            <a:pPr marL="203200" indent="0" algn="ctr">
              <a:buNone/>
            </a:pPr>
            <a:endParaRPr lang="en-US" sz="2000" dirty="0"/>
          </a:p>
          <a:p>
            <a:pPr marL="203200" indent="0" algn="ctr">
              <a:buNone/>
            </a:pPr>
            <a:r>
              <a:rPr lang="en-US" sz="2000" dirty="0" smtClean="0"/>
              <a:t>Questions?</a:t>
            </a:r>
            <a:br>
              <a:rPr lang="en-US" sz="2000" dirty="0" smtClean="0"/>
            </a:br>
            <a:endParaRPr lang="en-US" sz="2000" dirty="0" smtClean="0"/>
          </a:p>
          <a:p>
            <a:pPr marL="203200" indent="0">
              <a:buNone/>
            </a:pPr>
            <a:endParaRPr lang="en-US" sz="2000" dirty="0" smtClean="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25</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23076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lstStyle/>
          <a:p>
            <a:pPr algn="ctr"/>
            <a:r>
              <a:rPr lang="en-US" sz="2400" dirty="0" smtClean="0"/>
              <a:t>UD International Community</a:t>
            </a:r>
            <a:endParaRPr lang="en-US" sz="2400" dirty="0"/>
          </a:p>
        </p:txBody>
      </p:sp>
      <p:sp>
        <p:nvSpPr>
          <p:cNvPr id="3" name="Text Placeholder 2"/>
          <p:cNvSpPr>
            <a:spLocks noGrp="1"/>
          </p:cNvSpPr>
          <p:nvPr>
            <p:ph type="body" idx="1"/>
          </p:nvPr>
        </p:nvSpPr>
        <p:spPr>
          <a:xfrm>
            <a:off x="4397829" y="1297576"/>
            <a:ext cx="4288971" cy="1619795"/>
          </a:xfrm>
        </p:spPr>
        <p:txBody>
          <a:bodyPr/>
          <a:lstStyle/>
          <a:p>
            <a:pPr marL="203200" indent="0">
              <a:buNone/>
            </a:pPr>
            <a:r>
              <a:rPr lang="en-US" sz="1800" dirty="0" smtClean="0">
                <a:solidFill>
                  <a:srgbClr val="FF0000"/>
                </a:solidFill>
              </a:rPr>
              <a:t>International Scholars</a:t>
            </a:r>
          </a:p>
          <a:p>
            <a:pPr marL="203200" indent="0">
              <a:buNone/>
            </a:pPr>
            <a:r>
              <a:rPr lang="en-US" sz="1800" dirty="0" smtClean="0"/>
              <a:t>Fall 2016 </a:t>
            </a:r>
            <a:r>
              <a:rPr lang="en-US" sz="1800" dirty="0" smtClean="0">
                <a:sym typeface="Wingdings" panose="05000000000000000000" pitchFamily="2" charset="2"/>
              </a:rPr>
              <a:t> 3.6% increase from 2015</a:t>
            </a:r>
          </a:p>
          <a:p>
            <a:pPr marL="203200" indent="0">
              <a:buNone/>
            </a:pPr>
            <a:r>
              <a:rPr lang="en-US" sz="1800" dirty="0" smtClean="0">
                <a:sym typeface="Wingdings" panose="05000000000000000000" pitchFamily="2" charset="2"/>
              </a:rPr>
              <a:t>2016-2017:  558 J-1 Exchange Visitors</a:t>
            </a:r>
          </a:p>
          <a:p>
            <a:pPr marL="203200" indent="0">
              <a:buNone/>
            </a:pPr>
            <a:endParaRPr lang="en-US" sz="1800" dirty="0">
              <a:sym typeface="Wingdings" panose="05000000000000000000" pitchFamily="2" charset="2"/>
            </a:endParaRPr>
          </a:p>
          <a:p>
            <a:pPr marL="203200" indent="0">
              <a:buNone/>
            </a:pPr>
            <a:endParaRPr lang="en-US" sz="1800" dirty="0"/>
          </a:p>
        </p:txBody>
      </p:sp>
      <p:sp>
        <p:nvSpPr>
          <p:cNvPr id="4" name="Text Placeholder 3"/>
          <p:cNvSpPr>
            <a:spLocks noGrp="1"/>
          </p:cNvSpPr>
          <p:nvPr>
            <p:ph type="body" idx="2"/>
          </p:nvPr>
        </p:nvSpPr>
        <p:spPr>
          <a:xfrm>
            <a:off x="457200" y="1297577"/>
            <a:ext cx="3409406" cy="3297045"/>
          </a:xfrm>
        </p:spPr>
        <p:txBody>
          <a:bodyPr/>
          <a:lstStyle/>
          <a:p>
            <a:r>
              <a:rPr lang="en-US" dirty="0" smtClean="0"/>
              <a:t>2015-2016 </a:t>
            </a:r>
            <a:r>
              <a:rPr lang="en-US" dirty="0" smtClean="0">
                <a:solidFill>
                  <a:srgbClr val="FF0000"/>
                </a:solidFill>
              </a:rPr>
              <a:t>Academic Year </a:t>
            </a:r>
            <a:endParaRPr lang="en-US" dirty="0" smtClean="0"/>
          </a:p>
          <a:p>
            <a:r>
              <a:rPr lang="en-US" dirty="0" smtClean="0"/>
              <a:t>Total Number:  		5,552 </a:t>
            </a:r>
          </a:p>
          <a:p>
            <a:r>
              <a:rPr lang="en-US" dirty="0" smtClean="0"/>
              <a:t>F-1 and J-1 Students:		4,486</a:t>
            </a:r>
          </a:p>
          <a:p>
            <a:r>
              <a:rPr lang="en-US" dirty="0" smtClean="0"/>
              <a:t>J-1 Scholars:			412</a:t>
            </a:r>
          </a:p>
          <a:p>
            <a:r>
              <a:rPr lang="en-US" dirty="0" smtClean="0"/>
              <a:t>H-1B employees:		67</a:t>
            </a:r>
          </a:p>
          <a:p>
            <a:r>
              <a:rPr lang="en-US" dirty="0" smtClean="0"/>
              <a:t>F-2 and J-2 dependents:		587</a:t>
            </a:r>
          </a:p>
          <a:p>
            <a:endParaRPr lang="en-US" dirty="0"/>
          </a:p>
          <a:p>
            <a:r>
              <a:rPr lang="en-US" dirty="0" smtClean="0"/>
              <a:t>98 </a:t>
            </a:r>
            <a:r>
              <a:rPr lang="en-US" dirty="0"/>
              <a:t>different countries</a:t>
            </a:r>
          </a:p>
          <a:p>
            <a:pPr marL="660400" indent="-457200">
              <a:buAutoNum type="arabicPeriod"/>
            </a:pPr>
            <a:r>
              <a:rPr lang="en-US" dirty="0" smtClean="0"/>
              <a:t>China </a:t>
            </a:r>
            <a:r>
              <a:rPr lang="en-US" dirty="0"/>
              <a:t>(60%)</a:t>
            </a:r>
          </a:p>
          <a:p>
            <a:pPr marL="660400" indent="-457200">
              <a:buAutoNum type="arabicPeriod"/>
            </a:pPr>
            <a:r>
              <a:rPr lang="en-US" dirty="0"/>
              <a:t>Saudi </a:t>
            </a:r>
            <a:r>
              <a:rPr lang="en-US" dirty="0" smtClean="0"/>
              <a:t>Arabia (6.2%)</a:t>
            </a:r>
            <a:endParaRPr lang="en-US" dirty="0"/>
          </a:p>
          <a:p>
            <a:pPr marL="660400" indent="-457200">
              <a:buAutoNum type="arabicPeriod"/>
            </a:pPr>
            <a:r>
              <a:rPr lang="en-US" dirty="0" smtClean="0"/>
              <a:t>India (6%)</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512" y="2551612"/>
            <a:ext cx="3457603" cy="2304506"/>
          </a:xfrm>
          <a:prstGeom prst="rect">
            <a:avLst/>
          </a:prstGeom>
        </p:spPr>
      </p:pic>
    </p:spTree>
    <p:extLst>
      <p:ext uri="{BB962C8B-B14F-4D97-AF65-F5344CB8AC3E}">
        <p14:creationId xmlns:p14="http://schemas.microsoft.com/office/powerpoint/2010/main" val="84766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2" y="505097"/>
            <a:ext cx="5016137" cy="1095103"/>
          </a:xfrm>
        </p:spPr>
        <p:txBody>
          <a:bodyPr anchor="ctr"/>
          <a:lstStyle/>
          <a:p>
            <a:r>
              <a:rPr lang="en-US" sz="2400" dirty="0" smtClean="0"/>
              <a:t>Our Programs during the year!</a:t>
            </a:r>
            <a:endParaRPr lang="en-US" sz="2400" dirty="0"/>
          </a:p>
        </p:txBody>
      </p:sp>
      <p:sp>
        <p:nvSpPr>
          <p:cNvPr id="4" name="Text Placeholder 3"/>
          <p:cNvSpPr>
            <a:spLocks noGrp="1"/>
          </p:cNvSpPr>
          <p:nvPr>
            <p:ph type="body" idx="2"/>
          </p:nvPr>
        </p:nvSpPr>
        <p:spPr>
          <a:xfrm>
            <a:off x="174172" y="1412813"/>
            <a:ext cx="3291342" cy="2708672"/>
          </a:xfrm>
        </p:spPr>
        <p:txBody>
          <a:bodyPr/>
          <a:lstStyle/>
          <a:p>
            <a:r>
              <a:rPr lang="en-US" sz="1800" dirty="0" smtClean="0"/>
              <a:t>Immigration Compliance</a:t>
            </a:r>
          </a:p>
          <a:p>
            <a:r>
              <a:rPr lang="en-US" sz="1800" dirty="0" smtClean="0"/>
              <a:t>International Understanding</a:t>
            </a:r>
          </a:p>
          <a:p>
            <a:r>
              <a:rPr lang="en-US" sz="1800" dirty="0" smtClean="0"/>
              <a:t>Connect with the Community</a:t>
            </a:r>
          </a:p>
          <a:p>
            <a:r>
              <a:rPr lang="en-US" sz="1800" dirty="0" smtClean="0"/>
              <a:t>Academic Success</a:t>
            </a:r>
          </a:p>
          <a:p>
            <a:endParaRPr lang="en-US" sz="1800" dirty="0"/>
          </a:p>
          <a:p>
            <a:r>
              <a:rPr lang="en-US" sz="1800" dirty="0" smtClean="0"/>
              <a:t>International Caucus</a:t>
            </a:r>
          </a:p>
          <a:p>
            <a:endParaRPr lang="en-US" sz="1600" dirty="0" smtClean="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145" y="728662"/>
            <a:ext cx="2940046" cy="18806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963" y="2767149"/>
            <a:ext cx="2913228" cy="1943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786" y="2767149"/>
            <a:ext cx="2941814" cy="1943100"/>
          </a:xfrm>
          <a:prstGeom prst="rect">
            <a:avLst/>
          </a:prstGeom>
        </p:spPr>
      </p:pic>
    </p:spTree>
    <p:extLst>
      <p:ext uri="{BB962C8B-B14F-4D97-AF65-F5344CB8AC3E}">
        <p14:creationId xmlns:p14="http://schemas.microsoft.com/office/powerpoint/2010/main" val="20327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Our goals</a:t>
            </a:r>
            <a:endParaRPr lang="en-US" dirty="0"/>
          </a:p>
        </p:txBody>
      </p:sp>
      <p:sp>
        <p:nvSpPr>
          <p:cNvPr id="3" name="Text Placeholder 2"/>
          <p:cNvSpPr>
            <a:spLocks noGrp="1"/>
          </p:cNvSpPr>
          <p:nvPr>
            <p:ph type="body" idx="1"/>
          </p:nvPr>
        </p:nvSpPr>
        <p:spPr>
          <a:xfrm>
            <a:off x="3575050" y="513806"/>
            <a:ext cx="5111750" cy="4080816"/>
          </a:xfrm>
        </p:spPr>
        <p:txBody>
          <a:bodyPr/>
          <a:lstStyle/>
          <a:p>
            <a:pPr marL="203200" indent="0">
              <a:lnSpc>
                <a:spcPct val="200000"/>
              </a:lnSpc>
              <a:buNone/>
            </a:pPr>
            <a:r>
              <a:rPr lang="en-US" sz="2000" dirty="0" smtClean="0"/>
              <a:t>To educate about:</a:t>
            </a:r>
          </a:p>
          <a:p>
            <a:pPr>
              <a:lnSpc>
                <a:spcPct val="150000"/>
              </a:lnSpc>
            </a:pPr>
            <a:r>
              <a:rPr lang="en-US" sz="2000" dirty="0" smtClean="0"/>
              <a:t>Individualism</a:t>
            </a:r>
          </a:p>
          <a:p>
            <a:pPr>
              <a:lnSpc>
                <a:spcPct val="150000"/>
              </a:lnSpc>
            </a:pPr>
            <a:r>
              <a:rPr lang="en-US" sz="2000" dirty="0" smtClean="0"/>
              <a:t>Personal rights and responsibilities</a:t>
            </a:r>
          </a:p>
          <a:p>
            <a:pPr>
              <a:lnSpc>
                <a:spcPct val="150000"/>
              </a:lnSpc>
            </a:pPr>
            <a:r>
              <a:rPr lang="en-US" sz="2000" dirty="0" smtClean="0"/>
              <a:t>Issues of inequality, gender-based violence, substance use and abuse, sexual wellness</a:t>
            </a:r>
          </a:p>
          <a:p>
            <a:pPr>
              <a:lnSpc>
                <a:spcPct val="150000"/>
              </a:lnSpc>
            </a:pPr>
            <a:r>
              <a:rPr lang="en-US" sz="2000" dirty="0" smtClean="0"/>
              <a:t>Legal and immigration consequences</a:t>
            </a:r>
          </a:p>
          <a:p>
            <a:pPr>
              <a:lnSpc>
                <a:spcPct val="150000"/>
              </a:lnSpc>
            </a:pPr>
            <a:r>
              <a:rPr lang="en-US" sz="2000" dirty="0" smtClean="0"/>
              <a:t>Provide resources</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68644"/>
            <a:ext cx="3128964" cy="4855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976275"/>
            <a:ext cx="2895600" cy="640951"/>
          </a:xfrm>
          <a:prstGeom prst="rect">
            <a:avLst/>
          </a:prstGeom>
        </p:spPr>
      </p:pic>
      <p:sp>
        <p:nvSpPr>
          <p:cNvPr id="8" name="Slide Number Placeholder 7"/>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4</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34743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343" y="534004"/>
            <a:ext cx="8338457" cy="4389834"/>
          </a:xfrm>
        </p:spPr>
        <p:txBody>
          <a:bodyPr/>
          <a:lstStyle/>
          <a:p>
            <a:pPr marL="203200" indent="0" algn="ctr">
              <a:buNone/>
            </a:pPr>
            <a:r>
              <a:rPr lang="en-US" dirty="0" smtClean="0"/>
              <a:t>Campus Partnership</a:t>
            </a:r>
            <a:r>
              <a:rPr lang="en-US" sz="2000" dirty="0" smtClean="0"/>
              <a:t/>
            </a:r>
            <a:br>
              <a:rPr lang="en-US" sz="2000" dirty="0" smtClean="0"/>
            </a:br>
            <a:endParaRPr lang="en-US" sz="2000" dirty="0" smtClean="0"/>
          </a:p>
          <a:p>
            <a:pPr marL="203200" indent="0">
              <a:buNone/>
            </a:pPr>
            <a:endParaRPr lang="en-US" sz="2000"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547" y="1305122"/>
            <a:ext cx="4101722" cy="3618716"/>
          </a:xfrm>
          <a:prstGeom prst="rect">
            <a:avLst/>
          </a:prstGeom>
        </p:spPr>
      </p:pic>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2"/>
                </a:solidFill>
                <a:latin typeface="Helvetica Neue"/>
                <a:ea typeface="Helvetica Neue"/>
                <a:cs typeface="Helvetica Neue"/>
                <a:sym typeface="Helvetica Neue"/>
              </a:rPr>
              <a:t>5</a:t>
            </a:fld>
            <a:endParaRPr lang="en-US" sz="1200"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8188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Implementation</a:t>
            </a:r>
            <a:endParaRPr lang="en-US" sz="2000" dirty="0" smtClean="0"/>
          </a:p>
          <a:p>
            <a:pPr marL="203200" indent="0" algn="ctr">
              <a:buNone/>
            </a:pPr>
            <a:r>
              <a:rPr lang="en-US" sz="1100" dirty="0" smtClean="0"/>
              <a:t>What are the Logistics?</a:t>
            </a:r>
            <a:endParaRPr lang="en-US" sz="2400" dirty="0" smtClean="0"/>
          </a:p>
          <a:p>
            <a:r>
              <a:rPr lang="en-US" sz="1800" dirty="0" smtClean="0"/>
              <a:t>Who?</a:t>
            </a:r>
          </a:p>
          <a:p>
            <a:pPr lvl="1"/>
            <a:r>
              <a:rPr lang="en-US" sz="1000" dirty="0" smtClean="0"/>
              <a:t>Facilitators: </a:t>
            </a:r>
          </a:p>
          <a:p>
            <a:pPr lvl="2"/>
            <a:r>
              <a:rPr lang="en-US" sz="1000" dirty="0" smtClean="0"/>
              <a:t>Part I =       Assistant Director, Scholar Services, UD Office for International Students and Scholars</a:t>
            </a:r>
          </a:p>
          <a:p>
            <a:pPr lvl="2"/>
            <a:r>
              <a:rPr lang="en-US" sz="1000" dirty="0" smtClean="0"/>
              <a:t>Part II =      Assistant </a:t>
            </a:r>
            <a:r>
              <a:rPr lang="en-US" sz="1000" dirty="0"/>
              <a:t>Director, Scholar Services, UD Office for International Students and </a:t>
            </a:r>
            <a:r>
              <a:rPr lang="en-US" sz="1000" dirty="0" smtClean="0"/>
              <a:t>Scholars</a:t>
            </a:r>
            <a:br>
              <a:rPr lang="en-US" sz="1000" dirty="0" smtClean="0"/>
            </a:br>
            <a:r>
              <a:rPr lang="en-US" sz="1000" dirty="0" smtClean="0"/>
              <a:t>	Sexual Violence Prevention Specialist, UD Student Wellness and Health Promotion</a:t>
            </a:r>
          </a:p>
          <a:p>
            <a:pPr lvl="1"/>
            <a:r>
              <a:rPr lang="en-US" sz="1000" dirty="0" smtClean="0"/>
              <a:t>Audience:</a:t>
            </a:r>
          </a:p>
          <a:p>
            <a:pPr lvl="2"/>
            <a:r>
              <a:rPr lang="en-US" sz="1000" dirty="0" smtClean="0"/>
              <a:t>Newly arrived International Scholars</a:t>
            </a:r>
          </a:p>
          <a:p>
            <a:pPr lvl="2"/>
            <a:r>
              <a:rPr lang="en-US" sz="1000" dirty="0" smtClean="0"/>
              <a:t>N=300+ annually</a:t>
            </a:r>
          </a:p>
          <a:p>
            <a:r>
              <a:rPr lang="en-US" sz="1800" dirty="0" smtClean="0"/>
              <a:t>When?</a:t>
            </a:r>
          </a:p>
          <a:p>
            <a:pPr lvl="1"/>
            <a:r>
              <a:rPr lang="en-US" sz="1000" dirty="0" smtClean="0"/>
              <a:t>Schedule:</a:t>
            </a:r>
          </a:p>
          <a:p>
            <a:pPr lvl="2"/>
            <a:r>
              <a:rPr lang="en-US" sz="1000" dirty="0"/>
              <a:t>Part I </a:t>
            </a:r>
            <a:r>
              <a:rPr lang="en-US" sz="1000" dirty="0" smtClean="0"/>
              <a:t>= Once a month</a:t>
            </a:r>
            <a:endParaRPr lang="en-US" sz="1000" dirty="0"/>
          </a:p>
          <a:p>
            <a:pPr lvl="2"/>
            <a:r>
              <a:rPr lang="en-US" sz="1000" dirty="0"/>
              <a:t>Part II </a:t>
            </a:r>
            <a:r>
              <a:rPr lang="en-US" sz="1000" dirty="0" smtClean="0"/>
              <a:t>= Once a semester, once over winter session, and once over the summer (4 times per year)      </a:t>
            </a:r>
          </a:p>
          <a:p>
            <a:r>
              <a:rPr lang="en-US" sz="1800" dirty="0" smtClean="0"/>
              <a:t>How Long?</a:t>
            </a:r>
          </a:p>
          <a:p>
            <a:pPr lvl="1"/>
            <a:r>
              <a:rPr lang="en-US" sz="1000" dirty="0"/>
              <a:t>Part I </a:t>
            </a:r>
            <a:r>
              <a:rPr lang="en-US" sz="1000" dirty="0" smtClean="0"/>
              <a:t>= 60 minutes</a:t>
            </a:r>
            <a:endParaRPr lang="en-US" sz="1000" dirty="0"/>
          </a:p>
          <a:p>
            <a:pPr lvl="1"/>
            <a:r>
              <a:rPr lang="en-US" sz="1000" dirty="0"/>
              <a:t>Part II =   </a:t>
            </a:r>
            <a:r>
              <a:rPr lang="en-US" sz="1000" dirty="0" smtClean="0"/>
              <a:t>60 minutes: 15 minutes for OISS; 40 minutes for SWHP; 5 minutes for questions</a:t>
            </a:r>
          </a:p>
          <a:p>
            <a:endParaRPr lang="en-US" sz="2000" dirty="0"/>
          </a:p>
        </p:txBody>
      </p:sp>
    </p:spTree>
    <p:extLst>
      <p:ext uri="{BB962C8B-B14F-4D97-AF65-F5344CB8AC3E}">
        <p14:creationId xmlns:p14="http://schemas.microsoft.com/office/powerpoint/2010/main" val="100339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47" y="1152952"/>
            <a:ext cx="7188690" cy="3911034"/>
          </a:xfrm>
          <a:prstGeom prst="rect">
            <a:avLst/>
          </a:prstGeom>
        </p:spPr>
      </p:pic>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Logic Model</a:t>
            </a:r>
            <a:endParaRPr lang="en-US" sz="2000" dirty="0" smtClean="0"/>
          </a:p>
          <a:p>
            <a:pPr marL="203200" indent="0" algn="ctr">
              <a:buNone/>
            </a:pPr>
            <a:r>
              <a:rPr lang="en-US" sz="1100" dirty="0" smtClean="0"/>
              <a:t>(In my perfect world)</a:t>
            </a:r>
          </a:p>
          <a:p>
            <a:pPr marL="203200" indent="0">
              <a:buNone/>
            </a:pPr>
            <a:endParaRPr lang="en-US" sz="2000" dirty="0" smtClean="0"/>
          </a:p>
          <a:p>
            <a:endParaRPr lang="en-US" dirty="0"/>
          </a:p>
        </p:txBody>
      </p:sp>
    </p:spTree>
    <p:extLst>
      <p:ext uri="{BB962C8B-B14F-4D97-AF65-F5344CB8AC3E}">
        <p14:creationId xmlns:p14="http://schemas.microsoft.com/office/powerpoint/2010/main" val="191612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 y="1504122"/>
            <a:ext cx="4388940" cy="2387819"/>
          </a:xfrm>
          <a:prstGeom prst="rect">
            <a:avLst/>
          </a:prstGeom>
        </p:spPr>
      </p:pic>
      <p:sp>
        <p:nvSpPr>
          <p:cNvPr id="5" name="Text Placeholder 2"/>
          <p:cNvSpPr>
            <a:spLocks noGrp="1"/>
          </p:cNvSpPr>
          <p:nvPr>
            <p:ph type="body" idx="1"/>
          </p:nvPr>
        </p:nvSpPr>
        <p:spPr>
          <a:xfrm>
            <a:off x="176064" y="295465"/>
            <a:ext cx="8795657" cy="440030"/>
          </a:xfrm>
        </p:spPr>
        <p:txBody>
          <a:bodyPr/>
          <a:lstStyle/>
          <a:p>
            <a:pPr marL="203200" indent="0" algn="ctr">
              <a:buNone/>
            </a:pPr>
            <a:r>
              <a:rPr lang="en-US" dirty="0" smtClean="0"/>
              <a:t>Logic Model</a:t>
            </a:r>
            <a:endParaRPr lang="en-US" sz="2000" dirty="0" smtClean="0"/>
          </a:p>
          <a:p>
            <a:pPr marL="203200" indent="0" algn="ctr">
              <a:buNone/>
            </a:pPr>
            <a:r>
              <a:rPr lang="en-US" sz="1100" dirty="0" smtClean="0"/>
              <a:t>(Considering Constraints)</a:t>
            </a:r>
          </a:p>
          <a:p>
            <a:pPr marL="203200" indent="0">
              <a:buNone/>
            </a:pPr>
            <a:endParaRPr lang="en-US" sz="2000" dirty="0" smtClean="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973" y="1504122"/>
            <a:ext cx="4387513" cy="2387819"/>
          </a:xfrm>
          <a:prstGeom prst="rect">
            <a:avLst/>
          </a:prstGeom>
        </p:spPr>
      </p:pic>
    </p:spTree>
    <p:extLst>
      <p:ext uri="{BB962C8B-B14F-4D97-AF65-F5344CB8AC3E}">
        <p14:creationId xmlns:p14="http://schemas.microsoft.com/office/powerpoint/2010/main" val="1722109910"/>
      </p:ext>
    </p:extLst>
  </p:cSld>
  <p:clrMapOvr>
    <a:masterClrMapping/>
  </p:clrMapOvr>
</p:sld>
</file>

<file path=ppt/theme/theme1.xml><?xml version="1.0" encoding="utf-8"?>
<a:theme xmlns:a="http://schemas.openxmlformats.org/drawingml/2006/main" name="Office Theme">
  <a:themeElements>
    <a:clrScheme name="UD Primary and Secondary">
      <a:dk1>
        <a:srgbClr val="000000"/>
      </a:dk1>
      <a:lt1>
        <a:srgbClr val="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30627</TotalTime>
  <Words>1978</Words>
  <Application>Microsoft Macintosh PowerPoint</Application>
  <PresentationFormat>On-screen Show (16:9)</PresentationFormat>
  <Paragraphs>345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Geneva</vt:lpstr>
      <vt:lpstr>Helvetica Neue</vt:lpstr>
      <vt:lpstr>Times New Roman</vt:lpstr>
      <vt:lpstr>Wingdings</vt:lpstr>
      <vt:lpstr>Office Theme</vt:lpstr>
      <vt:lpstr>PowerPoint Presentation</vt:lpstr>
      <vt:lpstr>PowerPoint Presentation</vt:lpstr>
      <vt:lpstr>UD International Community</vt:lpstr>
      <vt:lpstr>Our Programs during the year!</vt:lpstr>
      <vt:lpstr>Our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Health &amp; Safety Overview:  Policy &amp; Practice for a better UD</dc:title>
  <cp:lastModifiedBy>Microsoft Office User</cp:lastModifiedBy>
  <cp:revision>78</cp:revision>
  <dcterms:modified xsi:type="dcterms:W3CDTF">2018-01-25T16:02:32Z</dcterms:modified>
</cp:coreProperties>
</file>