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video/unknown"/>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7" r:id="rId4"/>
  </p:sldMasterIdLst>
  <p:notesMasterIdLst>
    <p:notesMasterId r:id="rId153"/>
  </p:notesMasterIdLst>
  <p:handoutMasterIdLst>
    <p:handoutMasterId r:id="rId154"/>
  </p:handoutMasterIdLst>
  <p:sldIdLst>
    <p:sldId id="256" r:id="rId5"/>
    <p:sldId id="922" r:id="rId6"/>
    <p:sldId id="958" r:id="rId7"/>
    <p:sldId id="915" r:id="rId8"/>
    <p:sldId id="916" r:id="rId9"/>
    <p:sldId id="917" r:id="rId10"/>
    <p:sldId id="978" r:id="rId11"/>
    <p:sldId id="918" r:id="rId12"/>
    <p:sldId id="920" r:id="rId13"/>
    <p:sldId id="919" r:id="rId14"/>
    <p:sldId id="979" r:id="rId15"/>
    <p:sldId id="839" r:id="rId16"/>
    <p:sldId id="875" r:id="rId17"/>
    <p:sldId id="1030" r:id="rId18"/>
    <p:sldId id="878" r:id="rId19"/>
    <p:sldId id="876" r:id="rId20"/>
    <p:sldId id="879" r:id="rId21"/>
    <p:sldId id="881" r:id="rId22"/>
    <p:sldId id="882" r:id="rId23"/>
    <p:sldId id="883" r:id="rId24"/>
    <p:sldId id="940" r:id="rId25"/>
    <p:sldId id="941" r:id="rId26"/>
    <p:sldId id="939" r:id="rId27"/>
    <p:sldId id="1029" r:id="rId28"/>
    <p:sldId id="942" r:id="rId29"/>
    <p:sldId id="943" r:id="rId30"/>
    <p:sldId id="944" r:id="rId31"/>
    <p:sldId id="885" r:id="rId32"/>
    <p:sldId id="967" r:id="rId33"/>
    <p:sldId id="968" r:id="rId34"/>
    <p:sldId id="1012" r:id="rId35"/>
    <p:sldId id="1015" r:id="rId36"/>
    <p:sldId id="1017" r:id="rId37"/>
    <p:sldId id="1018" r:id="rId38"/>
    <p:sldId id="1019" r:id="rId39"/>
    <p:sldId id="1020" r:id="rId40"/>
    <p:sldId id="946" r:id="rId41"/>
    <p:sldId id="947" r:id="rId42"/>
    <p:sldId id="980" r:id="rId43"/>
    <p:sldId id="982" r:id="rId44"/>
    <p:sldId id="966" r:id="rId45"/>
    <p:sldId id="912" r:id="rId46"/>
    <p:sldId id="911" r:id="rId47"/>
    <p:sldId id="983" r:id="rId48"/>
    <p:sldId id="984" r:id="rId49"/>
    <p:sldId id="1023" r:id="rId50"/>
    <p:sldId id="931" r:id="rId51"/>
    <p:sldId id="975" r:id="rId52"/>
    <p:sldId id="933" r:id="rId53"/>
    <p:sldId id="934" r:id="rId54"/>
    <p:sldId id="935" r:id="rId55"/>
    <p:sldId id="936" r:id="rId56"/>
    <p:sldId id="937" r:id="rId57"/>
    <p:sldId id="986" r:id="rId58"/>
    <p:sldId id="938" r:id="rId59"/>
    <p:sldId id="969" r:id="rId60"/>
    <p:sldId id="970" r:id="rId61"/>
    <p:sldId id="971" r:id="rId62"/>
    <p:sldId id="976" r:id="rId63"/>
    <p:sldId id="977" r:id="rId64"/>
    <p:sldId id="989" r:id="rId65"/>
    <p:sldId id="1031" r:id="rId66"/>
    <p:sldId id="1032" r:id="rId67"/>
    <p:sldId id="1033" r:id="rId68"/>
    <p:sldId id="1034" r:id="rId69"/>
    <p:sldId id="1035" r:id="rId70"/>
    <p:sldId id="1036" r:id="rId71"/>
    <p:sldId id="1037" r:id="rId72"/>
    <p:sldId id="1038" r:id="rId73"/>
    <p:sldId id="1039" r:id="rId74"/>
    <p:sldId id="1040" r:id="rId75"/>
    <p:sldId id="1041" r:id="rId76"/>
    <p:sldId id="1042" r:id="rId77"/>
    <p:sldId id="1043" r:id="rId78"/>
    <p:sldId id="1044" r:id="rId79"/>
    <p:sldId id="1045" r:id="rId80"/>
    <p:sldId id="1046" r:id="rId81"/>
    <p:sldId id="1047" r:id="rId82"/>
    <p:sldId id="1048" r:id="rId83"/>
    <p:sldId id="1049" r:id="rId84"/>
    <p:sldId id="1050" r:id="rId85"/>
    <p:sldId id="1051" r:id="rId86"/>
    <p:sldId id="1052" r:id="rId87"/>
    <p:sldId id="1053" r:id="rId88"/>
    <p:sldId id="1054" r:id="rId89"/>
    <p:sldId id="1055" r:id="rId90"/>
    <p:sldId id="1056" r:id="rId91"/>
    <p:sldId id="1057" r:id="rId92"/>
    <p:sldId id="1058" r:id="rId93"/>
    <p:sldId id="1059" r:id="rId94"/>
    <p:sldId id="1060" r:id="rId95"/>
    <p:sldId id="1061" r:id="rId96"/>
    <p:sldId id="1062" r:id="rId97"/>
    <p:sldId id="1063" r:id="rId98"/>
    <p:sldId id="1064" r:id="rId99"/>
    <p:sldId id="1065" r:id="rId100"/>
    <p:sldId id="1066" r:id="rId101"/>
    <p:sldId id="1067" r:id="rId102"/>
    <p:sldId id="1068" r:id="rId103"/>
    <p:sldId id="1069" r:id="rId104"/>
    <p:sldId id="1070" r:id="rId105"/>
    <p:sldId id="1071" r:id="rId106"/>
    <p:sldId id="1072" r:id="rId107"/>
    <p:sldId id="1073" r:id="rId108"/>
    <p:sldId id="1074" r:id="rId109"/>
    <p:sldId id="1075" r:id="rId110"/>
    <p:sldId id="1076" r:id="rId111"/>
    <p:sldId id="1077" r:id="rId112"/>
    <p:sldId id="1078" r:id="rId113"/>
    <p:sldId id="1079" r:id="rId114"/>
    <p:sldId id="1080" r:id="rId115"/>
    <p:sldId id="1081" r:id="rId116"/>
    <p:sldId id="1082" r:id="rId117"/>
    <p:sldId id="1083" r:id="rId118"/>
    <p:sldId id="1084" r:id="rId119"/>
    <p:sldId id="1085" r:id="rId120"/>
    <p:sldId id="1086" r:id="rId121"/>
    <p:sldId id="1087" r:id="rId122"/>
    <p:sldId id="1088" r:id="rId123"/>
    <p:sldId id="1089" r:id="rId124"/>
    <p:sldId id="1090" r:id="rId125"/>
    <p:sldId id="1091" r:id="rId126"/>
    <p:sldId id="1092" r:id="rId127"/>
    <p:sldId id="1093" r:id="rId128"/>
    <p:sldId id="1094" r:id="rId129"/>
    <p:sldId id="1095" r:id="rId130"/>
    <p:sldId id="1096" r:id="rId131"/>
    <p:sldId id="1097" r:id="rId132"/>
    <p:sldId id="1098" r:id="rId133"/>
    <p:sldId id="1099" r:id="rId134"/>
    <p:sldId id="1100" r:id="rId135"/>
    <p:sldId id="1101" r:id="rId136"/>
    <p:sldId id="1102" r:id="rId137"/>
    <p:sldId id="1103" r:id="rId138"/>
    <p:sldId id="1104" r:id="rId139"/>
    <p:sldId id="1105" r:id="rId140"/>
    <p:sldId id="1106" r:id="rId141"/>
    <p:sldId id="1107" r:id="rId142"/>
    <p:sldId id="1108" r:id="rId143"/>
    <p:sldId id="1109" r:id="rId144"/>
    <p:sldId id="1110" r:id="rId145"/>
    <p:sldId id="1111" r:id="rId146"/>
    <p:sldId id="1112" r:id="rId147"/>
    <p:sldId id="1113" r:id="rId148"/>
    <p:sldId id="1114" r:id="rId149"/>
    <p:sldId id="1115" r:id="rId150"/>
    <p:sldId id="1116" r:id="rId151"/>
    <p:sldId id="1117" r:id="rId152"/>
  </p:sldIdLst>
  <p:sldSz cx="9144000" cy="6858000" type="screen4x3"/>
  <p:notesSz cx="6985000" cy="92837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E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9" autoAdjust="0"/>
    <p:restoredTop sz="88013" autoAdjust="0"/>
  </p:normalViewPr>
  <p:slideViewPr>
    <p:cSldViewPr snapToGrid="0" snapToObjects="1">
      <p:cViewPr varScale="1">
        <p:scale>
          <a:sx n="64" d="100"/>
          <a:sy n="64" d="100"/>
        </p:scale>
        <p:origin x="1392"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handoutMaster" Target="handoutMasters/handoutMaster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770D-4D8B-A128-C9E7CC43021B}"/>
              </c:ext>
            </c:extLst>
          </c:dPt>
          <c:dPt>
            <c:idx val="1"/>
            <c:bubble3D val="0"/>
            <c:spPr>
              <a:solidFill>
                <a:srgbClr val="55E604"/>
              </a:solidFill>
              <a:ln w="19050">
                <a:solidFill>
                  <a:schemeClr val="lt1"/>
                </a:solidFill>
              </a:ln>
              <a:effectLst/>
            </c:spPr>
            <c:extLst>
              <c:ext xmlns:c16="http://schemas.microsoft.com/office/drawing/2014/chart" uri="{C3380CC4-5D6E-409C-BE32-E72D297353CC}">
                <c16:uniqueId val="{00000003-770D-4D8B-A128-C9E7CC43021B}"/>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770D-4D8B-A128-C9E7CC4302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70D-4D8B-A128-C9E7CC43021B}"/>
              </c:ext>
            </c:extLst>
          </c:dPt>
          <c:dPt>
            <c:idx val="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9-770D-4D8B-A128-C9E7CC43021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70D-4D8B-A128-C9E7CC43021B}"/>
              </c:ext>
            </c:extLst>
          </c:dPt>
          <c:dLbls>
            <c:dLbl>
              <c:idx val="0"/>
              <c:layout>
                <c:manualLayout>
                  <c:x val="0"/>
                  <c:y val="8.3333333333333301E-2"/>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r>
                      <a:rPr lang="en-US" sz="900" b="1" dirty="0"/>
                      <a:t>Common Stock</a:t>
                    </a:r>
                  </a:p>
                  <a:p>
                    <a:pPr>
                      <a:defRPr sz="900" b="1" i="0" u="none" strike="noStrike" kern="1200" baseline="0">
                        <a:solidFill>
                          <a:schemeClr val="bg1"/>
                        </a:solidFill>
                        <a:latin typeface="+mn-lt"/>
                        <a:ea typeface="+mn-ea"/>
                        <a:cs typeface="+mn-cs"/>
                      </a:defRPr>
                    </a:pPr>
                    <a:r>
                      <a:rPr lang="en-US" sz="900" b="1" baseline="0" dirty="0"/>
                      <a:t>50%</a:t>
                    </a:r>
                  </a:p>
                </c:rich>
              </c:tx>
              <c:spPr>
                <a:noFill/>
                <a:ln>
                  <a:noFill/>
                </a:ln>
                <a:effectLst/>
              </c:sp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70D-4D8B-A128-C9E7CC43021B}"/>
                </c:ext>
              </c:extLst>
            </c:dLbl>
            <c:dLbl>
              <c:idx val="1"/>
              <c:layout>
                <c:manualLayout>
                  <c:x val="-2.95664964956308E-3"/>
                  <c:y val="-4.4818046392849547E-3"/>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mn-lt"/>
                        <a:ea typeface="+mn-ea"/>
                        <a:cs typeface="+mn-cs"/>
                      </a:defRPr>
                    </a:pPr>
                    <a:r>
                      <a:rPr lang="en-US" sz="1100" b="1" dirty="0"/>
                      <a:t>Preferred Stock</a:t>
                    </a:r>
                  </a:p>
                  <a:p>
                    <a:pPr>
                      <a:defRPr sz="1100" b="1" i="0" u="none" strike="noStrike" kern="1200" baseline="0">
                        <a:solidFill>
                          <a:schemeClr val="bg1"/>
                        </a:solidFill>
                        <a:latin typeface="+mn-lt"/>
                        <a:ea typeface="+mn-ea"/>
                        <a:cs typeface="+mn-cs"/>
                      </a:defRPr>
                    </a:pPr>
                    <a:r>
                      <a:rPr lang="en-US" sz="1100" b="1" dirty="0"/>
                      <a:t>25%</a:t>
                    </a:r>
                    <a:endParaRPr lang="en-US" sz="1100" dirty="0"/>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16286810302558333"/>
                      <c:h val="0.13513135182426522"/>
                    </c:manualLayout>
                  </c15:layout>
                </c:ext>
                <c:ext xmlns:c16="http://schemas.microsoft.com/office/drawing/2014/chart" uri="{C3380CC4-5D6E-409C-BE32-E72D297353CC}">
                  <c16:uniqueId val="{00000003-770D-4D8B-A128-C9E7CC43021B}"/>
                </c:ext>
              </c:extLst>
            </c:dLbl>
            <c:dLbl>
              <c:idx val="2"/>
              <c:layout>
                <c:manualLayout>
                  <c:x val="1.0905752165594643E-2"/>
                  <c:y val="9.0120238348584004E-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b="1" dirty="0">
                        <a:solidFill>
                          <a:schemeClr val="bg1"/>
                        </a:solidFill>
                      </a:rPr>
                      <a:t>Bonds 25%</a:t>
                    </a:r>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1494374741618836"/>
                      <c:h val="0.10451869192026672"/>
                    </c:manualLayout>
                  </c15:layout>
                </c:ext>
                <c:ext xmlns:c16="http://schemas.microsoft.com/office/drawing/2014/chart" uri="{C3380CC4-5D6E-409C-BE32-E72D297353CC}">
                  <c16:uniqueId val="{00000005-770D-4D8B-A128-C9E7CC43021B}"/>
                </c:ext>
              </c:extLst>
            </c:dLbl>
            <c:dLbl>
              <c:idx val="3"/>
              <c:delete val="1"/>
              <c:extLst>
                <c:ext xmlns:c15="http://schemas.microsoft.com/office/drawing/2012/chart" uri="{CE6537A1-D6FC-4f65-9D91-7224C49458BB}"/>
                <c:ext xmlns:c16="http://schemas.microsoft.com/office/drawing/2014/chart" uri="{C3380CC4-5D6E-409C-BE32-E72D297353CC}">
                  <c16:uniqueId val="{00000007-770D-4D8B-A128-C9E7CC43021B}"/>
                </c:ext>
              </c:extLst>
            </c:dLbl>
            <c:dLbl>
              <c:idx val="4"/>
              <c:delete val="1"/>
              <c:extLst>
                <c:ext xmlns:c15="http://schemas.microsoft.com/office/drawing/2012/chart" uri="{CE6537A1-D6FC-4f65-9D91-7224C49458BB}"/>
                <c:ext xmlns:c16="http://schemas.microsoft.com/office/drawing/2014/chart" uri="{C3380CC4-5D6E-409C-BE32-E72D297353CC}">
                  <c16:uniqueId val="{00000009-770D-4D8B-A128-C9E7CC43021B}"/>
                </c:ext>
              </c:extLst>
            </c:dLbl>
            <c:dLbl>
              <c:idx val="5"/>
              <c:delete val="1"/>
              <c:extLst>
                <c:ext xmlns:c15="http://schemas.microsoft.com/office/drawing/2012/chart" uri="{CE6537A1-D6FC-4f65-9D91-7224C49458BB}"/>
                <c:ext xmlns:c16="http://schemas.microsoft.com/office/drawing/2014/chart" uri="{C3380CC4-5D6E-409C-BE32-E72D297353CC}">
                  <c16:uniqueId val="{0000000B-770D-4D8B-A128-C9E7CC43021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Sheet1!$B$2:$B$7</c:f>
              <c:strCache>
                <c:ptCount val="6"/>
                <c:pt idx="0">
                  <c:v>Common Stock</c:v>
                </c:pt>
                <c:pt idx="1">
                  <c:v>Preferred Stock</c:v>
                </c:pt>
                <c:pt idx="2">
                  <c:v>Bonds</c:v>
                </c:pt>
                <c:pt idx="3">
                  <c:v>Rf + Bs (Rm - Rf)</c:v>
                </c:pt>
                <c:pt idx="4">
                  <c:v>Dividend / Price</c:v>
                </c:pt>
                <c:pt idx="5">
                  <c:v>YTM x (1 - T)</c:v>
                </c:pt>
              </c:strCache>
            </c:strRef>
          </c:cat>
          <c:val>
            <c:numRef>
              <c:f>Sheet1!$C$2:$C$7</c:f>
              <c:numCache>
                <c:formatCode>0%</c:formatCode>
                <c:ptCount val="6"/>
                <c:pt idx="0">
                  <c:v>0.5</c:v>
                </c:pt>
                <c:pt idx="1">
                  <c:v>0.25</c:v>
                </c:pt>
                <c:pt idx="2">
                  <c:v>0.25</c:v>
                </c:pt>
              </c:numCache>
            </c:numRef>
          </c:val>
          <c:extLst>
            <c:ext xmlns:c16="http://schemas.microsoft.com/office/drawing/2014/chart" uri="{C3380CC4-5D6E-409C-BE32-E72D297353CC}">
              <c16:uniqueId val="{0000000C-770D-4D8B-A128-C9E7CC43021B}"/>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E-770D-4D8B-A128-C9E7CC4302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770D-4D8B-A128-C9E7CC4302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770D-4D8B-A128-C9E7CC43021B}"/>
              </c:ext>
            </c:extLst>
          </c:dPt>
          <c:dPt>
            <c:idx val="3"/>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14-770D-4D8B-A128-C9E7CC43021B}"/>
              </c:ext>
            </c:extLst>
          </c:dPt>
          <c:dPt>
            <c:idx val="4"/>
            <c:bubble3D val="0"/>
            <c:spPr>
              <a:solidFill>
                <a:srgbClr val="07B918"/>
              </a:solidFill>
              <a:ln w="19050">
                <a:solidFill>
                  <a:schemeClr val="lt1"/>
                </a:solidFill>
              </a:ln>
              <a:effectLst/>
            </c:spPr>
            <c:extLst>
              <c:ext xmlns:c16="http://schemas.microsoft.com/office/drawing/2014/chart" uri="{C3380CC4-5D6E-409C-BE32-E72D297353CC}">
                <c16:uniqueId val="{00000016-770D-4D8B-A128-C9E7CC43021B}"/>
              </c:ext>
            </c:extLst>
          </c:dPt>
          <c:dPt>
            <c:idx val="5"/>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18-770D-4D8B-A128-C9E7CC43021B}"/>
              </c:ext>
            </c:extLst>
          </c:dPt>
          <c:dLbls>
            <c:dLbl>
              <c:idx val="0"/>
              <c:delete val="1"/>
              <c:extLst>
                <c:ext xmlns:c15="http://schemas.microsoft.com/office/drawing/2012/chart" uri="{CE6537A1-D6FC-4f65-9D91-7224C49458BB}"/>
                <c:ext xmlns:c16="http://schemas.microsoft.com/office/drawing/2014/chart" uri="{C3380CC4-5D6E-409C-BE32-E72D297353CC}">
                  <c16:uniqueId val="{0000000E-770D-4D8B-A128-C9E7CC43021B}"/>
                </c:ext>
              </c:extLst>
            </c:dLbl>
            <c:dLbl>
              <c:idx val="1"/>
              <c:delete val="1"/>
              <c:extLst>
                <c:ext xmlns:c15="http://schemas.microsoft.com/office/drawing/2012/chart" uri="{CE6537A1-D6FC-4f65-9D91-7224C49458BB}"/>
                <c:ext xmlns:c16="http://schemas.microsoft.com/office/drawing/2014/chart" uri="{C3380CC4-5D6E-409C-BE32-E72D297353CC}">
                  <c16:uniqueId val="{00000010-770D-4D8B-A128-C9E7CC43021B}"/>
                </c:ext>
              </c:extLst>
            </c:dLbl>
            <c:dLbl>
              <c:idx val="2"/>
              <c:delete val="1"/>
              <c:extLst>
                <c:ext xmlns:c15="http://schemas.microsoft.com/office/drawing/2012/chart" uri="{CE6537A1-D6FC-4f65-9D91-7224C49458BB}"/>
                <c:ext xmlns:c16="http://schemas.microsoft.com/office/drawing/2014/chart" uri="{C3380CC4-5D6E-409C-BE32-E72D297353CC}">
                  <c16:uniqueId val="{00000012-770D-4D8B-A128-C9E7CC43021B}"/>
                </c:ext>
              </c:extLst>
            </c:dLbl>
            <c:dLbl>
              <c:idx val="3"/>
              <c:layout>
                <c:manualLayout>
                  <c:x val="-3.2602535260015601E-2"/>
                  <c:y val="-0.124650457544158"/>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r>
                      <a:rPr lang="en-US" sz="1400" b="1" dirty="0"/>
                      <a:t>10% cost</a:t>
                    </a:r>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20656557353407745"/>
                      <c:h val="6.8482655884230692E-2"/>
                    </c:manualLayout>
                  </c15:layout>
                </c:ext>
                <c:ext xmlns:c16="http://schemas.microsoft.com/office/drawing/2014/chart" uri="{C3380CC4-5D6E-409C-BE32-E72D297353CC}">
                  <c16:uniqueId val="{00000014-770D-4D8B-A128-C9E7CC43021B}"/>
                </c:ext>
              </c:extLst>
            </c:dLbl>
            <c:dLbl>
              <c:idx val="4"/>
              <c:layout>
                <c:manualLayout>
                  <c:x val="2.6355969868919301E-2"/>
                  <c:y val="2.0452083719482698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r>
                      <a:rPr lang="en-US" sz="1400" b="1" dirty="0"/>
                      <a:t>6% cost</a:t>
                    </a:r>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17640102679472758"/>
                      <c:h val="0.11831293892317513"/>
                    </c:manualLayout>
                  </c15:layout>
                </c:ext>
                <c:ext xmlns:c16="http://schemas.microsoft.com/office/drawing/2014/chart" uri="{C3380CC4-5D6E-409C-BE32-E72D297353CC}">
                  <c16:uniqueId val="{00000016-770D-4D8B-A128-C9E7CC43021B}"/>
                </c:ext>
              </c:extLst>
            </c:dLbl>
            <c:dLbl>
              <c:idx val="5"/>
              <c:layout>
                <c:manualLayout>
                  <c:x val="2.5307874540157999E-2"/>
                  <c:y val="-1.7393640246274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r>
                      <a:rPr lang="en-US" sz="1400" b="1" dirty="0"/>
                      <a:t>4% cost</a:t>
                    </a:r>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13472426523607625"/>
                      <c:h val="0.14518177626445342"/>
                    </c:manualLayout>
                  </c15:layout>
                </c:ext>
                <c:ext xmlns:c16="http://schemas.microsoft.com/office/drawing/2014/chart" uri="{C3380CC4-5D6E-409C-BE32-E72D297353CC}">
                  <c16:uniqueId val="{00000018-770D-4D8B-A128-C9E7CC43021B}"/>
                </c:ext>
              </c:extLst>
            </c:dLbl>
            <c:dLbl>
              <c:idx val="6"/>
              <c:tx>
                <c:rich>
                  <a:bodyPr/>
                  <a:lstStyle/>
                  <a:p>
                    <a:fld id="{6DFFFB18-70D2-447F-9D7B-DD9CBD0A403D}" type="CATEGORYNAME">
                      <a:rPr lang="en-US" smtClean="0"/>
                      <a:pPr/>
                      <a:t>[CATEGORY NAME]</a:t>
                    </a:fld>
                    <a:r>
                      <a:rPr lang="en-US"/>
                      <a:t> Cap</a:t>
                    </a:r>
                  </a:p>
                  <a:p>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873-48A3-A248-D16F661BDAD5}"/>
                </c:ext>
              </c:extLst>
            </c:dLbl>
            <c:dLbl>
              <c:idx val="7"/>
              <c:tx>
                <c:rich>
                  <a:bodyPr/>
                  <a:lstStyle/>
                  <a:p>
                    <a:fld id="{A10AFFD4-C691-4355-8358-57ECE268F72A}" type="CATEGORYNAME">
                      <a:rPr lang="en-US" smtClean="0"/>
                      <a:pPr/>
                      <a:t>[CATEGORY NAME]</a:t>
                    </a:fld>
                    <a:r>
                      <a:rPr lang="en-US"/>
                      <a:t> Cap</a:t>
                    </a:r>
                  </a:p>
                  <a:p>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73-48A3-A248-D16F661BDAD5}"/>
                </c:ext>
              </c:extLst>
            </c:dLbl>
            <c:dLbl>
              <c:idx val="8"/>
              <c:layout>
                <c:manualLayout>
                  <c:x val="-1.0989010989011E-2"/>
                  <c:y val="-4.5045045045045001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73-48A3-A248-D16F661BDAD5}"/>
                </c:ext>
              </c:extLst>
            </c:dLbl>
            <c:dLbl>
              <c:idx val="9"/>
              <c:layout>
                <c:manualLayout>
                  <c:x val="-4.5786824723832598E-3"/>
                  <c:y val="7.8828828828828804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fld id="{24C5D2EA-EC8C-449C-8861-CEBE2C9A6F03}" type="CATEGORYNAME">
                      <a:rPr lang="en-US" sz="1400" b="1" smtClean="0"/>
                      <a:pPr>
                        <a:defRPr sz="1400" b="1" i="0" u="none" strike="noStrike" kern="1200" baseline="0">
                          <a:solidFill>
                            <a:schemeClr val="bg1"/>
                          </a:solidFill>
                          <a:latin typeface="+mn-lt"/>
                          <a:ea typeface="+mn-ea"/>
                          <a:cs typeface="+mn-cs"/>
                        </a:defRPr>
                      </a:pPr>
                      <a:t>[CATEGORY NAME]</a:t>
                    </a:fld>
                    <a:r>
                      <a:rPr lang="en-US" sz="1400" b="1" dirty="0"/>
                      <a:t> Mkts</a:t>
                    </a:r>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13254578754578752"/>
                      <c:h val="0.13659909909909909"/>
                    </c:manualLayout>
                  </c15:layout>
                  <c15:dlblFieldTable/>
                  <c15:showDataLabelsRange val="0"/>
                </c:ext>
                <c:ext xmlns:c16="http://schemas.microsoft.com/office/drawing/2014/chart" uri="{C3380CC4-5D6E-409C-BE32-E72D297353CC}">
                  <c16:uniqueId val="{00000003-3873-48A3-A248-D16F661BDAD5}"/>
                </c:ext>
              </c:extLst>
            </c:dLbl>
            <c:dLbl>
              <c:idx val="10"/>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r>
                      <a:rPr lang="en-US" sz="1400" b="1"/>
                      <a:t>Your</a:t>
                    </a:r>
                    <a:r>
                      <a:rPr lang="en-US" sz="1400" b="1" baseline="0"/>
                      <a:t> Corp. Bonds</a:t>
                    </a:r>
                    <a:endParaRPr lang="en-US" sz="1400" b="1" dirty="0"/>
                  </a:p>
                </c:rich>
              </c:tx>
              <c:spPr>
                <a:noFill/>
                <a:ln>
                  <a:noFill/>
                </a:ln>
                <a:effectLst/>
              </c:sp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873-48A3-A248-D16F661BDAD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Sheet1!$B$2:$B$7</c:f>
              <c:strCache>
                <c:ptCount val="6"/>
                <c:pt idx="0">
                  <c:v>Common Stock</c:v>
                </c:pt>
                <c:pt idx="1">
                  <c:v>Preferred Stock</c:v>
                </c:pt>
                <c:pt idx="2">
                  <c:v>Bonds</c:v>
                </c:pt>
                <c:pt idx="3">
                  <c:v>Rf + Bs (Rm - Rf)</c:v>
                </c:pt>
                <c:pt idx="4">
                  <c:v>Dividend / Price</c:v>
                </c:pt>
                <c:pt idx="5">
                  <c:v>YTM x (1 - T)</c:v>
                </c:pt>
              </c:strCache>
            </c:strRef>
          </c:cat>
          <c:val>
            <c:numRef>
              <c:f>Sheet1!$D$2:$D$7</c:f>
              <c:numCache>
                <c:formatCode>General</c:formatCode>
                <c:ptCount val="6"/>
                <c:pt idx="3" formatCode="0%">
                  <c:v>0.5</c:v>
                </c:pt>
                <c:pt idx="4" formatCode="0%">
                  <c:v>0.25</c:v>
                </c:pt>
                <c:pt idx="5" formatCode="0%">
                  <c:v>0.25</c:v>
                </c:pt>
              </c:numCache>
            </c:numRef>
          </c:val>
          <c:extLst>
            <c:ext xmlns:c16="http://schemas.microsoft.com/office/drawing/2014/chart" uri="{C3380CC4-5D6E-409C-BE32-E72D297353CC}">
              <c16:uniqueId val="{00000019-770D-4D8B-A128-C9E7CC43021B}"/>
            </c:ext>
          </c:extLst>
        </c:ser>
        <c:dLbls>
          <c:showLegendKey val="0"/>
          <c:showVal val="0"/>
          <c:showCatName val="0"/>
          <c:showSerName val="0"/>
          <c:showPercent val="0"/>
          <c:showBubbleSize val="0"/>
          <c:showLeaderLines val="1"/>
        </c:dLbls>
        <c:firstSliceAng val="0"/>
        <c:holeSize val="23"/>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770D-4D8B-A128-C9E7CC43021B}"/>
              </c:ext>
            </c:extLst>
          </c:dPt>
          <c:dPt>
            <c:idx val="1"/>
            <c:bubble3D val="0"/>
            <c:spPr>
              <a:solidFill>
                <a:srgbClr val="55E604"/>
              </a:solidFill>
              <a:ln w="19050">
                <a:solidFill>
                  <a:schemeClr val="lt1"/>
                </a:solidFill>
              </a:ln>
              <a:effectLst/>
            </c:spPr>
            <c:extLst>
              <c:ext xmlns:c16="http://schemas.microsoft.com/office/drawing/2014/chart" uri="{C3380CC4-5D6E-409C-BE32-E72D297353CC}">
                <c16:uniqueId val="{00000003-770D-4D8B-A128-C9E7CC43021B}"/>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770D-4D8B-A128-C9E7CC4302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70D-4D8B-A128-C9E7CC43021B}"/>
              </c:ext>
            </c:extLst>
          </c:dPt>
          <c:dPt>
            <c:idx val="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9-770D-4D8B-A128-C9E7CC43021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70D-4D8B-A128-C9E7CC43021B}"/>
              </c:ext>
            </c:extLst>
          </c:dPt>
          <c:dLbls>
            <c:dLbl>
              <c:idx val="0"/>
              <c:tx>
                <c:rich>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r>
                      <a:rPr lang="en-US" sz="900" b="1" dirty="0"/>
                      <a:t>Common Stock </a:t>
                    </a:r>
                    <a:r>
                      <a:rPr lang="en-US" sz="900" b="1" baseline="0" dirty="0"/>
                      <a:t> </a:t>
                    </a:r>
                  </a:p>
                  <a:p>
                    <a:pPr>
                      <a:defRPr sz="900" b="1" i="0" u="none" strike="noStrike" kern="1200" baseline="0">
                        <a:solidFill>
                          <a:schemeClr val="bg1"/>
                        </a:solidFill>
                        <a:latin typeface="+mn-lt"/>
                        <a:ea typeface="+mn-ea"/>
                        <a:cs typeface="+mn-cs"/>
                      </a:defRPr>
                    </a:pPr>
                    <a:r>
                      <a:rPr lang="en-US" sz="900" b="1" baseline="0" dirty="0"/>
                      <a:t>W %</a:t>
                    </a:r>
                  </a:p>
                </c:rich>
              </c:tx>
              <c:spPr>
                <a:noFill/>
                <a:ln>
                  <a:noFill/>
                </a:ln>
                <a:effectLst/>
              </c:sp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70D-4D8B-A128-C9E7CC43021B}"/>
                </c:ext>
              </c:extLst>
            </c:dLbl>
            <c:dLbl>
              <c:idx val="1"/>
              <c:layout>
                <c:manualLayout>
                  <c:x val="1.3168480688165278E-3"/>
                  <c:y val="-1.3490931876758658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mn-lt"/>
                        <a:ea typeface="+mn-ea"/>
                        <a:cs typeface="+mn-cs"/>
                      </a:defRPr>
                    </a:pPr>
                    <a:r>
                      <a:rPr lang="en-US" sz="1000" b="1" dirty="0"/>
                      <a:t>Preferred Stock</a:t>
                    </a:r>
                    <a:endParaRPr lang="en-US" sz="1000" b="1" baseline="0" dirty="0"/>
                  </a:p>
                  <a:p>
                    <a:pPr>
                      <a:defRPr sz="1000" b="1" i="0" u="none" strike="noStrike" kern="1200" baseline="0">
                        <a:solidFill>
                          <a:schemeClr val="bg1"/>
                        </a:solidFill>
                        <a:latin typeface="+mn-lt"/>
                        <a:ea typeface="+mn-ea"/>
                        <a:cs typeface="+mn-cs"/>
                      </a:defRPr>
                    </a:pPr>
                    <a:r>
                      <a:rPr lang="en-US" sz="1000" b="1" baseline="0" dirty="0"/>
                      <a:t>W %</a:t>
                    </a:r>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14577408593156624"/>
                      <c:h val="0.13513135182426522"/>
                    </c:manualLayout>
                  </c15:layout>
                </c:ext>
                <c:ext xmlns:c16="http://schemas.microsoft.com/office/drawing/2014/chart" uri="{C3380CC4-5D6E-409C-BE32-E72D297353CC}">
                  <c16:uniqueId val="{00000003-770D-4D8B-A128-C9E7CC43021B}"/>
                </c:ext>
              </c:extLst>
            </c:dLbl>
            <c:dLbl>
              <c:idx val="2"/>
              <c:layout>
                <c:manualLayout>
                  <c:x val="1.7621258881101345E-2"/>
                  <c:y val="9.0120238348583969E-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b="1" dirty="0">
                        <a:solidFill>
                          <a:schemeClr val="bg1"/>
                        </a:solidFill>
                      </a:rPr>
                      <a:t>Bonds W %</a:t>
                    </a:r>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16286848759289702"/>
                      <c:h val="0.10451869192026672"/>
                    </c:manualLayout>
                  </c15:layout>
                </c:ext>
                <c:ext xmlns:c16="http://schemas.microsoft.com/office/drawing/2014/chart" uri="{C3380CC4-5D6E-409C-BE32-E72D297353CC}">
                  <c16:uniqueId val="{00000005-770D-4D8B-A128-C9E7CC43021B}"/>
                </c:ext>
              </c:extLst>
            </c:dLbl>
            <c:dLbl>
              <c:idx val="3"/>
              <c:delete val="1"/>
              <c:extLst>
                <c:ext xmlns:c15="http://schemas.microsoft.com/office/drawing/2012/chart" uri="{CE6537A1-D6FC-4f65-9D91-7224C49458BB}"/>
                <c:ext xmlns:c16="http://schemas.microsoft.com/office/drawing/2014/chart" uri="{C3380CC4-5D6E-409C-BE32-E72D297353CC}">
                  <c16:uniqueId val="{00000007-770D-4D8B-A128-C9E7CC43021B}"/>
                </c:ext>
              </c:extLst>
            </c:dLbl>
            <c:dLbl>
              <c:idx val="4"/>
              <c:delete val="1"/>
              <c:extLst>
                <c:ext xmlns:c15="http://schemas.microsoft.com/office/drawing/2012/chart" uri="{CE6537A1-D6FC-4f65-9D91-7224C49458BB}"/>
                <c:ext xmlns:c16="http://schemas.microsoft.com/office/drawing/2014/chart" uri="{C3380CC4-5D6E-409C-BE32-E72D297353CC}">
                  <c16:uniqueId val="{00000009-770D-4D8B-A128-C9E7CC43021B}"/>
                </c:ext>
              </c:extLst>
            </c:dLbl>
            <c:dLbl>
              <c:idx val="5"/>
              <c:delete val="1"/>
              <c:extLst>
                <c:ext xmlns:c15="http://schemas.microsoft.com/office/drawing/2012/chart" uri="{CE6537A1-D6FC-4f65-9D91-7224C49458BB}"/>
                <c:ext xmlns:c16="http://schemas.microsoft.com/office/drawing/2014/chart" uri="{C3380CC4-5D6E-409C-BE32-E72D297353CC}">
                  <c16:uniqueId val="{0000000B-770D-4D8B-A128-C9E7CC43021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Sheet1!$B$2:$B$7</c:f>
              <c:strCache>
                <c:ptCount val="6"/>
                <c:pt idx="0">
                  <c:v>Common Stock</c:v>
                </c:pt>
                <c:pt idx="1">
                  <c:v>Preferred Stock</c:v>
                </c:pt>
                <c:pt idx="2">
                  <c:v>Bonds</c:v>
                </c:pt>
                <c:pt idx="3">
                  <c:v>Rf + Bs (Rm - Rf)</c:v>
                </c:pt>
                <c:pt idx="4">
                  <c:v>Dividend / Price</c:v>
                </c:pt>
                <c:pt idx="5">
                  <c:v>YTM x (1 - T)</c:v>
                </c:pt>
              </c:strCache>
            </c:strRef>
          </c:cat>
          <c:val>
            <c:numRef>
              <c:f>Sheet1!$C$2:$C$7</c:f>
              <c:numCache>
                <c:formatCode>0%</c:formatCode>
                <c:ptCount val="6"/>
                <c:pt idx="0">
                  <c:v>0.5</c:v>
                </c:pt>
                <c:pt idx="1">
                  <c:v>0.25</c:v>
                </c:pt>
                <c:pt idx="2">
                  <c:v>0.25</c:v>
                </c:pt>
              </c:numCache>
            </c:numRef>
          </c:val>
          <c:extLst>
            <c:ext xmlns:c16="http://schemas.microsoft.com/office/drawing/2014/chart" uri="{C3380CC4-5D6E-409C-BE32-E72D297353CC}">
              <c16:uniqueId val="{0000000C-770D-4D8B-A128-C9E7CC43021B}"/>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E-770D-4D8B-A128-C9E7CC4302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770D-4D8B-A128-C9E7CC4302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770D-4D8B-A128-C9E7CC43021B}"/>
              </c:ext>
            </c:extLst>
          </c:dPt>
          <c:dPt>
            <c:idx val="3"/>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14-770D-4D8B-A128-C9E7CC43021B}"/>
              </c:ext>
            </c:extLst>
          </c:dPt>
          <c:dPt>
            <c:idx val="4"/>
            <c:bubble3D val="0"/>
            <c:spPr>
              <a:solidFill>
                <a:srgbClr val="07B918"/>
              </a:solidFill>
              <a:ln w="19050">
                <a:solidFill>
                  <a:schemeClr val="lt1"/>
                </a:solidFill>
              </a:ln>
              <a:effectLst/>
            </c:spPr>
            <c:extLst>
              <c:ext xmlns:c16="http://schemas.microsoft.com/office/drawing/2014/chart" uri="{C3380CC4-5D6E-409C-BE32-E72D297353CC}">
                <c16:uniqueId val="{00000016-770D-4D8B-A128-C9E7CC43021B}"/>
              </c:ext>
            </c:extLst>
          </c:dPt>
          <c:dPt>
            <c:idx val="5"/>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18-770D-4D8B-A128-C9E7CC43021B}"/>
              </c:ext>
            </c:extLst>
          </c:dPt>
          <c:dLbls>
            <c:dLbl>
              <c:idx val="0"/>
              <c:delete val="1"/>
              <c:extLst>
                <c:ext xmlns:c15="http://schemas.microsoft.com/office/drawing/2012/chart" uri="{CE6537A1-D6FC-4f65-9D91-7224C49458BB}"/>
                <c:ext xmlns:c16="http://schemas.microsoft.com/office/drawing/2014/chart" uri="{C3380CC4-5D6E-409C-BE32-E72D297353CC}">
                  <c16:uniqueId val="{0000000E-770D-4D8B-A128-C9E7CC43021B}"/>
                </c:ext>
              </c:extLst>
            </c:dLbl>
            <c:dLbl>
              <c:idx val="1"/>
              <c:delete val="1"/>
              <c:extLst>
                <c:ext xmlns:c15="http://schemas.microsoft.com/office/drawing/2012/chart" uri="{CE6537A1-D6FC-4f65-9D91-7224C49458BB}"/>
                <c:ext xmlns:c16="http://schemas.microsoft.com/office/drawing/2014/chart" uri="{C3380CC4-5D6E-409C-BE32-E72D297353CC}">
                  <c16:uniqueId val="{00000010-770D-4D8B-A128-C9E7CC43021B}"/>
                </c:ext>
              </c:extLst>
            </c:dLbl>
            <c:dLbl>
              <c:idx val="2"/>
              <c:delete val="1"/>
              <c:extLst>
                <c:ext xmlns:c15="http://schemas.microsoft.com/office/drawing/2012/chart" uri="{CE6537A1-D6FC-4f65-9D91-7224C49458BB}"/>
                <c:ext xmlns:c16="http://schemas.microsoft.com/office/drawing/2014/chart" uri="{C3380CC4-5D6E-409C-BE32-E72D297353CC}">
                  <c16:uniqueId val="{00000012-770D-4D8B-A128-C9E7CC43021B}"/>
                </c:ext>
              </c:extLst>
            </c:dLbl>
            <c:dLbl>
              <c:idx val="3"/>
              <c:layout>
                <c:manualLayout>
                  <c:x val="-0.13333513599261601"/>
                  <c:y val="-0.28230811520181598"/>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0656557353407745"/>
                      <c:h val="6.8482655884230692E-2"/>
                    </c:manualLayout>
                  </c15:layout>
                </c:ext>
                <c:ext xmlns:c16="http://schemas.microsoft.com/office/drawing/2014/chart" uri="{C3380CC4-5D6E-409C-BE32-E72D297353CC}">
                  <c16:uniqueId val="{00000014-770D-4D8B-A128-C9E7CC43021B}"/>
                </c:ext>
              </c:extLst>
            </c:dLbl>
            <c:dLbl>
              <c:idx val="4"/>
              <c:layout>
                <c:manualLayout>
                  <c:x val="2.6355969868919301E-2"/>
                  <c:y val="2.0452083719482698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7640102679472758"/>
                      <c:h val="0.11831293892317513"/>
                    </c:manualLayout>
                  </c15:layout>
                </c:ext>
                <c:ext xmlns:c16="http://schemas.microsoft.com/office/drawing/2014/chart" uri="{C3380CC4-5D6E-409C-BE32-E72D297353CC}">
                  <c16:uniqueId val="{00000016-770D-4D8B-A128-C9E7CC43021B}"/>
                </c:ext>
              </c:extLst>
            </c:dLbl>
            <c:dLbl>
              <c:idx val="5"/>
              <c:layout>
                <c:manualLayout>
                  <c:x val="2.5307874540157999E-2"/>
                  <c:y val="-1.7393640246274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r>
                      <a:rPr lang="en-US" dirty="0"/>
                      <a:t>YTM x</a:t>
                    </a:r>
                  </a:p>
                  <a:p>
                    <a:pPr>
                      <a:defRPr sz="1200" b="0" i="0" u="none" strike="noStrike" kern="1200" baseline="0">
                        <a:solidFill>
                          <a:schemeClr val="bg1"/>
                        </a:solidFill>
                        <a:latin typeface="+mn-lt"/>
                        <a:ea typeface="+mn-ea"/>
                        <a:cs typeface="+mn-cs"/>
                      </a:defRPr>
                    </a:pPr>
                    <a:r>
                      <a:rPr lang="en-US" dirty="0"/>
                      <a:t>(1-T)</a:t>
                    </a:r>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13472426523607625"/>
                      <c:h val="0.14518177626445342"/>
                    </c:manualLayout>
                  </c15:layout>
                </c:ext>
                <c:ext xmlns:c16="http://schemas.microsoft.com/office/drawing/2014/chart" uri="{C3380CC4-5D6E-409C-BE32-E72D297353CC}">
                  <c16:uniqueId val="{00000018-770D-4D8B-A128-C9E7CC43021B}"/>
                </c:ext>
              </c:extLst>
            </c:dLbl>
            <c:dLbl>
              <c:idx val="6"/>
              <c:tx>
                <c:rich>
                  <a:bodyPr/>
                  <a:lstStyle/>
                  <a:p>
                    <a:fld id="{6DFFFB18-70D2-447F-9D7B-DD9CBD0A403D}" type="CATEGORYNAME">
                      <a:rPr lang="en-US" smtClean="0"/>
                      <a:pPr/>
                      <a:t>[CATEGORY NAME]</a:t>
                    </a:fld>
                    <a:r>
                      <a:rPr lang="en-US"/>
                      <a:t> Cap</a:t>
                    </a:r>
                  </a:p>
                  <a:p>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873-48A3-A248-D16F661BDAD5}"/>
                </c:ext>
              </c:extLst>
            </c:dLbl>
            <c:dLbl>
              <c:idx val="7"/>
              <c:tx>
                <c:rich>
                  <a:bodyPr/>
                  <a:lstStyle/>
                  <a:p>
                    <a:fld id="{A10AFFD4-C691-4355-8358-57ECE268F72A}" type="CATEGORYNAME">
                      <a:rPr lang="en-US" smtClean="0"/>
                      <a:pPr/>
                      <a:t>[CATEGORY NAME]</a:t>
                    </a:fld>
                    <a:r>
                      <a:rPr lang="en-US"/>
                      <a:t> Cap</a:t>
                    </a:r>
                  </a:p>
                  <a:p>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73-48A3-A248-D16F661BDAD5}"/>
                </c:ext>
              </c:extLst>
            </c:dLbl>
            <c:dLbl>
              <c:idx val="8"/>
              <c:layout>
                <c:manualLayout>
                  <c:x val="-1.0989010989011E-2"/>
                  <c:y val="-4.5045045045045001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73-48A3-A248-D16F661BDAD5}"/>
                </c:ext>
              </c:extLst>
            </c:dLbl>
            <c:dLbl>
              <c:idx val="9"/>
              <c:layout>
                <c:manualLayout>
                  <c:x val="-4.5786824723832598E-3"/>
                  <c:y val="7.8828828828828804E-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fld id="{24C5D2EA-EC8C-449C-8861-CEBE2C9A6F03}" type="CATEGORYNAME">
                      <a:rPr lang="en-US" smtClean="0"/>
                      <a:pPr>
                        <a:defRPr sz="1200" b="0" i="0" u="none" strike="noStrike" kern="1200" baseline="0">
                          <a:solidFill>
                            <a:schemeClr val="bg1"/>
                          </a:solidFill>
                          <a:latin typeface="+mn-lt"/>
                          <a:ea typeface="+mn-ea"/>
                          <a:cs typeface="+mn-cs"/>
                        </a:defRPr>
                      </a:pPr>
                      <a:t>[CATEGORY NAME]</a:t>
                    </a:fld>
                    <a:r>
                      <a:rPr lang="en-US" dirty="0"/>
                      <a:t> Mkts</a:t>
                    </a:r>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13254578754578752"/>
                      <c:h val="0.13659909909909909"/>
                    </c:manualLayout>
                  </c15:layout>
                  <c15:dlblFieldTable/>
                  <c15:showDataLabelsRange val="0"/>
                </c:ext>
                <c:ext xmlns:c16="http://schemas.microsoft.com/office/drawing/2014/chart" uri="{C3380CC4-5D6E-409C-BE32-E72D297353CC}">
                  <c16:uniqueId val="{00000003-3873-48A3-A248-D16F661BDAD5}"/>
                </c:ext>
              </c:extLst>
            </c:dLbl>
            <c:dLbl>
              <c:idx val="10"/>
              <c:tx>
                <c:rich>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r>
                      <a:rPr lang="en-US"/>
                      <a:t>Your</a:t>
                    </a:r>
                    <a:r>
                      <a:rPr lang="en-US" baseline="0"/>
                      <a:t> Corp. Bonds</a:t>
                    </a:r>
                    <a:endParaRPr lang="en-US" dirty="0"/>
                  </a:p>
                </c:rich>
              </c:tx>
              <c:spPr>
                <a:noFill/>
                <a:ln>
                  <a:noFill/>
                </a:ln>
                <a:effectLst/>
              </c:sp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873-48A3-A248-D16F661BDAD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Sheet1!$B$2:$B$7</c:f>
              <c:strCache>
                <c:ptCount val="6"/>
                <c:pt idx="0">
                  <c:v>Common Stock</c:v>
                </c:pt>
                <c:pt idx="1">
                  <c:v>Preferred Stock</c:v>
                </c:pt>
                <c:pt idx="2">
                  <c:v>Bonds</c:v>
                </c:pt>
                <c:pt idx="3">
                  <c:v>Rf + Bs (Rm - Rf)</c:v>
                </c:pt>
                <c:pt idx="4">
                  <c:v>Dividend / Price</c:v>
                </c:pt>
                <c:pt idx="5">
                  <c:v>YTM x (1 - T)</c:v>
                </c:pt>
              </c:strCache>
            </c:strRef>
          </c:cat>
          <c:val>
            <c:numRef>
              <c:f>Sheet1!$D$2:$D$7</c:f>
              <c:numCache>
                <c:formatCode>General</c:formatCode>
                <c:ptCount val="6"/>
                <c:pt idx="3" formatCode="0%">
                  <c:v>0.5</c:v>
                </c:pt>
                <c:pt idx="4" formatCode="0%">
                  <c:v>0.25</c:v>
                </c:pt>
                <c:pt idx="5" formatCode="0%">
                  <c:v>0.25</c:v>
                </c:pt>
              </c:numCache>
            </c:numRef>
          </c:val>
          <c:extLst>
            <c:ext xmlns:c16="http://schemas.microsoft.com/office/drawing/2014/chart" uri="{C3380CC4-5D6E-409C-BE32-E72D297353CC}">
              <c16:uniqueId val="{00000019-770D-4D8B-A128-C9E7CC43021B}"/>
            </c:ext>
          </c:extLst>
        </c:ser>
        <c:dLbls>
          <c:showLegendKey val="0"/>
          <c:showVal val="0"/>
          <c:showCatName val="0"/>
          <c:showSerName val="0"/>
          <c:showPercent val="0"/>
          <c:showBubbleSize val="0"/>
          <c:showLeaderLines val="1"/>
        </c:dLbls>
        <c:firstSliceAng val="0"/>
        <c:holeSize val="23"/>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4503"/>
          </a:xfrm>
          <a:prstGeom prst="rect">
            <a:avLst/>
          </a:prstGeom>
        </p:spPr>
        <p:txBody>
          <a:bodyPr vert="horz" lIns="92953" tIns="46477" rIns="92953" bIns="46477"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955953" y="0"/>
            <a:ext cx="3027466" cy="464503"/>
          </a:xfrm>
          <a:prstGeom prst="rect">
            <a:avLst/>
          </a:prstGeom>
        </p:spPr>
        <p:txBody>
          <a:bodyPr vert="horz" wrap="square" lIns="92953" tIns="46477" rIns="92953" bIns="46477"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00C9030A-5DCA-44F8-8040-A8D2BA179EFE}" type="datetime1">
              <a:rPr lang="en-US" altLang="en-US"/>
              <a:pPr>
                <a:defRPr/>
              </a:pPr>
              <a:t>8/15/2019</a:t>
            </a:fld>
            <a:endParaRPr lang="en-US" altLang="en-US"/>
          </a:p>
        </p:txBody>
      </p:sp>
      <p:sp>
        <p:nvSpPr>
          <p:cNvPr id="4" name="Footer Placeholder 3"/>
          <p:cNvSpPr>
            <a:spLocks noGrp="1"/>
          </p:cNvSpPr>
          <p:nvPr>
            <p:ph type="ftr" sz="quarter" idx="2"/>
          </p:nvPr>
        </p:nvSpPr>
        <p:spPr>
          <a:xfrm>
            <a:off x="1" y="8817612"/>
            <a:ext cx="3027466" cy="464503"/>
          </a:xfrm>
          <a:prstGeom prst="rect">
            <a:avLst/>
          </a:prstGeom>
        </p:spPr>
        <p:txBody>
          <a:bodyPr vert="horz" lIns="92953" tIns="46477" rIns="92953" bIns="46477"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55953" y="8817612"/>
            <a:ext cx="3027466" cy="464503"/>
          </a:xfrm>
          <a:prstGeom prst="rect">
            <a:avLst/>
          </a:prstGeom>
        </p:spPr>
        <p:txBody>
          <a:bodyPr vert="horz" wrap="square" lIns="92953" tIns="46477" rIns="92953" bIns="46477"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282E511-A155-4301-A438-21C2982DAA60}" type="slidenum">
              <a:rPr lang="en-US" altLang="en-US"/>
              <a:pPr>
                <a:defRPr/>
              </a:pPr>
              <a:t>‹#›</a:t>
            </a:fld>
            <a:endParaRPr lang="en-US" altLang="en-US"/>
          </a:p>
        </p:txBody>
      </p:sp>
    </p:spTree>
    <p:extLst>
      <p:ext uri="{BB962C8B-B14F-4D97-AF65-F5344CB8AC3E}">
        <p14:creationId xmlns:p14="http://schemas.microsoft.com/office/powerpoint/2010/main" val="39857333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4503"/>
          </a:xfrm>
          <a:prstGeom prst="rect">
            <a:avLst/>
          </a:prstGeom>
        </p:spPr>
        <p:txBody>
          <a:bodyPr vert="horz" lIns="92953" tIns="46477" rIns="92953" bIns="46477"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55953" y="0"/>
            <a:ext cx="3027466" cy="464503"/>
          </a:xfrm>
          <a:prstGeom prst="rect">
            <a:avLst/>
          </a:prstGeom>
        </p:spPr>
        <p:txBody>
          <a:bodyPr vert="horz" wrap="square" lIns="92953" tIns="46477" rIns="92953" bIns="46477"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8DEBA7CF-30B0-47EC-83CA-F1587B5697AE}" type="datetime1">
              <a:rPr lang="en-US" altLang="en-US"/>
              <a:pPr>
                <a:defRPr/>
              </a:pPr>
              <a:t>8/15/2019</a:t>
            </a:fld>
            <a:endParaRPr lang="en-US" alt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pPr lvl="0"/>
            <a:endParaRPr lang="en-US" noProof="0"/>
          </a:p>
        </p:txBody>
      </p:sp>
      <p:sp>
        <p:nvSpPr>
          <p:cNvPr id="5" name="Notes Placeholder 4"/>
          <p:cNvSpPr>
            <a:spLocks noGrp="1"/>
          </p:cNvSpPr>
          <p:nvPr>
            <p:ph type="body" sz="quarter" idx="3"/>
          </p:nvPr>
        </p:nvSpPr>
        <p:spPr>
          <a:xfrm>
            <a:off x="699133" y="4410392"/>
            <a:ext cx="5586735" cy="4177348"/>
          </a:xfrm>
          <a:prstGeom prst="rect">
            <a:avLst/>
          </a:prstGeom>
        </p:spPr>
        <p:txBody>
          <a:bodyPr vert="horz" lIns="92953" tIns="46477" rIns="92953" bIns="4647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17612"/>
            <a:ext cx="3027466" cy="464503"/>
          </a:xfrm>
          <a:prstGeom prst="rect">
            <a:avLst/>
          </a:prstGeom>
        </p:spPr>
        <p:txBody>
          <a:bodyPr vert="horz" lIns="92953" tIns="46477" rIns="92953" bIns="46477"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55953" y="8817612"/>
            <a:ext cx="3027466" cy="464503"/>
          </a:xfrm>
          <a:prstGeom prst="rect">
            <a:avLst/>
          </a:prstGeom>
        </p:spPr>
        <p:txBody>
          <a:bodyPr vert="horz" wrap="square" lIns="92953" tIns="46477" rIns="92953" bIns="46477"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4591153-719B-4843-A29C-49686D51D3B4}" type="slidenum">
              <a:rPr lang="en-US" altLang="en-US"/>
              <a:pPr>
                <a:defRPr/>
              </a:pPr>
              <a:t>‹#›</a:t>
            </a:fld>
            <a:endParaRPr lang="en-US" altLang="en-US"/>
          </a:p>
        </p:txBody>
      </p:sp>
    </p:spTree>
    <p:extLst>
      <p:ext uri="{BB962C8B-B14F-4D97-AF65-F5344CB8AC3E}">
        <p14:creationId xmlns:p14="http://schemas.microsoft.com/office/powerpoint/2010/main" val="2991927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5220C2-DD82-4D48-87C1-56844826DC88}" type="slidenum">
              <a:rPr lang="en-US" smtClean="0"/>
              <a:pPr/>
              <a:t>4</a:t>
            </a:fld>
            <a:endParaRPr lang="en-US"/>
          </a:p>
        </p:txBody>
      </p:sp>
    </p:spTree>
    <p:extLst>
      <p:ext uri="{BB962C8B-B14F-4D97-AF65-F5344CB8AC3E}">
        <p14:creationId xmlns:p14="http://schemas.microsoft.com/office/powerpoint/2010/main" val="1189846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8D1F59AF-C90F-C64D-985C-A44435F733BE}" type="slidenum">
              <a:rPr lang="en-US"/>
              <a:pPr/>
              <a:t>35</a:t>
            </a:fld>
            <a:endParaRPr lang="en-US"/>
          </a:p>
        </p:txBody>
      </p:sp>
      <p:sp>
        <p:nvSpPr>
          <p:cNvPr id="40963" name="Rectangle 2"/>
          <p:cNvSpPr>
            <a:spLocks noGrp="1" noRot="1" noChangeAspect="1" noChangeArrowheads="1" noTextEdit="1"/>
          </p:cNvSpPr>
          <p:nvPr>
            <p:ph type="sldImg"/>
          </p:nvPr>
        </p:nvSpPr>
        <p:spPr>
          <a:xfrm>
            <a:off x="1171575" y="695325"/>
            <a:ext cx="4641850" cy="3481388"/>
          </a:xfrm>
          <a:ln/>
        </p:spPr>
      </p:sp>
      <p:sp>
        <p:nvSpPr>
          <p:cNvPr id="40964" name="Rectangle 3"/>
          <p:cNvSpPr>
            <a:spLocks noGrp="1" noChangeArrowheads="1"/>
          </p:cNvSpPr>
          <p:nvPr>
            <p:ph type="body" idx="1"/>
          </p:nvPr>
        </p:nvSpPr>
        <p:spPr>
          <a:xfrm>
            <a:off x="931334" y="4410393"/>
            <a:ext cx="5122333" cy="4177348"/>
          </a:xfrm>
          <a:noFill/>
        </p:spPr>
        <p:txBody>
          <a:bodyPr/>
          <a:lstStyle/>
          <a:p>
            <a:pPr eaLnBrk="1" hangingPunct="1"/>
            <a:endParaRPr lang="en-US" dirty="0">
              <a:latin typeface="Arial" pitchFamily="-65" charset="0"/>
            </a:endParaRPr>
          </a:p>
        </p:txBody>
      </p:sp>
    </p:spTree>
    <p:extLst>
      <p:ext uri="{BB962C8B-B14F-4D97-AF65-F5344CB8AC3E}">
        <p14:creationId xmlns:p14="http://schemas.microsoft.com/office/powerpoint/2010/main" val="156022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8D1F59AF-C90F-C64D-985C-A44435F733BE}" type="slidenum">
              <a:rPr lang="en-US"/>
              <a:pPr/>
              <a:t>36</a:t>
            </a:fld>
            <a:endParaRPr lang="en-US"/>
          </a:p>
        </p:txBody>
      </p:sp>
      <p:sp>
        <p:nvSpPr>
          <p:cNvPr id="40963" name="Rectangle 2"/>
          <p:cNvSpPr>
            <a:spLocks noGrp="1" noRot="1" noChangeAspect="1" noChangeArrowheads="1" noTextEdit="1"/>
          </p:cNvSpPr>
          <p:nvPr>
            <p:ph type="sldImg"/>
          </p:nvPr>
        </p:nvSpPr>
        <p:spPr>
          <a:xfrm>
            <a:off x="1171575" y="695325"/>
            <a:ext cx="4641850" cy="3481388"/>
          </a:xfrm>
          <a:ln/>
        </p:spPr>
      </p:sp>
      <p:sp>
        <p:nvSpPr>
          <p:cNvPr id="40964" name="Rectangle 3"/>
          <p:cNvSpPr>
            <a:spLocks noGrp="1" noChangeArrowheads="1"/>
          </p:cNvSpPr>
          <p:nvPr>
            <p:ph type="body" idx="1"/>
          </p:nvPr>
        </p:nvSpPr>
        <p:spPr>
          <a:xfrm>
            <a:off x="931334" y="4410393"/>
            <a:ext cx="5122333" cy="4177348"/>
          </a:xfrm>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1781571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D47566F4-8F66-8B4B-8C6B-EDEEEB21FF75}" type="slidenum">
              <a:rPr lang="en-US"/>
              <a:pPr/>
              <a:t>37</a:t>
            </a:fld>
            <a:endParaRPr lang="en-US"/>
          </a:p>
        </p:txBody>
      </p:sp>
      <p:sp>
        <p:nvSpPr>
          <p:cNvPr id="43011" name="Rectangle 2"/>
          <p:cNvSpPr>
            <a:spLocks noGrp="1" noRot="1" noChangeAspect="1" noChangeArrowheads="1" noTextEdit="1"/>
          </p:cNvSpPr>
          <p:nvPr>
            <p:ph type="sldImg"/>
          </p:nvPr>
        </p:nvSpPr>
        <p:spPr>
          <a:xfrm>
            <a:off x="1171575" y="695325"/>
            <a:ext cx="4641850" cy="3481388"/>
          </a:xfrm>
          <a:ln/>
        </p:spPr>
      </p:sp>
      <p:sp>
        <p:nvSpPr>
          <p:cNvPr id="43012" name="Rectangle 3"/>
          <p:cNvSpPr>
            <a:spLocks noGrp="1" noChangeArrowheads="1"/>
          </p:cNvSpPr>
          <p:nvPr>
            <p:ph type="body" idx="1"/>
          </p:nvPr>
        </p:nvSpPr>
        <p:spPr>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3539690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5084060E-BF6F-B847-BC24-280A3C187E29}" type="slidenum">
              <a:rPr lang="en-US"/>
              <a:pPr/>
              <a:t>38</a:t>
            </a:fld>
            <a:endParaRPr lang="en-US"/>
          </a:p>
        </p:txBody>
      </p:sp>
      <p:sp>
        <p:nvSpPr>
          <p:cNvPr id="45059" name="Rectangle 2"/>
          <p:cNvSpPr>
            <a:spLocks noGrp="1" noRot="1" noChangeAspect="1" noChangeArrowheads="1" noTextEdit="1"/>
          </p:cNvSpPr>
          <p:nvPr>
            <p:ph type="sldImg"/>
          </p:nvPr>
        </p:nvSpPr>
        <p:spPr>
          <a:xfrm>
            <a:off x="1171575" y="695325"/>
            <a:ext cx="4641850" cy="3481388"/>
          </a:xfrm>
          <a:ln/>
        </p:spPr>
      </p:sp>
      <p:sp>
        <p:nvSpPr>
          <p:cNvPr id="45060" name="Rectangle 3"/>
          <p:cNvSpPr>
            <a:spLocks noGrp="1" noChangeArrowheads="1"/>
          </p:cNvSpPr>
          <p:nvPr>
            <p:ph type="body" idx="1"/>
          </p:nvPr>
        </p:nvSpPr>
        <p:spPr>
          <a:xfrm>
            <a:off x="931334" y="4410393"/>
            <a:ext cx="5122333" cy="4177348"/>
          </a:xfrm>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4018503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Answer is C</a:t>
            </a:r>
          </a:p>
          <a:p>
            <a:endParaRPr lang="en-US" dirty="0"/>
          </a:p>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39</a:t>
            </a:fld>
            <a:endParaRPr lang="en-US"/>
          </a:p>
        </p:txBody>
      </p:sp>
    </p:spTree>
    <p:extLst>
      <p:ext uri="{BB962C8B-B14F-4D97-AF65-F5344CB8AC3E}">
        <p14:creationId xmlns:p14="http://schemas.microsoft.com/office/powerpoint/2010/main" val="4266828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40</a:t>
            </a:fld>
            <a:endParaRPr lang="en-US"/>
          </a:p>
        </p:txBody>
      </p:sp>
    </p:spTree>
    <p:extLst>
      <p:ext uri="{BB962C8B-B14F-4D97-AF65-F5344CB8AC3E}">
        <p14:creationId xmlns:p14="http://schemas.microsoft.com/office/powerpoint/2010/main" val="4281143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CML would pick E</a:t>
            </a:r>
          </a:p>
        </p:txBody>
      </p:sp>
      <p:sp>
        <p:nvSpPr>
          <p:cNvPr id="4" name="Slide Number Placeholder 3"/>
          <p:cNvSpPr>
            <a:spLocks noGrp="1"/>
          </p:cNvSpPr>
          <p:nvPr>
            <p:ph type="sldNum" sz="quarter" idx="10"/>
          </p:nvPr>
        </p:nvSpPr>
        <p:spPr/>
        <p:txBody>
          <a:bodyPr/>
          <a:lstStyle/>
          <a:p>
            <a:fld id="{2B5220C2-DD82-4D48-87C1-56844826DC88}" type="slidenum">
              <a:rPr lang="en-US" smtClean="0"/>
              <a:pPr/>
              <a:t>44</a:t>
            </a:fld>
            <a:endParaRPr lang="en-US"/>
          </a:p>
        </p:txBody>
      </p:sp>
    </p:spTree>
    <p:extLst>
      <p:ext uri="{BB962C8B-B14F-4D97-AF65-F5344CB8AC3E}">
        <p14:creationId xmlns:p14="http://schemas.microsoft.com/office/powerpoint/2010/main" val="1068804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CML would pick C</a:t>
            </a:r>
          </a:p>
        </p:txBody>
      </p:sp>
      <p:sp>
        <p:nvSpPr>
          <p:cNvPr id="4" name="Slide Number Placeholder 3"/>
          <p:cNvSpPr>
            <a:spLocks noGrp="1"/>
          </p:cNvSpPr>
          <p:nvPr>
            <p:ph type="sldNum" sz="quarter" idx="10"/>
          </p:nvPr>
        </p:nvSpPr>
        <p:spPr/>
        <p:txBody>
          <a:bodyPr/>
          <a:lstStyle/>
          <a:p>
            <a:fld id="{2B5220C2-DD82-4D48-87C1-56844826DC88}" type="slidenum">
              <a:rPr lang="en-US" smtClean="0"/>
              <a:pPr/>
              <a:t>45</a:t>
            </a:fld>
            <a:endParaRPr lang="en-US"/>
          </a:p>
        </p:txBody>
      </p:sp>
    </p:spTree>
    <p:extLst>
      <p:ext uri="{BB962C8B-B14F-4D97-AF65-F5344CB8AC3E}">
        <p14:creationId xmlns:p14="http://schemas.microsoft.com/office/powerpoint/2010/main" val="544592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CML would pick E</a:t>
            </a:r>
          </a:p>
        </p:txBody>
      </p:sp>
      <p:sp>
        <p:nvSpPr>
          <p:cNvPr id="4" name="Slide Number Placeholder 3"/>
          <p:cNvSpPr>
            <a:spLocks noGrp="1"/>
          </p:cNvSpPr>
          <p:nvPr>
            <p:ph type="sldNum" sz="quarter" idx="10"/>
          </p:nvPr>
        </p:nvSpPr>
        <p:spPr/>
        <p:txBody>
          <a:bodyPr/>
          <a:lstStyle/>
          <a:p>
            <a:fld id="{2B5220C2-DD82-4D48-87C1-56844826DC88}" type="slidenum">
              <a:rPr lang="en-US" smtClean="0"/>
              <a:pPr/>
              <a:t>46</a:t>
            </a:fld>
            <a:endParaRPr lang="en-US"/>
          </a:p>
        </p:txBody>
      </p:sp>
    </p:spTree>
    <p:extLst>
      <p:ext uri="{BB962C8B-B14F-4D97-AF65-F5344CB8AC3E}">
        <p14:creationId xmlns:p14="http://schemas.microsoft.com/office/powerpoint/2010/main" val="3721580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5220C2-DD82-4D48-87C1-56844826DC88}" type="slidenum">
              <a:rPr lang="en-US" smtClean="0"/>
              <a:pPr/>
              <a:t>47</a:t>
            </a:fld>
            <a:endParaRPr lang="en-US"/>
          </a:p>
        </p:txBody>
      </p:sp>
    </p:spTree>
    <p:extLst>
      <p:ext uri="{BB962C8B-B14F-4D97-AF65-F5344CB8AC3E}">
        <p14:creationId xmlns:p14="http://schemas.microsoft.com/office/powerpoint/2010/main" val="118984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4591153-719B-4843-A29C-49686D51D3B4}" type="slidenum">
              <a:rPr lang="en-US" altLang="en-US" smtClean="0"/>
              <a:pPr>
                <a:defRPr/>
              </a:pPr>
              <a:t>5</a:t>
            </a:fld>
            <a:endParaRPr lang="en-US" altLang="en-US"/>
          </a:p>
        </p:txBody>
      </p:sp>
    </p:spTree>
    <p:extLst>
      <p:ext uri="{BB962C8B-B14F-4D97-AF65-F5344CB8AC3E}">
        <p14:creationId xmlns:p14="http://schemas.microsoft.com/office/powerpoint/2010/main" val="3214959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Both B and C are correct answers</a:t>
            </a:r>
          </a:p>
        </p:txBody>
      </p:sp>
      <p:sp>
        <p:nvSpPr>
          <p:cNvPr id="4" name="Slide Number Placeholder 3"/>
          <p:cNvSpPr>
            <a:spLocks noGrp="1"/>
          </p:cNvSpPr>
          <p:nvPr>
            <p:ph type="sldNum" sz="quarter" idx="10"/>
          </p:nvPr>
        </p:nvSpPr>
        <p:spPr/>
        <p:txBody>
          <a:bodyPr/>
          <a:lstStyle/>
          <a:p>
            <a:fld id="{2B5220C2-DD82-4D48-87C1-56844826DC88}" type="slidenum">
              <a:rPr lang="en-US" smtClean="0"/>
              <a:pPr/>
              <a:t>48</a:t>
            </a:fld>
            <a:endParaRPr lang="en-US"/>
          </a:p>
        </p:txBody>
      </p:sp>
    </p:spTree>
    <p:extLst>
      <p:ext uri="{BB962C8B-B14F-4D97-AF65-F5344CB8AC3E}">
        <p14:creationId xmlns:p14="http://schemas.microsoft.com/office/powerpoint/2010/main" val="2725858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$1 for 89 years at 16.7% is $931,765.  (1.167)^89</a:t>
            </a:r>
          </a:p>
          <a:p>
            <a:endParaRPr lang="en-US" dirty="0"/>
          </a:p>
          <a:p>
            <a:r>
              <a:rPr lang="en-US" dirty="0"/>
              <a:t>$1</a:t>
            </a:r>
            <a:r>
              <a:rPr lang="en-US" baseline="0" dirty="0"/>
              <a:t> for 89 years at 12.2% is $28,142.   (1.122)^89</a:t>
            </a:r>
          </a:p>
          <a:p>
            <a:endParaRPr lang="en-US" baseline="0" dirty="0"/>
          </a:p>
          <a:p>
            <a:r>
              <a:rPr lang="en-US" baseline="0" dirty="0"/>
              <a:t>Difference is $903,623</a:t>
            </a:r>
          </a:p>
          <a:p>
            <a:endParaRPr lang="en-US" baseline="0" dirty="0"/>
          </a:p>
          <a:p>
            <a:r>
              <a:rPr lang="en-US" baseline="0" dirty="0"/>
              <a:t>Answer is C</a:t>
            </a:r>
          </a:p>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54</a:t>
            </a:fld>
            <a:endParaRPr lang="en-US"/>
          </a:p>
        </p:txBody>
      </p:sp>
    </p:spTree>
    <p:extLst>
      <p:ext uri="{BB962C8B-B14F-4D97-AF65-F5344CB8AC3E}">
        <p14:creationId xmlns:p14="http://schemas.microsoft.com/office/powerpoint/2010/main" val="3105690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5220C2-DD82-4D48-87C1-56844826DC88}" type="slidenum">
              <a:rPr lang="en-US" smtClean="0"/>
              <a:pPr/>
              <a:t>55</a:t>
            </a:fld>
            <a:endParaRPr lang="en-US"/>
          </a:p>
        </p:txBody>
      </p:sp>
    </p:spTree>
    <p:extLst>
      <p:ext uri="{BB962C8B-B14F-4D97-AF65-F5344CB8AC3E}">
        <p14:creationId xmlns:p14="http://schemas.microsoft.com/office/powerpoint/2010/main" val="1189846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72" eaLnBrk="0" hangingPunct="0">
              <a:defRPr sz="2400">
                <a:solidFill>
                  <a:schemeClr val="tx1"/>
                </a:solidFill>
                <a:latin typeface="Arial" panose="020B0604020202020204" pitchFamily="34" charset="0"/>
                <a:ea typeface="ＭＳ Ｐゴシック" panose="020B0600070205080204" pitchFamily="34" charset="-128"/>
              </a:defRPr>
            </a:lvl1pPr>
            <a:lvl2pPr marL="37831662" indent="-37375667" defTabSz="913572"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599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1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6798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397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latin typeface="Times New Roman" panose="02020603050405020304" pitchFamily="18" charset="0"/>
              </a:rPr>
              <a:t>6.</a:t>
            </a:r>
            <a:fld id="{3F41E002-0E8B-493C-8EBA-D8C6C9E32193}" type="slidenum">
              <a:rPr lang="en-US" altLang="en-US" sz="1200">
                <a:latin typeface="Times New Roman" panose="02020603050405020304" pitchFamily="18" charset="0"/>
              </a:rPr>
              <a:pPr/>
              <a:t>56</a:t>
            </a:fld>
            <a:endParaRPr lang="en-US" altLang="en-US" sz="1200" dirty="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xfrm>
            <a:off x="1125538" y="687388"/>
            <a:ext cx="4581525" cy="3436937"/>
          </a:xfrm>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32995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72" eaLnBrk="0" hangingPunct="0">
              <a:defRPr sz="2400">
                <a:solidFill>
                  <a:schemeClr val="tx1"/>
                </a:solidFill>
                <a:latin typeface="Arial" panose="020B0604020202020204" pitchFamily="34" charset="0"/>
                <a:ea typeface="ＭＳ Ｐゴシック" panose="020B0600070205080204" pitchFamily="34" charset="-128"/>
              </a:defRPr>
            </a:lvl1pPr>
            <a:lvl2pPr marL="37831662" indent="-37375667" defTabSz="913572"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599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1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6798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397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latin typeface="Times New Roman" panose="02020603050405020304" pitchFamily="18" charset="0"/>
              </a:rPr>
              <a:t>6.</a:t>
            </a:r>
            <a:fld id="{4CB7CFC9-805A-497B-B75F-9628128D91B4}" type="slidenum">
              <a:rPr lang="en-US" altLang="en-US" sz="1200">
                <a:latin typeface="Times New Roman" panose="02020603050405020304" pitchFamily="18" charset="0"/>
              </a:rPr>
              <a:pPr/>
              <a:t>57</a:t>
            </a:fld>
            <a:endParaRPr lang="en-US" altLang="en-US" sz="1200" dirty="0">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xfrm>
            <a:off x="1125538" y="687388"/>
            <a:ext cx="4581525" cy="3436937"/>
          </a:xfrm>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40933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72" eaLnBrk="0" hangingPunct="0">
              <a:defRPr sz="2400">
                <a:solidFill>
                  <a:schemeClr val="tx1"/>
                </a:solidFill>
                <a:latin typeface="Arial" panose="020B0604020202020204" pitchFamily="34" charset="0"/>
                <a:ea typeface="ＭＳ Ｐゴシック" panose="020B0600070205080204" pitchFamily="34" charset="-128"/>
              </a:defRPr>
            </a:lvl1pPr>
            <a:lvl2pPr marL="37831662" indent="-37375667" defTabSz="913572"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599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1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6798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397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latin typeface="Times New Roman" panose="02020603050405020304" pitchFamily="18" charset="0"/>
              </a:rPr>
              <a:t>6.</a:t>
            </a:r>
            <a:fld id="{B9895C07-DE3F-4966-B63F-72C84874C781}" type="slidenum">
              <a:rPr lang="en-US" altLang="en-US" sz="1200">
                <a:latin typeface="Times New Roman" panose="02020603050405020304" pitchFamily="18" charset="0"/>
              </a:rPr>
              <a:pPr/>
              <a:t>58</a:t>
            </a:fld>
            <a:endParaRPr lang="en-US" altLang="en-US" sz="1200" dirty="0">
              <a:latin typeface="Times New Roman" panose="02020603050405020304" pitchFamily="18" charset="0"/>
            </a:endParaRPr>
          </a:p>
        </p:txBody>
      </p:sp>
      <p:sp>
        <p:nvSpPr>
          <p:cNvPr id="116739" name="Rectangle 2"/>
          <p:cNvSpPr>
            <a:spLocks noGrp="1" noRot="1" noChangeAspect="1" noChangeArrowheads="1" noTextEdit="1"/>
          </p:cNvSpPr>
          <p:nvPr>
            <p:ph type="sldImg"/>
          </p:nvPr>
        </p:nvSpPr>
        <p:spPr>
          <a:xfrm>
            <a:off x="1125538" y="687388"/>
            <a:ext cx="4581525" cy="3436937"/>
          </a:xfrm>
          <a:ln/>
        </p:spPr>
      </p:sp>
      <p:sp>
        <p:nvSpPr>
          <p:cNvPr id="1167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41471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MC Q 1</a:t>
            </a:r>
          </a:p>
          <a:p>
            <a:endParaRPr lang="en-US" dirty="0"/>
          </a:p>
          <a:p>
            <a:r>
              <a:rPr lang="en-US" dirty="0"/>
              <a:t>Answer is E</a:t>
            </a:r>
          </a:p>
          <a:p>
            <a:endParaRPr lang="en-US" dirty="0"/>
          </a:p>
          <a:p>
            <a:r>
              <a:rPr lang="en-US" b="1" dirty="0"/>
              <a:t>Multiple </a:t>
            </a:r>
            <a:r>
              <a:rPr lang="en-US" b="1" dirty="0" err="1"/>
              <a:t>Choice</a:t>
            </a:r>
            <a:r>
              <a:rPr lang="en-US" dirty="0" err="1"/>
              <a:t>Difficulty</a:t>
            </a:r>
            <a:r>
              <a:rPr lang="en-US" dirty="0"/>
              <a:t>: 1 Basic</a:t>
            </a:r>
          </a:p>
          <a:p>
            <a:r>
              <a:rPr lang="en-US" b="1" dirty="0"/>
              <a:t>MC Qu. 01 On a particular risky investment, investors...</a:t>
            </a:r>
            <a:r>
              <a:rPr lang="en-US" dirty="0"/>
              <a:t>Learning Objective: 10-01 Calculate the return on an investment.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59</a:t>
            </a:fld>
            <a:endParaRPr lang="en-US"/>
          </a:p>
        </p:txBody>
      </p:sp>
    </p:spTree>
    <p:extLst>
      <p:ext uri="{BB962C8B-B14F-4D97-AF65-F5344CB8AC3E}">
        <p14:creationId xmlns:p14="http://schemas.microsoft.com/office/powerpoint/2010/main" val="2725858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MC Q 13</a:t>
            </a:r>
          </a:p>
          <a:p>
            <a:endParaRPr lang="en-US" dirty="0"/>
          </a:p>
          <a:p>
            <a:r>
              <a:rPr lang="en-US" dirty="0"/>
              <a:t>Answer is E</a:t>
            </a:r>
          </a:p>
          <a:p>
            <a:endParaRPr lang="en-US" dirty="0"/>
          </a:p>
          <a:p>
            <a:r>
              <a:rPr lang="en-US" b="1" i="1" dirty="0"/>
              <a:t>Multiple </a:t>
            </a:r>
            <a:r>
              <a:rPr lang="en-US" b="1" i="1" dirty="0" err="1"/>
              <a:t>Choice</a:t>
            </a:r>
            <a:r>
              <a:rPr lang="en-US" i="1" dirty="0" err="1"/>
              <a:t>Difficulty</a:t>
            </a:r>
            <a:r>
              <a:rPr lang="en-US" i="1" dirty="0"/>
              <a:t>: 1 Basic</a:t>
            </a:r>
            <a:endParaRPr lang="en-US" dirty="0"/>
          </a:p>
          <a:p>
            <a:r>
              <a:rPr lang="en-US" b="1" i="1" dirty="0"/>
              <a:t>MC Qu. 13 One year ago, you purchased 600...</a:t>
            </a:r>
            <a:r>
              <a:rPr lang="en-US" i="1" dirty="0"/>
              <a:t>Learning Objective: 10-01 Calculate the return on an investment.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60</a:t>
            </a:fld>
            <a:endParaRPr lang="en-US"/>
          </a:p>
        </p:txBody>
      </p:sp>
    </p:spTree>
    <p:extLst>
      <p:ext uri="{BB962C8B-B14F-4D97-AF65-F5344CB8AC3E}">
        <p14:creationId xmlns:p14="http://schemas.microsoft.com/office/powerpoint/2010/main" val="2725858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8EC1E62D-9A4E-AB42-A623-643D46F77FE6}" type="slidenum">
              <a:rPr lang="en-US"/>
              <a:pPr/>
              <a:t>63</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34721" y="4416426"/>
            <a:ext cx="5140960" cy="4183063"/>
          </a:xfrm>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3557253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CML Question</a:t>
            </a:r>
          </a:p>
          <a:p>
            <a:endParaRPr lang="en-US" dirty="0"/>
          </a:p>
          <a:p>
            <a:r>
              <a:rPr lang="en-US" dirty="0"/>
              <a:t>Answer is C</a:t>
            </a:r>
          </a:p>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64</a:t>
            </a:fld>
            <a:endParaRPr lang="en-US"/>
          </a:p>
        </p:txBody>
      </p:sp>
    </p:spTree>
    <p:extLst>
      <p:ext uri="{BB962C8B-B14F-4D97-AF65-F5344CB8AC3E}">
        <p14:creationId xmlns:p14="http://schemas.microsoft.com/office/powerpoint/2010/main" val="328308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Answer is C</a:t>
            </a:r>
          </a:p>
        </p:txBody>
      </p:sp>
      <p:sp>
        <p:nvSpPr>
          <p:cNvPr id="4" name="Slide Number Placeholder 3"/>
          <p:cNvSpPr>
            <a:spLocks noGrp="1"/>
          </p:cNvSpPr>
          <p:nvPr>
            <p:ph type="sldNum" sz="quarter" idx="10"/>
          </p:nvPr>
        </p:nvSpPr>
        <p:spPr/>
        <p:txBody>
          <a:bodyPr/>
          <a:lstStyle/>
          <a:p>
            <a:pPr>
              <a:defRPr/>
            </a:pPr>
            <a:fld id="{54591153-719B-4843-A29C-49686D51D3B4}" type="slidenum">
              <a:rPr lang="en-US" altLang="en-US" smtClean="0"/>
              <a:pPr>
                <a:defRPr/>
              </a:pPr>
              <a:t>6</a:t>
            </a:fld>
            <a:endParaRPr lang="en-US" altLang="en-US"/>
          </a:p>
        </p:txBody>
      </p:sp>
    </p:spTree>
    <p:extLst>
      <p:ext uri="{BB962C8B-B14F-4D97-AF65-F5344CB8AC3E}">
        <p14:creationId xmlns:p14="http://schemas.microsoft.com/office/powerpoint/2010/main" val="3683212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3F35FE8A-D5A2-7C43-81A0-05F00001B6E5}" type="slidenum">
              <a:rPr lang="en-US"/>
              <a:pPr/>
              <a:t>65</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856828" y="4343401"/>
            <a:ext cx="5140960" cy="4183063"/>
          </a:xfrm>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1578204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3146B0A6-A5C6-F540-8797-C3FE43155477}" type="slidenum">
              <a:rPr lang="en-US"/>
              <a:pPr/>
              <a:t>66</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934721" y="4416426"/>
            <a:ext cx="5140960" cy="4183063"/>
          </a:xfrm>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1743776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DA93155F-B165-B843-B3C8-B801B274BADA}" type="slidenum">
              <a:rPr lang="en-US"/>
              <a:pPr/>
              <a:t>67</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34721" y="4416426"/>
            <a:ext cx="5140960" cy="4183063"/>
          </a:xfrm>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33302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EE50066B-FDFC-2642-8BEF-174ECC091BB5}" type="slidenum">
              <a:rPr lang="en-US"/>
              <a:pPr/>
              <a:t>68</a:t>
            </a:fld>
            <a:endParaRPr lang="en-US"/>
          </a:p>
        </p:txBody>
      </p:sp>
      <p:sp>
        <p:nvSpPr>
          <p:cNvPr id="27651" name="Rectangle 2"/>
          <p:cNvSpPr>
            <a:spLocks noGrp="1" noRot="1" noChangeAspect="1" noChangeArrowheads="1" noTextEdit="1"/>
          </p:cNvSpPr>
          <p:nvPr>
            <p:ph type="sldImg"/>
          </p:nvPr>
        </p:nvSpPr>
        <p:spPr>
          <a:ln/>
        </p:spPr>
      </p:sp>
      <p:sp>
        <p:nvSpPr>
          <p:cNvPr id="27652" name="Rectangle 4"/>
          <p:cNvSpPr>
            <a:spLocks noGrp="1" noChangeArrowheads="1"/>
          </p:cNvSpPr>
          <p:nvPr>
            <p:ph type="body" idx="1"/>
          </p:nvPr>
        </p:nvSpPr>
        <p:spPr>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1962961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1E1FB61E-2D82-8445-898E-EB053B2CFF59}" type="slidenum">
              <a:rPr lang="en-US"/>
              <a:pPr/>
              <a:t>69</a:t>
            </a:fld>
            <a:endParaRPr lang="en-US"/>
          </a:p>
        </p:txBody>
      </p:sp>
      <p:sp>
        <p:nvSpPr>
          <p:cNvPr id="19459" name="Rectangle 2"/>
          <p:cNvSpPr>
            <a:spLocks noGrp="1" noRot="1" noChangeAspect="1" noChangeArrowheads="1" noTextEdit="1"/>
          </p:cNvSpPr>
          <p:nvPr>
            <p:ph type="sldImg"/>
          </p:nvPr>
        </p:nvSpPr>
        <p:spPr>
          <a:ln/>
        </p:spPr>
      </p:sp>
      <p:sp>
        <p:nvSpPr>
          <p:cNvPr id="19460" name="Rectangle 4"/>
          <p:cNvSpPr>
            <a:spLocks noGrp="1" noChangeArrowheads="1"/>
          </p:cNvSpPr>
          <p:nvPr>
            <p:ph type="body" idx="1"/>
          </p:nvPr>
        </p:nvSpPr>
        <p:spPr>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1034405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 Q 3</a:t>
            </a:r>
          </a:p>
          <a:p>
            <a:endParaRPr lang="en-US" dirty="0"/>
          </a:p>
          <a:p>
            <a:r>
              <a:rPr lang="en-US" dirty="0"/>
              <a:t>Answer is D</a:t>
            </a:r>
          </a:p>
          <a:p>
            <a:endParaRPr lang="en-US" dirty="0"/>
          </a:p>
          <a:p>
            <a:r>
              <a:rPr lang="en-US" b="1" i="1" dirty="0"/>
              <a:t>Multiple </a:t>
            </a:r>
            <a:r>
              <a:rPr lang="en-US" b="1" i="1" dirty="0" err="1"/>
              <a:t>Choice</a:t>
            </a:r>
            <a:r>
              <a:rPr lang="en-US" i="1" dirty="0" err="1"/>
              <a:t>Difficulty</a:t>
            </a:r>
            <a:r>
              <a:rPr lang="en-US" i="1" dirty="0"/>
              <a:t>: 1 Basic</a:t>
            </a:r>
            <a:endParaRPr lang="en-US" dirty="0"/>
          </a:p>
          <a:p>
            <a:r>
              <a:rPr lang="en-US" b="1" i="1" dirty="0"/>
              <a:t>MC Qu. 03 Stock A comprises 28 percent of...</a:t>
            </a:r>
            <a:r>
              <a:rPr lang="en-US" i="1" dirty="0"/>
              <a:t>Learning Objective: 11-01 Calculate expected returns.</a:t>
            </a:r>
            <a:endParaRPr lang="en-US" dirty="0"/>
          </a:p>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70</a:t>
            </a:fld>
            <a:endParaRPr lang="en-US"/>
          </a:p>
        </p:txBody>
      </p:sp>
    </p:spTree>
    <p:extLst>
      <p:ext uri="{BB962C8B-B14F-4D97-AF65-F5344CB8AC3E}">
        <p14:creationId xmlns:p14="http://schemas.microsoft.com/office/powerpoint/2010/main" val="1770376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71</a:t>
            </a:fld>
            <a:endParaRPr lang="en-US"/>
          </a:p>
        </p:txBody>
      </p:sp>
    </p:spTree>
    <p:extLst>
      <p:ext uri="{BB962C8B-B14F-4D97-AF65-F5344CB8AC3E}">
        <p14:creationId xmlns:p14="http://schemas.microsoft.com/office/powerpoint/2010/main" val="3988102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DCEE7072-6B13-EA42-8D48-83C95608E0A6}" type="slidenum">
              <a:rPr lang="en-US"/>
              <a:pPr/>
              <a:t>72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34721" y="4416426"/>
            <a:ext cx="5140960" cy="4183063"/>
          </a:xfrm>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3594519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73</a:t>
            </a:fld>
            <a:endParaRPr lang="en-US"/>
          </a:p>
        </p:txBody>
      </p:sp>
    </p:spTree>
    <p:extLst>
      <p:ext uri="{BB962C8B-B14F-4D97-AF65-F5344CB8AC3E}">
        <p14:creationId xmlns:p14="http://schemas.microsoft.com/office/powerpoint/2010/main" val="1506070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2F4EBA66-7758-664F-A425-39C326ECEF65}" type="slidenum">
              <a:rPr lang="en-US"/>
              <a:pPr/>
              <a:t>74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34721" y="4416426"/>
            <a:ext cx="5140960" cy="4183063"/>
          </a:xfrm>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133408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4591153-719B-4843-A29C-49686D51D3B4}" type="slidenum">
              <a:rPr lang="en-US" altLang="en-US" smtClean="0"/>
              <a:pPr>
                <a:defRPr/>
              </a:pPr>
              <a:t>8</a:t>
            </a:fld>
            <a:endParaRPr lang="en-US" altLang="en-US"/>
          </a:p>
        </p:txBody>
      </p:sp>
    </p:spTree>
    <p:extLst>
      <p:ext uri="{BB962C8B-B14F-4D97-AF65-F5344CB8AC3E}">
        <p14:creationId xmlns:p14="http://schemas.microsoft.com/office/powerpoint/2010/main" val="3650501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881BB053-C935-DE43-923F-A2D3ED1EEA20}" type="slidenum">
              <a:rPr lang="en-US"/>
              <a:pPr/>
              <a:t>75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34721" y="4416426"/>
            <a:ext cx="5140960" cy="4183063"/>
          </a:xfrm>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2541906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1C9255C1-7B7C-BA4C-89E4-00D3C4CB75E4}" type="slidenum">
              <a:rPr lang="en-US"/>
              <a:pPr/>
              <a:t>76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34721" y="4416426"/>
            <a:ext cx="5140960" cy="4183063"/>
          </a:xfrm>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41474686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 Q 20</a:t>
            </a:r>
          </a:p>
          <a:p>
            <a:endParaRPr lang="en-US" dirty="0"/>
          </a:p>
          <a:p>
            <a:r>
              <a:rPr lang="en-US" dirty="0"/>
              <a:t>Answer is B</a:t>
            </a:r>
          </a:p>
          <a:p>
            <a:endParaRPr lang="en-US" dirty="0"/>
          </a:p>
          <a:p>
            <a:r>
              <a:rPr lang="en-US" b="1" i="1" dirty="0"/>
              <a:t>Multiple </a:t>
            </a:r>
            <a:r>
              <a:rPr lang="en-US" b="1" i="1" dirty="0" err="1"/>
              <a:t>Choice</a:t>
            </a:r>
            <a:r>
              <a:rPr lang="en-US" i="1" dirty="0" err="1"/>
              <a:t>Difficulty</a:t>
            </a:r>
            <a:r>
              <a:rPr lang="en-US" i="1" dirty="0"/>
              <a:t>: 1 Basic</a:t>
            </a:r>
            <a:endParaRPr lang="en-US" dirty="0"/>
          </a:p>
          <a:p>
            <a:r>
              <a:rPr lang="en-US" b="1" i="1" dirty="0"/>
              <a:t>MC Qu. 20 Which one of the following is...</a:t>
            </a:r>
            <a:r>
              <a:rPr lang="en-US" i="1" dirty="0"/>
              <a:t>Learning Objective: 11-03 Define the systematic risk principle.</a:t>
            </a:r>
            <a:endParaRPr lang="en-US" dirty="0"/>
          </a:p>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78</a:t>
            </a:fld>
            <a:endParaRPr lang="en-US"/>
          </a:p>
        </p:txBody>
      </p:sp>
    </p:spTree>
    <p:extLst>
      <p:ext uri="{BB962C8B-B14F-4D97-AF65-F5344CB8AC3E}">
        <p14:creationId xmlns:p14="http://schemas.microsoft.com/office/powerpoint/2010/main" val="3325104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 Q 30</a:t>
            </a:r>
          </a:p>
          <a:p>
            <a:endParaRPr lang="en-US" dirty="0"/>
          </a:p>
          <a:p>
            <a:r>
              <a:rPr lang="en-US" dirty="0"/>
              <a:t>Answer is D</a:t>
            </a:r>
          </a:p>
          <a:p>
            <a:endParaRPr lang="en-US" dirty="0"/>
          </a:p>
          <a:p>
            <a:r>
              <a:rPr lang="en-US" b="1" i="1" dirty="0"/>
              <a:t>Multiple </a:t>
            </a:r>
            <a:r>
              <a:rPr lang="en-US" b="1" i="1" dirty="0" err="1"/>
              <a:t>Choice</a:t>
            </a:r>
            <a:r>
              <a:rPr lang="en-US" i="1" dirty="0" err="1"/>
              <a:t>Difficulty</a:t>
            </a:r>
            <a:r>
              <a:rPr lang="en-US" i="1" dirty="0"/>
              <a:t>: 1 Basic</a:t>
            </a:r>
            <a:endParaRPr lang="en-US" dirty="0"/>
          </a:p>
          <a:p>
            <a:r>
              <a:rPr lang="en-US" b="1" i="1" dirty="0"/>
              <a:t>MC Qu. 30 Portfolio diversification </a:t>
            </a:r>
            <a:r>
              <a:rPr lang="en-US" b="1" i="1" dirty="0" err="1"/>
              <a:t>eliminates:</a:t>
            </a:r>
            <a:r>
              <a:rPr lang="en-US" i="1" dirty="0" err="1"/>
              <a:t>Learning</a:t>
            </a:r>
            <a:r>
              <a:rPr lang="en-US" i="1" dirty="0"/>
              <a:t> Objective: 11-04 Discuss the security market line and the risk-return trade-off.</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79</a:t>
            </a:fld>
            <a:endParaRPr lang="en-US"/>
          </a:p>
        </p:txBody>
      </p:sp>
    </p:spTree>
    <p:extLst>
      <p:ext uri="{BB962C8B-B14F-4D97-AF65-F5344CB8AC3E}">
        <p14:creationId xmlns:p14="http://schemas.microsoft.com/office/powerpoint/2010/main" val="15166555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 Q 1</a:t>
            </a:r>
          </a:p>
          <a:p>
            <a:endParaRPr lang="en-US" dirty="0"/>
          </a:p>
          <a:p>
            <a:r>
              <a:rPr lang="en-US" dirty="0"/>
              <a:t>Answer is A</a:t>
            </a:r>
          </a:p>
          <a:p>
            <a:endParaRPr lang="en-US" dirty="0"/>
          </a:p>
          <a:p>
            <a:r>
              <a:rPr lang="en-US" b="1" dirty="0"/>
              <a:t>Multiple </a:t>
            </a:r>
            <a:r>
              <a:rPr lang="en-US" b="1" dirty="0" err="1"/>
              <a:t>Choice</a:t>
            </a:r>
            <a:r>
              <a:rPr lang="en-US" dirty="0" err="1"/>
              <a:t>Difficulty</a:t>
            </a:r>
            <a:r>
              <a:rPr lang="en-US" dirty="0"/>
              <a:t>: 1 Basic</a:t>
            </a:r>
          </a:p>
          <a:p>
            <a:r>
              <a:rPr lang="en-US" b="1" dirty="0"/>
              <a:t>MC Qu. 01 Mary owns a risky stock and...</a:t>
            </a:r>
            <a:r>
              <a:rPr lang="en-US" dirty="0"/>
              <a:t>Learning Objective: 11-01 Calculate expected returns.</a:t>
            </a:r>
          </a:p>
          <a:p>
            <a:endParaRPr lang="en-US" dirty="0"/>
          </a:p>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80</a:t>
            </a:fld>
            <a:endParaRPr lang="en-US"/>
          </a:p>
        </p:txBody>
      </p:sp>
    </p:spTree>
    <p:extLst>
      <p:ext uri="{BB962C8B-B14F-4D97-AF65-F5344CB8AC3E}">
        <p14:creationId xmlns:p14="http://schemas.microsoft.com/office/powerpoint/2010/main" val="3766582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 Q 3</a:t>
            </a:r>
          </a:p>
          <a:p>
            <a:endParaRPr lang="en-US" dirty="0"/>
          </a:p>
          <a:p>
            <a:r>
              <a:rPr lang="en-US" dirty="0"/>
              <a:t>Answer is C</a:t>
            </a:r>
          </a:p>
          <a:p>
            <a:endParaRPr lang="en-US" dirty="0"/>
          </a:p>
          <a:p>
            <a:r>
              <a:rPr lang="en-US" b="1" i="1" dirty="0"/>
              <a:t>Multiple </a:t>
            </a:r>
            <a:r>
              <a:rPr lang="en-US" b="1" i="1" dirty="0" err="1"/>
              <a:t>Choice</a:t>
            </a:r>
            <a:r>
              <a:rPr lang="en-US" i="1" dirty="0" err="1"/>
              <a:t>Difficulty</a:t>
            </a:r>
            <a:r>
              <a:rPr lang="en-US" i="1" dirty="0"/>
              <a:t>: 1 Basic</a:t>
            </a:r>
            <a:endParaRPr lang="en-US" dirty="0"/>
          </a:p>
          <a:p>
            <a:r>
              <a:rPr lang="en-US" b="1" i="1" dirty="0"/>
              <a:t>MC Qu. 03 Stock A comprises 28 percent of...</a:t>
            </a:r>
            <a:r>
              <a:rPr lang="en-US" i="1" dirty="0"/>
              <a:t>Learning Objective: 11-01 Calculate expected returns.</a:t>
            </a:r>
            <a:endParaRPr lang="en-US" dirty="0"/>
          </a:p>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81</a:t>
            </a:fld>
            <a:endParaRPr lang="en-US"/>
          </a:p>
        </p:txBody>
      </p:sp>
    </p:spTree>
    <p:extLst>
      <p:ext uri="{BB962C8B-B14F-4D97-AF65-F5344CB8AC3E}">
        <p14:creationId xmlns:p14="http://schemas.microsoft.com/office/powerpoint/2010/main" val="21843660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4591153-719B-4843-A29C-49686D51D3B4}" type="slidenum">
              <a:rPr lang="en-US" altLang="en-US" smtClean="0"/>
              <a:pPr>
                <a:defRPr/>
              </a:pPr>
              <a:t>83</a:t>
            </a:fld>
            <a:endParaRPr lang="en-US" altLang="en-US"/>
          </a:p>
        </p:txBody>
      </p:sp>
    </p:spTree>
    <p:extLst>
      <p:ext uri="{BB962C8B-B14F-4D97-AF65-F5344CB8AC3E}">
        <p14:creationId xmlns:p14="http://schemas.microsoft.com/office/powerpoint/2010/main" val="11679165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A73A473E-5AF8-434A-9CB7-E8835A26F4AA}" type="slidenum">
              <a:rPr lang="en-US"/>
              <a:pPr/>
              <a:t>85</a:t>
            </a:fld>
            <a:endParaRPr lang="en-US"/>
          </a:p>
        </p:txBody>
      </p:sp>
      <p:sp>
        <p:nvSpPr>
          <p:cNvPr id="56323" name="Rectangle 2"/>
          <p:cNvSpPr>
            <a:spLocks noChangeArrowheads="1"/>
          </p:cNvSpPr>
          <p:nvPr/>
        </p:nvSpPr>
        <p:spPr bwMode="auto">
          <a:xfrm>
            <a:off x="3970939" y="1"/>
            <a:ext cx="3039462" cy="463550"/>
          </a:xfrm>
          <a:prstGeom prst="rect">
            <a:avLst/>
          </a:prstGeom>
          <a:noFill/>
          <a:ln w="12700">
            <a:noFill/>
            <a:miter lim="800000"/>
            <a:headEnd/>
            <a:tailEnd/>
          </a:ln>
        </p:spPr>
        <p:txBody>
          <a:bodyPr wrap="none" lIns="91431" tIns="45715" rIns="91431" bIns="45715" anchor="ctr">
            <a:prstTxWarp prst="textNoShape">
              <a:avLst/>
            </a:prstTxWarp>
          </a:bodyPr>
          <a:lstStyle/>
          <a:p>
            <a:pPr eaLnBrk="1" hangingPunct="1"/>
            <a:endParaRPr lang="en-US"/>
          </a:p>
        </p:txBody>
      </p:sp>
      <p:sp>
        <p:nvSpPr>
          <p:cNvPr id="56324" name="Rectangle 3"/>
          <p:cNvSpPr>
            <a:spLocks noChangeArrowheads="1"/>
          </p:cNvSpPr>
          <p:nvPr/>
        </p:nvSpPr>
        <p:spPr bwMode="auto">
          <a:xfrm>
            <a:off x="3970939" y="8831265"/>
            <a:ext cx="3039462" cy="465137"/>
          </a:xfrm>
          <a:prstGeom prst="rect">
            <a:avLst/>
          </a:prstGeom>
          <a:noFill/>
          <a:ln w="12700">
            <a:noFill/>
            <a:miter lim="800000"/>
            <a:headEnd/>
            <a:tailEnd/>
          </a:ln>
        </p:spPr>
        <p:txBody>
          <a:bodyPr lIns="19408" tIns="0" rIns="19408" bIns="0" anchor="b">
            <a:prstTxWarp prst="textNoShape">
              <a:avLst/>
            </a:prstTxWarp>
          </a:bodyPr>
          <a:lstStyle/>
          <a:p>
            <a:pPr algn="r" defTabSz="973035"/>
            <a:r>
              <a:rPr lang="en-US" sz="1000" i="1">
                <a:latin typeface="Times New Roman" pitchFamily="-65" charset="0"/>
              </a:rPr>
              <a:t>39</a:t>
            </a:r>
          </a:p>
        </p:txBody>
      </p:sp>
      <p:sp>
        <p:nvSpPr>
          <p:cNvPr id="56325" name="Rectangle 4"/>
          <p:cNvSpPr>
            <a:spLocks noChangeArrowheads="1"/>
          </p:cNvSpPr>
          <p:nvPr/>
        </p:nvSpPr>
        <p:spPr bwMode="auto">
          <a:xfrm>
            <a:off x="0" y="8831265"/>
            <a:ext cx="3037840" cy="465137"/>
          </a:xfrm>
          <a:prstGeom prst="rect">
            <a:avLst/>
          </a:prstGeom>
          <a:noFill/>
          <a:ln w="12700">
            <a:noFill/>
            <a:miter lim="800000"/>
            <a:headEnd/>
            <a:tailEnd/>
          </a:ln>
        </p:spPr>
        <p:txBody>
          <a:bodyPr wrap="none" lIns="91431" tIns="45715" rIns="91431" bIns="45715" anchor="ctr">
            <a:prstTxWarp prst="textNoShape">
              <a:avLst/>
            </a:prstTxWarp>
          </a:bodyPr>
          <a:lstStyle/>
          <a:p>
            <a:pPr eaLnBrk="1" hangingPunct="1"/>
            <a:endParaRPr lang="en-US"/>
          </a:p>
        </p:txBody>
      </p:sp>
      <p:sp>
        <p:nvSpPr>
          <p:cNvPr id="56326" name="Rectangle 5"/>
          <p:cNvSpPr>
            <a:spLocks noChangeArrowheads="1"/>
          </p:cNvSpPr>
          <p:nvPr/>
        </p:nvSpPr>
        <p:spPr bwMode="auto">
          <a:xfrm>
            <a:off x="0" y="1"/>
            <a:ext cx="3037840" cy="463550"/>
          </a:xfrm>
          <a:prstGeom prst="rect">
            <a:avLst/>
          </a:prstGeom>
          <a:noFill/>
          <a:ln w="12700">
            <a:noFill/>
            <a:miter lim="800000"/>
            <a:headEnd/>
            <a:tailEnd/>
          </a:ln>
        </p:spPr>
        <p:txBody>
          <a:bodyPr wrap="none" lIns="91431" tIns="45715" rIns="91431" bIns="45715" anchor="ctr">
            <a:prstTxWarp prst="textNoShape">
              <a:avLst/>
            </a:prstTxWarp>
          </a:bodyPr>
          <a:lstStyle/>
          <a:p>
            <a:pPr eaLnBrk="1" hangingPunct="1"/>
            <a:endParaRPr lang="en-US"/>
          </a:p>
        </p:txBody>
      </p:sp>
      <p:sp>
        <p:nvSpPr>
          <p:cNvPr id="56327" name="Rectangle 6"/>
          <p:cNvSpPr>
            <a:spLocks noGrp="1" noRot="1" noChangeAspect="1" noChangeArrowheads="1" noTextEdit="1"/>
          </p:cNvSpPr>
          <p:nvPr>
            <p:ph type="sldImg"/>
          </p:nvPr>
        </p:nvSpPr>
        <p:spPr>
          <a:xfrm>
            <a:off x="1190625" y="704850"/>
            <a:ext cx="4629150" cy="3471863"/>
          </a:xfrm>
          <a:ln w="12700" cap="flat">
            <a:solidFill>
              <a:schemeClr val="tx1"/>
            </a:solidFill>
          </a:ln>
        </p:spPr>
      </p:sp>
      <p:sp>
        <p:nvSpPr>
          <p:cNvPr id="56328" name="Rectangle 7"/>
          <p:cNvSpPr>
            <a:spLocks noGrp="1" noChangeArrowheads="1"/>
          </p:cNvSpPr>
          <p:nvPr>
            <p:ph type="body" idx="1"/>
          </p:nvPr>
        </p:nvSpPr>
        <p:spPr>
          <a:xfrm>
            <a:off x="934720" y="4414838"/>
            <a:ext cx="5139338" cy="4183062"/>
          </a:xfrm>
          <a:noFill/>
        </p:spPr>
        <p:txBody>
          <a:bodyPr lIns="95425" tIns="48522" rIns="95425" bIns="48522"/>
          <a:lstStyle/>
          <a:p>
            <a:pPr eaLnBrk="1" hangingPunct="1"/>
            <a:endParaRPr lang="en-US" dirty="0">
              <a:latin typeface="Arial" pitchFamily="-65" charset="0"/>
            </a:endParaRPr>
          </a:p>
        </p:txBody>
      </p:sp>
    </p:spTree>
    <p:extLst>
      <p:ext uri="{BB962C8B-B14F-4D97-AF65-F5344CB8AC3E}">
        <p14:creationId xmlns:p14="http://schemas.microsoft.com/office/powerpoint/2010/main" val="33586881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86</a:t>
            </a:fld>
            <a:endParaRPr lang="en-US"/>
          </a:p>
        </p:txBody>
      </p:sp>
    </p:spTree>
    <p:extLst>
      <p:ext uri="{BB962C8B-B14F-4D97-AF65-F5344CB8AC3E}">
        <p14:creationId xmlns:p14="http://schemas.microsoft.com/office/powerpoint/2010/main" val="30121257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CML question</a:t>
            </a:r>
          </a:p>
          <a:p>
            <a:endParaRPr lang="en-US" dirty="0"/>
          </a:p>
          <a:p>
            <a:r>
              <a:rPr lang="en-US" dirty="0"/>
              <a:t>Answer is C</a:t>
            </a:r>
          </a:p>
        </p:txBody>
      </p:sp>
      <p:sp>
        <p:nvSpPr>
          <p:cNvPr id="4" name="Slide Number Placeholder 3"/>
          <p:cNvSpPr>
            <a:spLocks noGrp="1"/>
          </p:cNvSpPr>
          <p:nvPr>
            <p:ph type="sldNum" sz="quarter" idx="10"/>
          </p:nvPr>
        </p:nvSpPr>
        <p:spPr/>
        <p:txBody>
          <a:bodyPr/>
          <a:lstStyle/>
          <a:p>
            <a:fld id="{2B5220C2-DD82-4D48-87C1-56844826DC88}" type="slidenum">
              <a:rPr lang="en-US" smtClean="0"/>
              <a:pPr/>
              <a:t>88</a:t>
            </a:fld>
            <a:endParaRPr lang="en-US"/>
          </a:p>
        </p:txBody>
      </p:sp>
    </p:spTree>
    <p:extLst>
      <p:ext uri="{BB962C8B-B14F-4D97-AF65-F5344CB8AC3E}">
        <p14:creationId xmlns:p14="http://schemas.microsoft.com/office/powerpoint/2010/main" val="845984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Answer is C</a:t>
            </a:r>
          </a:p>
        </p:txBody>
      </p:sp>
      <p:sp>
        <p:nvSpPr>
          <p:cNvPr id="4" name="Slide Number Placeholder 3"/>
          <p:cNvSpPr>
            <a:spLocks noGrp="1"/>
          </p:cNvSpPr>
          <p:nvPr>
            <p:ph type="sldNum" sz="quarter" idx="10"/>
          </p:nvPr>
        </p:nvSpPr>
        <p:spPr/>
        <p:txBody>
          <a:bodyPr/>
          <a:lstStyle/>
          <a:p>
            <a:pPr>
              <a:defRPr/>
            </a:pPr>
            <a:fld id="{54591153-719B-4843-A29C-49686D51D3B4}" type="slidenum">
              <a:rPr lang="en-US" altLang="en-US" smtClean="0"/>
              <a:pPr>
                <a:defRPr/>
              </a:pPr>
              <a:t>9</a:t>
            </a:fld>
            <a:endParaRPr lang="en-US" altLang="en-US"/>
          </a:p>
        </p:txBody>
      </p:sp>
    </p:spTree>
    <p:extLst>
      <p:ext uri="{BB962C8B-B14F-4D97-AF65-F5344CB8AC3E}">
        <p14:creationId xmlns:p14="http://schemas.microsoft.com/office/powerpoint/2010/main" val="256591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A73A473E-5AF8-434A-9CB7-E8835A26F4AA}" type="slidenum">
              <a:rPr lang="en-US"/>
              <a:pPr/>
              <a:t>89</a:t>
            </a:fld>
            <a:endParaRPr lang="en-US"/>
          </a:p>
        </p:txBody>
      </p:sp>
      <p:sp>
        <p:nvSpPr>
          <p:cNvPr id="56323" name="Rectangle 2"/>
          <p:cNvSpPr>
            <a:spLocks noChangeArrowheads="1"/>
          </p:cNvSpPr>
          <p:nvPr/>
        </p:nvSpPr>
        <p:spPr bwMode="auto">
          <a:xfrm>
            <a:off x="3970939" y="1"/>
            <a:ext cx="3039462" cy="463550"/>
          </a:xfrm>
          <a:prstGeom prst="rect">
            <a:avLst/>
          </a:prstGeom>
          <a:noFill/>
          <a:ln w="12700">
            <a:noFill/>
            <a:miter lim="800000"/>
            <a:headEnd/>
            <a:tailEnd/>
          </a:ln>
        </p:spPr>
        <p:txBody>
          <a:bodyPr wrap="none" lIns="91431" tIns="45715" rIns="91431" bIns="45715" anchor="ctr">
            <a:prstTxWarp prst="textNoShape">
              <a:avLst/>
            </a:prstTxWarp>
          </a:bodyPr>
          <a:lstStyle/>
          <a:p>
            <a:pPr eaLnBrk="1" hangingPunct="1"/>
            <a:endParaRPr lang="en-US"/>
          </a:p>
        </p:txBody>
      </p:sp>
      <p:sp>
        <p:nvSpPr>
          <p:cNvPr id="56324" name="Rectangle 3"/>
          <p:cNvSpPr>
            <a:spLocks noChangeArrowheads="1"/>
          </p:cNvSpPr>
          <p:nvPr/>
        </p:nvSpPr>
        <p:spPr bwMode="auto">
          <a:xfrm>
            <a:off x="3970939" y="8831265"/>
            <a:ext cx="3039462" cy="465137"/>
          </a:xfrm>
          <a:prstGeom prst="rect">
            <a:avLst/>
          </a:prstGeom>
          <a:noFill/>
          <a:ln w="12700">
            <a:noFill/>
            <a:miter lim="800000"/>
            <a:headEnd/>
            <a:tailEnd/>
          </a:ln>
        </p:spPr>
        <p:txBody>
          <a:bodyPr lIns="19408" tIns="0" rIns="19408" bIns="0" anchor="b">
            <a:prstTxWarp prst="textNoShape">
              <a:avLst/>
            </a:prstTxWarp>
          </a:bodyPr>
          <a:lstStyle/>
          <a:p>
            <a:pPr algn="r" defTabSz="973035"/>
            <a:r>
              <a:rPr lang="en-US" sz="1000" i="1">
                <a:latin typeface="Times New Roman" pitchFamily="-65" charset="0"/>
              </a:rPr>
              <a:t>39</a:t>
            </a:r>
          </a:p>
        </p:txBody>
      </p:sp>
      <p:sp>
        <p:nvSpPr>
          <p:cNvPr id="56325" name="Rectangle 4"/>
          <p:cNvSpPr>
            <a:spLocks noChangeArrowheads="1"/>
          </p:cNvSpPr>
          <p:nvPr/>
        </p:nvSpPr>
        <p:spPr bwMode="auto">
          <a:xfrm>
            <a:off x="0" y="8831265"/>
            <a:ext cx="3037840" cy="465137"/>
          </a:xfrm>
          <a:prstGeom prst="rect">
            <a:avLst/>
          </a:prstGeom>
          <a:noFill/>
          <a:ln w="12700">
            <a:noFill/>
            <a:miter lim="800000"/>
            <a:headEnd/>
            <a:tailEnd/>
          </a:ln>
        </p:spPr>
        <p:txBody>
          <a:bodyPr wrap="none" lIns="91431" tIns="45715" rIns="91431" bIns="45715" anchor="ctr">
            <a:prstTxWarp prst="textNoShape">
              <a:avLst/>
            </a:prstTxWarp>
          </a:bodyPr>
          <a:lstStyle/>
          <a:p>
            <a:pPr eaLnBrk="1" hangingPunct="1"/>
            <a:endParaRPr lang="en-US"/>
          </a:p>
        </p:txBody>
      </p:sp>
      <p:sp>
        <p:nvSpPr>
          <p:cNvPr id="56326" name="Rectangle 5"/>
          <p:cNvSpPr>
            <a:spLocks noChangeArrowheads="1"/>
          </p:cNvSpPr>
          <p:nvPr/>
        </p:nvSpPr>
        <p:spPr bwMode="auto">
          <a:xfrm>
            <a:off x="0" y="1"/>
            <a:ext cx="3037840" cy="463550"/>
          </a:xfrm>
          <a:prstGeom prst="rect">
            <a:avLst/>
          </a:prstGeom>
          <a:noFill/>
          <a:ln w="12700">
            <a:noFill/>
            <a:miter lim="800000"/>
            <a:headEnd/>
            <a:tailEnd/>
          </a:ln>
        </p:spPr>
        <p:txBody>
          <a:bodyPr wrap="none" lIns="91431" tIns="45715" rIns="91431" bIns="45715" anchor="ctr">
            <a:prstTxWarp prst="textNoShape">
              <a:avLst/>
            </a:prstTxWarp>
          </a:bodyPr>
          <a:lstStyle/>
          <a:p>
            <a:pPr eaLnBrk="1" hangingPunct="1"/>
            <a:endParaRPr lang="en-US"/>
          </a:p>
        </p:txBody>
      </p:sp>
      <p:sp>
        <p:nvSpPr>
          <p:cNvPr id="56327" name="Rectangle 6"/>
          <p:cNvSpPr>
            <a:spLocks noGrp="1" noRot="1" noChangeAspect="1" noChangeArrowheads="1" noTextEdit="1"/>
          </p:cNvSpPr>
          <p:nvPr>
            <p:ph type="sldImg"/>
          </p:nvPr>
        </p:nvSpPr>
        <p:spPr>
          <a:xfrm>
            <a:off x="1190625" y="704850"/>
            <a:ext cx="4629150" cy="3471863"/>
          </a:xfrm>
          <a:ln w="12700" cap="flat">
            <a:solidFill>
              <a:schemeClr val="tx1"/>
            </a:solidFill>
          </a:ln>
        </p:spPr>
      </p:sp>
      <p:sp>
        <p:nvSpPr>
          <p:cNvPr id="56328" name="Rectangle 7"/>
          <p:cNvSpPr>
            <a:spLocks noGrp="1" noChangeArrowheads="1"/>
          </p:cNvSpPr>
          <p:nvPr>
            <p:ph type="body" idx="1"/>
          </p:nvPr>
        </p:nvSpPr>
        <p:spPr>
          <a:xfrm>
            <a:off x="934720" y="4414838"/>
            <a:ext cx="5139338" cy="4183062"/>
          </a:xfrm>
          <a:noFill/>
        </p:spPr>
        <p:txBody>
          <a:bodyPr lIns="95425" tIns="48522" rIns="95425" bIns="48522"/>
          <a:lstStyle/>
          <a:p>
            <a:pPr eaLnBrk="1" hangingPunct="1"/>
            <a:endParaRPr lang="en-US">
              <a:latin typeface="Arial" pitchFamily="-65" charset="0"/>
            </a:endParaRPr>
          </a:p>
        </p:txBody>
      </p:sp>
    </p:spTree>
    <p:extLst>
      <p:ext uri="{BB962C8B-B14F-4D97-AF65-F5344CB8AC3E}">
        <p14:creationId xmlns:p14="http://schemas.microsoft.com/office/powerpoint/2010/main" val="11889031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69B74FEB-E849-A147-AB3A-7BD1822DCF2E}" type="slidenum">
              <a:rPr lang="en-US"/>
              <a:pPr/>
              <a:t>90</a:t>
            </a:fld>
            <a:endParaRPr lang="en-US"/>
          </a:p>
        </p:txBody>
      </p:sp>
      <p:sp>
        <p:nvSpPr>
          <p:cNvPr id="58371" name="Rectangle 2"/>
          <p:cNvSpPr>
            <a:spLocks noGrp="1" noRot="1" noChangeAspect="1" noChangeArrowheads="1" noTextEdit="1"/>
          </p:cNvSpPr>
          <p:nvPr>
            <p:ph type="sldImg"/>
          </p:nvPr>
        </p:nvSpPr>
        <p:spPr>
          <a:ln/>
        </p:spPr>
      </p:sp>
      <p:sp>
        <p:nvSpPr>
          <p:cNvPr id="58372" name="Rectangle 4"/>
          <p:cNvSpPr>
            <a:spLocks noGrp="1" noChangeArrowheads="1"/>
          </p:cNvSpPr>
          <p:nvPr>
            <p:ph type="body" idx="1"/>
          </p:nvPr>
        </p:nvSpPr>
        <p:spPr>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29263065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DF9FB169-AF75-E749-9A68-9EA6C44B56A0}" type="slidenum">
              <a:rPr lang="en-US"/>
              <a:pPr/>
              <a:t>91</a:t>
            </a:fld>
            <a:endParaRPr lang="en-US"/>
          </a:p>
        </p:txBody>
      </p:sp>
      <p:sp>
        <p:nvSpPr>
          <p:cNvPr id="60419" name="Rectangle 2"/>
          <p:cNvSpPr>
            <a:spLocks noChangeArrowheads="1"/>
          </p:cNvSpPr>
          <p:nvPr/>
        </p:nvSpPr>
        <p:spPr bwMode="auto">
          <a:xfrm>
            <a:off x="3970939" y="1"/>
            <a:ext cx="3039462" cy="463550"/>
          </a:xfrm>
          <a:prstGeom prst="rect">
            <a:avLst/>
          </a:prstGeom>
          <a:noFill/>
          <a:ln w="12700">
            <a:noFill/>
            <a:miter lim="800000"/>
            <a:headEnd/>
            <a:tailEnd/>
          </a:ln>
        </p:spPr>
        <p:txBody>
          <a:bodyPr wrap="none" lIns="91431" tIns="45715" rIns="91431" bIns="45715" anchor="ctr">
            <a:prstTxWarp prst="textNoShape">
              <a:avLst/>
            </a:prstTxWarp>
          </a:bodyPr>
          <a:lstStyle/>
          <a:p>
            <a:pPr eaLnBrk="1" hangingPunct="1"/>
            <a:endParaRPr lang="en-US"/>
          </a:p>
        </p:txBody>
      </p:sp>
      <p:sp>
        <p:nvSpPr>
          <p:cNvPr id="60420" name="Rectangle 3"/>
          <p:cNvSpPr>
            <a:spLocks noChangeArrowheads="1"/>
          </p:cNvSpPr>
          <p:nvPr/>
        </p:nvSpPr>
        <p:spPr bwMode="auto">
          <a:xfrm>
            <a:off x="3970939" y="8831265"/>
            <a:ext cx="3039462" cy="465137"/>
          </a:xfrm>
          <a:prstGeom prst="rect">
            <a:avLst/>
          </a:prstGeom>
          <a:noFill/>
          <a:ln w="12700">
            <a:noFill/>
            <a:miter lim="800000"/>
            <a:headEnd/>
            <a:tailEnd/>
          </a:ln>
        </p:spPr>
        <p:txBody>
          <a:bodyPr lIns="19408" tIns="0" rIns="19408" bIns="0" anchor="b">
            <a:prstTxWarp prst="textNoShape">
              <a:avLst/>
            </a:prstTxWarp>
          </a:bodyPr>
          <a:lstStyle/>
          <a:p>
            <a:pPr algn="r" defTabSz="973035"/>
            <a:r>
              <a:rPr lang="en-US" sz="1000" i="1">
                <a:latin typeface="Times New Roman" pitchFamily="-65" charset="0"/>
              </a:rPr>
              <a:t>47</a:t>
            </a:r>
          </a:p>
        </p:txBody>
      </p:sp>
      <p:sp>
        <p:nvSpPr>
          <p:cNvPr id="60421" name="Rectangle 4"/>
          <p:cNvSpPr>
            <a:spLocks noChangeArrowheads="1"/>
          </p:cNvSpPr>
          <p:nvPr/>
        </p:nvSpPr>
        <p:spPr bwMode="auto">
          <a:xfrm>
            <a:off x="0" y="8831265"/>
            <a:ext cx="3037840" cy="465137"/>
          </a:xfrm>
          <a:prstGeom prst="rect">
            <a:avLst/>
          </a:prstGeom>
          <a:noFill/>
          <a:ln w="12700">
            <a:noFill/>
            <a:miter lim="800000"/>
            <a:headEnd/>
            <a:tailEnd/>
          </a:ln>
        </p:spPr>
        <p:txBody>
          <a:bodyPr wrap="none" lIns="91431" tIns="45715" rIns="91431" bIns="45715" anchor="ctr">
            <a:prstTxWarp prst="textNoShape">
              <a:avLst/>
            </a:prstTxWarp>
          </a:bodyPr>
          <a:lstStyle/>
          <a:p>
            <a:pPr eaLnBrk="1" hangingPunct="1"/>
            <a:endParaRPr lang="en-US"/>
          </a:p>
        </p:txBody>
      </p:sp>
      <p:sp>
        <p:nvSpPr>
          <p:cNvPr id="60422" name="Rectangle 5"/>
          <p:cNvSpPr>
            <a:spLocks noChangeArrowheads="1"/>
          </p:cNvSpPr>
          <p:nvPr/>
        </p:nvSpPr>
        <p:spPr bwMode="auto">
          <a:xfrm>
            <a:off x="0" y="1"/>
            <a:ext cx="3037840" cy="463550"/>
          </a:xfrm>
          <a:prstGeom prst="rect">
            <a:avLst/>
          </a:prstGeom>
          <a:noFill/>
          <a:ln w="12700">
            <a:noFill/>
            <a:miter lim="800000"/>
            <a:headEnd/>
            <a:tailEnd/>
          </a:ln>
        </p:spPr>
        <p:txBody>
          <a:bodyPr wrap="none" lIns="91431" tIns="45715" rIns="91431" bIns="45715" anchor="ctr">
            <a:prstTxWarp prst="textNoShape">
              <a:avLst/>
            </a:prstTxWarp>
          </a:bodyPr>
          <a:lstStyle/>
          <a:p>
            <a:pPr eaLnBrk="1" hangingPunct="1"/>
            <a:endParaRPr lang="en-US"/>
          </a:p>
        </p:txBody>
      </p:sp>
      <p:sp>
        <p:nvSpPr>
          <p:cNvPr id="60423" name="Rectangle 6"/>
          <p:cNvSpPr>
            <a:spLocks noGrp="1" noRot="1" noChangeAspect="1" noChangeArrowheads="1" noTextEdit="1"/>
          </p:cNvSpPr>
          <p:nvPr>
            <p:ph type="sldImg"/>
          </p:nvPr>
        </p:nvSpPr>
        <p:spPr>
          <a:xfrm>
            <a:off x="1190625" y="704850"/>
            <a:ext cx="4629150" cy="3471863"/>
          </a:xfrm>
          <a:ln w="12700" cap="flat">
            <a:solidFill>
              <a:schemeClr val="tx1"/>
            </a:solidFill>
          </a:ln>
        </p:spPr>
      </p:sp>
      <p:sp>
        <p:nvSpPr>
          <p:cNvPr id="60424" name="Rectangle 7"/>
          <p:cNvSpPr>
            <a:spLocks noGrp="1" noChangeArrowheads="1"/>
          </p:cNvSpPr>
          <p:nvPr>
            <p:ph type="body" idx="1"/>
          </p:nvPr>
        </p:nvSpPr>
        <p:spPr>
          <a:xfrm>
            <a:off x="934720" y="4414838"/>
            <a:ext cx="5139338" cy="4183062"/>
          </a:xfrm>
          <a:noFill/>
        </p:spPr>
        <p:txBody>
          <a:bodyPr lIns="95425" tIns="48522" rIns="95425" bIns="48522"/>
          <a:lstStyle/>
          <a:p>
            <a:pPr eaLnBrk="1" hangingPunct="1"/>
            <a:endParaRPr lang="en-US">
              <a:latin typeface="Arial" pitchFamily="-65" charset="0"/>
            </a:endParaRPr>
          </a:p>
        </p:txBody>
      </p:sp>
    </p:spTree>
    <p:extLst>
      <p:ext uri="{BB962C8B-B14F-4D97-AF65-F5344CB8AC3E}">
        <p14:creationId xmlns:p14="http://schemas.microsoft.com/office/powerpoint/2010/main" val="13749959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 Q 74</a:t>
            </a:r>
          </a:p>
          <a:p>
            <a:endParaRPr lang="en-US" dirty="0"/>
          </a:p>
          <a:p>
            <a:r>
              <a:rPr lang="en-US" dirty="0"/>
              <a:t>Answer is B</a:t>
            </a:r>
          </a:p>
          <a:p>
            <a:endParaRPr lang="en-US" dirty="0"/>
          </a:p>
          <a:p>
            <a:r>
              <a:rPr lang="en-US" dirty="0"/>
              <a:t>Portfolio value = $32,960 + 15,780 + 8,645 + 19,920 = $77,305</a:t>
            </a:r>
          </a:p>
          <a:p>
            <a:r>
              <a:rPr lang="el-GR" dirty="0"/>
              <a:t>β</a:t>
            </a:r>
            <a:r>
              <a:rPr lang="en-US" i="1" baseline="-25000" dirty="0"/>
              <a:t>P</a:t>
            </a:r>
            <a:r>
              <a:rPr lang="en-US" dirty="0"/>
              <a:t> = ($32,960 /$77,305)(.76) + ($15,780/$77,305)(1.31) + ($8,645/$77,305)(1.49) + ($19,920 /$77,305)(0) = .76</a:t>
            </a:r>
          </a:p>
          <a:p>
            <a:endParaRPr lang="en-US" dirty="0"/>
          </a:p>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92</a:t>
            </a:fld>
            <a:endParaRPr lang="en-US"/>
          </a:p>
        </p:txBody>
      </p:sp>
    </p:spTree>
    <p:extLst>
      <p:ext uri="{BB962C8B-B14F-4D97-AF65-F5344CB8AC3E}">
        <p14:creationId xmlns:p14="http://schemas.microsoft.com/office/powerpoint/2010/main" val="11181194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 Q 23</a:t>
            </a:r>
          </a:p>
          <a:p>
            <a:endParaRPr lang="en-US" dirty="0"/>
          </a:p>
          <a:p>
            <a:r>
              <a:rPr lang="en-US" dirty="0"/>
              <a:t>Answer is D</a:t>
            </a:r>
          </a:p>
          <a:p>
            <a:endParaRPr lang="en-US" dirty="0"/>
          </a:p>
          <a:p>
            <a:r>
              <a:rPr lang="en-US" b="1" i="1" dirty="0"/>
              <a:t>Multiple </a:t>
            </a:r>
            <a:r>
              <a:rPr lang="en-US" b="1" i="1" dirty="0" err="1"/>
              <a:t>Choice</a:t>
            </a:r>
            <a:r>
              <a:rPr lang="en-US" i="1" dirty="0" err="1"/>
              <a:t>Difficulty</a:t>
            </a:r>
            <a:r>
              <a:rPr lang="en-US" i="1" dirty="0"/>
              <a:t>: 1 Basic</a:t>
            </a:r>
            <a:endParaRPr lang="en-US" dirty="0"/>
          </a:p>
          <a:p>
            <a:r>
              <a:rPr lang="en-US" b="1" i="1" dirty="0"/>
              <a:t>MC Qu. 23 Standard deviation measures _____ risk while...</a:t>
            </a:r>
            <a:r>
              <a:rPr lang="en-US" i="1" dirty="0"/>
              <a:t>Learning Objective: 11-03 Define the systematic risk principle.</a:t>
            </a:r>
            <a:endParaRPr lang="en-US" dirty="0"/>
          </a:p>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93</a:t>
            </a:fld>
            <a:endParaRPr lang="en-US"/>
          </a:p>
        </p:txBody>
      </p:sp>
    </p:spTree>
    <p:extLst>
      <p:ext uri="{BB962C8B-B14F-4D97-AF65-F5344CB8AC3E}">
        <p14:creationId xmlns:p14="http://schemas.microsoft.com/office/powerpoint/2010/main" val="35956869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748CF8D9-BC7D-6346-9D05-614227957677}" type="slidenum">
              <a:rPr lang="en-US"/>
              <a:pPr/>
              <a:t>94</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4721" y="4416426"/>
            <a:ext cx="5140960" cy="4183063"/>
          </a:xfrm>
          <a:noFill/>
        </p:spPr>
        <p:txBody>
          <a:bodyPr/>
          <a:lstStyle/>
          <a:p>
            <a:pPr eaLnBrk="1" hangingPunct="1"/>
            <a:r>
              <a:rPr lang="en-US" dirty="0">
                <a:latin typeface="Arial" pitchFamily="-65" charset="0"/>
              </a:rPr>
              <a:t>Answer is B – Security K has more total risk because the standard deviation is higher</a:t>
            </a:r>
          </a:p>
          <a:p>
            <a:pPr eaLnBrk="1" hangingPunct="1"/>
            <a:endParaRPr lang="en-US" dirty="0">
              <a:latin typeface="Arial" pitchFamily="-65" charset="0"/>
            </a:endParaRPr>
          </a:p>
          <a:p>
            <a:pPr eaLnBrk="1" hangingPunct="1"/>
            <a:endParaRPr lang="en-US" dirty="0">
              <a:latin typeface="Arial" pitchFamily="-65" charset="0"/>
            </a:endParaRPr>
          </a:p>
        </p:txBody>
      </p:sp>
    </p:spTree>
    <p:extLst>
      <p:ext uri="{BB962C8B-B14F-4D97-AF65-F5344CB8AC3E}">
        <p14:creationId xmlns:p14="http://schemas.microsoft.com/office/powerpoint/2010/main" val="89153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748CF8D9-BC7D-6346-9D05-614227957677}" type="slidenum">
              <a:rPr lang="en-US"/>
              <a:pPr/>
              <a:t>95</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4721" y="4416426"/>
            <a:ext cx="5140960" cy="4183063"/>
          </a:xfrm>
          <a:noFill/>
        </p:spPr>
        <p:txBody>
          <a:bodyPr/>
          <a:lstStyle/>
          <a:p>
            <a:pPr eaLnBrk="1" hangingPunct="1"/>
            <a:r>
              <a:rPr lang="en-US" dirty="0">
                <a:latin typeface="Arial" pitchFamily="-65" charset="0"/>
              </a:rPr>
              <a:t>Answer is A – Security C has more systemic risk since the beta is higher – beta is the</a:t>
            </a:r>
            <a:r>
              <a:rPr lang="en-US" baseline="0" dirty="0">
                <a:latin typeface="Arial" pitchFamily="-65" charset="0"/>
              </a:rPr>
              <a:t> measure of systemic risk</a:t>
            </a:r>
            <a:endParaRPr lang="en-US" dirty="0">
              <a:latin typeface="Arial" pitchFamily="-65" charset="0"/>
            </a:endParaRPr>
          </a:p>
        </p:txBody>
      </p:sp>
    </p:spTree>
    <p:extLst>
      <p:ext uri="{BB962C8B-B14F-4D97-AF65-F5344CB8AC3E}">
        <p14:creationId xmlns:p14="http://schemas.microsoft.com/office/powerpoint/2010/main" val="24119853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748CF8D9-BC7D-6346-9D05-614227957677}" type="slidenum">
              <a:rPr lang="en-US"/>
              <a:pPr/>
              <a:t>96</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4721" y="4416426"/>
            <a:ext cx="5140960" cy="4183063"/>
          </a:xfrm>
          <a:noFill/>
        </p:spPr>
        <p:txBody>
          <a:bodyPr/>
          <a:lstStyle/>
          <a:p>
            <a:pPr eaLnBrk="1" hangingPunct="1"/>
            <a:r>
              <a:rPr lang="en-US" dirty="0">
                <a:latin typeface="Arial" pitchFamily="-65" charset="0"/>
              </a:rPr>
              <a:t>Answer is A – Security</a:t>
            </a:r>
            <a:r>
              <a:rPr lang="en-US" baseline="0" dirty="0">
                <a:latin typeface="Arial" pitchFamily="-65" charset="0"/>
              </a:rPr>
              <a:t> C should have a higher expected return since the beta is higher</a:t>
            </a:r>
            <a:endParaRPr lang="en-US" dirty="0">
              <a:latin typeface="Arial" pitchFamily="-65" charset="0"/>
            </a:endParaRPr>
          </a:p>
        </p:txBody>
      </p:sp>
    </p:spTree>
    <p:extLst>
      <p:ext uri="{BB962C8B-B14F-4D97-AF65-F5344CB8AC3E}">
        <p14:creationId xmlns:p14="http://schemas.microsoft.com/office/powerpoint/2010/main" val="12668277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97</a:t>
            </a:fld>
            <a:endParaRPr lang="en-US"/>
          </a:p>
        </p:txBody>
      </p:sp>
    </p:spTree>
    <p:extLst>
      <p:ext uri="{BB962C8B-B14F-4D97-AF65-F5344CB8AC3E}">
        <p14:creationId xmlns:p14="http://schemas.microsoft.com/office/powerpoint/2010/main" val="34643284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5F5BEEB1-6342-5A45-9FD2-77B2D4818DAE}" type="slidenum">
              <a:rPr lang="en-US"/>
              <a:pPr/>
              <a:t>98</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34721" y="4416426"/>
            <a:ext cx="5140960" cy="4183063"/>
          </a:xfrm>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291175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5220C2-DD82-4D48-87C1-56844826DC88}" type="slidenum">
              <a:rPr lang="en-US" smtClean="0"/>
              <a:pPr/>
              <a:t>12</a:t>
            </a:fld>
            <a:endParaRPr lang="en-US"/>
          </a:p>
        </p:txBody>
      </p:sp>
    </p:spTree>
    <p:extLst>
      <p:ext uri="{BB962C8B-B14F-4D97-AF65-F5344CB8AC3E}">
        <p14:creationId xmlns:p14="http://schemas.microsoft.com/office/powerpoint/2010/main" val="11898466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5F5BEEB1-6342-5A45-9FD2-77B2D4818DAE}" type="slidenum">
              <a:rPr lang="en-US"/>
              <a:pPr/>
              <a:t>99</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34721" y="4416426"/>
            <a:ext cx="5140960" cy="4183063"/>
          </a:xfrm>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9822132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F2A2717E-E5FB-EE49-8EED-2A13AC59435A}" type="slidenum">
              <a:rPr lang="en-US"/>
              <a:pPr/>
              <a:t>100</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34721" y="4416426"/>
            <a:ext cx="5140960" cy="4183063"/>
          </a:xfrm>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2933129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5F5BEEB1-6342-5A45-9FD2-77B2D4818DAE}" type="slidenum">
              <a:rPr lang="en-US"/>
              <a:pPr/>
              <a:t>101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34721" y="4416426"/>
            <a:ext cx="5140960" cy="4183063"/>
          </a:xfrm>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1889104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102</a:t>
            </a:fld>
            <a:endParaRPr lang="en-US"/>
          </a:p>
        </p:txBody>
      </p:sp>
    </p:spTree>
    <p:extLst>
      <p:ext uri="{BB962C8B-B14F-4D97-AF65-F5344CB8AC3E}">
        <p14:creationId xmlns:p14="http://schemas.microsoft.com/office/powerpoint/2010/main" val="11466573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5F5BEEB1-6342-5A45-9FD2-77B2D4818DAE}" type="slidenum">
              <a:rPr lang="en-US"/>
              <a:pPr/>
              <a:t>103</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34721" y="4416426"/>
            <a:ext cx="5140960" cy="4183063"/>
          </a:xfrm>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30388815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A69B5921-0043-2D44-96C4-B8F5E4992643}" type="slidenum">
              <a:rPr lang="en-US"/>
              <a:pPr/>
              <a:t>104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4721" y="4416426"/>
            <a:ext cx="5140960" cy="4183063"/>
          </a:xfrm>
          <a:noFill/>
        </p:spPr>
        <p:txBody>
          <a:bodyPr/>
          <a:lstStyle/>
          <a:p>
            <a:pPr eaLnBrk="1" hangingPunct="1"/>
            <a:endParaRPr lang="en-US">
              <a:latin typeface="Arial" pitchFamily="-65" charset="0"/>
            </a:endParaRPr>
          </a:p>
        </p:txBody>
      </p:sp>
    </p:spTree>
    <p:extLst>
      <p:ext uri="{BB962C8B-B14F-4D97-AF65-F5344CB8AC3E}">
        <p14:creationId xmlns:p14="http://schemas.microsoft.com/office/powerpoint/2010/main" val="19401579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 Q 40</a:t>
            </a:r>
          </a:p>
          <a:p>
            <a:endParaRPr lang="en-US" dirty="0"/>
          </a:p>
          <a:p>
            <a:r>
              <a:rPr lang="en-US" dirty="0"/>
              <a:t>Answer is D</a:t>
            </a:r>
          </a:p>
          <a:p>
            <a:endParaRPr lang="en-US" dirty="0"/>
          </a:p>
          <a:p>
            <a:r>
              <a:rPr lang="en-US" b="1" dirty="0"/>
              <a:t>Multiple </a:t>
            </a:r>
            <a:r>
              <a:rPr lang="en-US" b="1" dirty="0" err="1"/>
              <a:t>Choice</a:t>
            </a:r>
            <a:r>
              <a:rPr lang="en-US" dirty="0" err="1"/>
              <a:t>Difficulty</a:t>
            </a:r>
            <a:r>
              <a:rPr lang="en-US" dirty="0"/>
              <a:t>: 1 Basic</a:t>
            </a:r>
          </a:p>
          <a:p>
            <a:r>
              <a:rPr lang="en-US" b="1" dirty="0"/>
              <a:t>MC Qu. 40 According to the capital asset pricing...</a:t>
            </a:r>
            <a:r>
              <a:rPr lang="en-US" dirty="0"/>
              <a:t>Learning Objective: 11-04 Discuss the security market line and the risk-return trade-off.</a:t>
            </a:r>
          </a:p>
          <a:p>
            <a:endParaRPr lang="en-US" dirty="0"/>
          </a:p>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105</a:t>
            </a:fld>
            <a:endParaRPr lang="en-US"/>
          </a:p>
        </p:txBody>
      </p:sp>
    </p:spTree>
    <p:extLst>
      <p:ext uri="{BB962C8B-B14F-4D97-AF65-F5344CB8AC3E}">
        <p14:creationId xmlns:p14="http://schemas.microsoft.com/office/powerpoint/2010/main" val="35073755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591153-719B-4843-A29C-49686D51D3B4}" type="slidenum">
              <a:rPr lang="en-US" altLang="en-US" smtClean="0"/>
              <a:pPr>
                <a:defRPr/>
              </a:pPr>
              <a:t>107</a:t>
            </a:fld>
            <a:endParaRPr lang="en-US" altLang="en-US"/>
          </a:p>
        </p:txBody>
      </p:sp>
    </p:spTree>
    <p:extLst>
      <p:ext uri="{BB962C8B-B14F-4D97-AF65-F5344CB8AC3E}">
        <p14:creationId xmlns:p14="http://schemas.microsoft.com/office/powerpoint/2010/main" val="6872079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miter lim="800000"/>
            <a:headEnd/>
            <a:tailEnd/>
          </a:ln>
        </p:spPr>
        <p:txBody>
          <a:bodyPr/>
          <a:lstStyle/>
          <a:p>
            <a:fld id="{7661B73E-21A6-B549-8B54-15CFAE1A885B}" type="slidenum">
              <a:rPr lang="en-US"/>
              <a:pPr/>
              <a:t>112</a:t>
            </a:fld>
            <a:endParaRPr lang="en-US"/>
          </a:p>
        </p:txBody>
      </p:sp>
      <p:sp>
        <p:nvSpPr>
          <p:cNvPr id="14339" name="Rectangle 2"/>
          <p:cNvSpPr>
            <a:spLocks noGrp="1" noRot="1" noChangeAspect="1" noChangeArrowheads="1" noTextEdit="1"/>
          </p:cNvSpPr>
          <p:nvPr>
            <p:ph type="sldImg"/>
          </p:nvPr>
        </p:nvSpPr>
        <p:spPr>
          <a:xfrm>
            <a:off x="1181100" y="696913"/>
            <a:ext cx="4648200" cy="3486150"/>
          </a:xfrm>
          <a:ln/>
        </p:spPr>
      </p:sp>
      <p:sp>
        <p:nvSpPr>
          <p:cNvPr id="14340" name="Rectangle 3"/>
          <p:cNvSpPr>
            <a:spLocks noGrp="1" noChangeArrowheads="1"/>
          </p:cNvSpPr>
          <p:nvPr>
            <p:ph type="body" idx="1"/>
          </p:nvPr>
        </p:nvSpPr>
        <p:spPr>
          <a:xfrm>
            <a:off x="934720" y="4416426"/>
            <a:ext cx="5140960" cy="4183063"/>
          </a:xfrm>
          <a:noFill/>
        </p:spPr>
        <p:txBody>
          <a:bodyPr/>
          <a:lstStyle/>
          <a:p>
            <a:pPr eaLnBrk="1" hangingPunct="1"/>
            <a:endParaRPr lang="en-US">
              <a:latin typeface="Arial" pitchFamily="-84" charset="0"/>
            </a:endParaRPr>
          </a:p>
        </p:txBody>
      </p:sp>
    </p:spTree>
    <p:extLst>
      <p:ext uri="{BB962C8B-B14F-4D97-AF65-F5344CB8AC3E}">
        <p14:creationId xmlns:p14="http://schemas.microsoft.com/office/powerpoint/2010/main" val="19632237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4591153-719B-4843-A29C-49686D51D3B4}" type="slidenum">
              <a:rPr lang="en-US" altLang="en-US" smtClean="0"/>
              <a:pPr>
                <a:defRPr/>
              </a:pPr>
              <a:t>113</a:t>
            </a:fld>
            <a:endParaRPr lang="en-US" altLang="en-US"/>
          </a:p>
        </p:txBody>
      </p:sp>
    </p:spTree>
    <p:extLst>
      <p:ext uri="{BB962C8B-B14F-4D97-AF65-F5344CB8AC3E}">
        <p14:creationId xmlns:p14="http://schemas.microsoft.com/office/powerpoint/2010/main" val="163649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5220C2-DD82-4D48-87C1-56844826DC88}" type="slidenum">
              <a:rPr lang="en-US" smtClean="0"/>
              <a:pPr/>
              <a:t>17</a:t>
            </a:fld>
            <a:endParaRPr lang="en-US"/>
          </a:p>
        </p:txBody>
      </p:sp>
    </p:spTree>
    <p:extLst>
      <p:ext uri="{BB962C8B-B14F-4D97-AF65-F5344CB8AC3E}">
        <p14:creationId xmlns:p14="http://schemas.microsoft.com/office/powerpoint/2010/main" val="11898466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4591153-719B-4843-A29C-49686D51D3B4}" type="slidenum">
              <a:rPr lang="en-US" altLang="en-US" smtClean="0"/>
              <a:pPr>
                <a:defRPr/>
              </a:pPr>
              <a:t>114</a:t>
            </a:fld>
            <a:endParaRPr lang="en-US" altLang="en-US"/>
          </a:p>
        </p:txBody>
      </p:sp>
    </p:spTree>
    <p:extLst>
      <p:ext uri="{BB962C8B-B14F-4D97-AF65-F5344CB8AC3E}">
        <p14:creationId xmlns:p14="http://schemas.microsoft.com/office/powerpoint/2010/main" val="23749559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5220C2-DD82-4D48-87C1-56844826DC88}" type="slidenum">
              <a:rPr lang="en-US" smtClean="0"/>
              <a:pPr/>
              <a:t>116</a:t>
            </a:fld>
            <a:endParaRPr lang="en-US"/>
          </a:p>
        </p:txBody>
      </p:sp>
    </p:spTree>
    <p:extLst>
      <p:ext uri="{BB962C8B-B14F-4D97-AF65-F5344CB8AC3E}">
        <p14:creationId xmlns:p14="http://schemas.microsoft.com/office/powerpoint/2010/main" val="16727065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miter lim="800000"/>
            <a:headEnd/>
            <a:tailEnd/>
          </a:ln>
        </p:spPr>
        <p:txBody>
          <a:bodyPr/>
          <a:lstStyle/>
          <a:p>
            <a:fld id="{13D59606-E85F-CC46-911B-03FBF5FE767A}" type="slidenum">
              <a:rPr lang="en-US"/>
              <a:pPr/>
              <a:t>117</a:t>
            </a:fld>
            <a:endParaRPr lang="en-US"/>
          </a:p>
        </p:txBody>
      </p:sp>
      <p:sp>
        <p:nvSpPr>
          <p:cNvPr id="16387" name="Rectangle 2"/>
          <p:cNvSpPr>
            <a:spLocks noGrp="1" noRot="1" noChangeAspect="1" noChangeArrowheads="1" noTextEdit="1"/>
          </p:cNvSpPr>
          <p:nvPr>
            <p:ph type="sldImg"/>
          </p:nvPr>
        </p:nvSpPr>
        <p:spPr>
          <a:xfrm>
            <a:off x="1181100" y="696913"/>
            <a:ext cx="4648200" cy="3486150"/>
          </a:xfrm>
          <a:ln/>
        </p:spPr>
      </p:sp>
      <p:sp>
        <p:nvSpPr>
          <p:cNvPr id="16388" name="Rectangle 3"/>
          <p:cNvSpPr>
            <a:spLocks noGrp="1" noChangeArrowheads="1"/>
          </p:cNvSpPr>
          <p:nvPr>
            <p:ph type="body" idx="1"/>
          </p:nvPr>
        </p:nvSpPr>
        <p:spPr>
          <a:xfrm>
            <a:off x="934720" y="4416426"/>
            <a:ext cx="5140960" cy="4183063"/>
          </a:xfrm>
          <a:noFill/>
        </p:spPr>
        <p:txBody>
          <a:bodyPr/>
          <a:lstStyle/>
          <a:p>
            <a:pPr eaLnBrk="1" hangingPunct="1"/>
            <a:endParaRPr lang="en-US">
              <a:latin typeface="Arial" pitchFamily="-84" charset="0"/>
            </a:endParaRPr>
          </a:p>
        </p:txBody>
      </p:sp>
    </p:spTree>
    <p:extLst>
      <p:ext uri="{BB962C8B-B14F-4D97-AF65-F5344CB8AC3E}">
        <p14:creationId xmlns:p14="http://schemas.microsoft.com/office/powerpoint/2010/main" val="36307192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4591153-719B-4843-A29C-49686D51D3B4}" type="slidenum">
              <a:rPr lang="en-US" altLang="en-US" smtClean="0"/>
              <a:pPr>
                <a:defRPr/>
              </a:pPr>
              <a:t>118</a:t>
            </a:fld>
            <a:endParaRPr lang="en-US" altLang="en-US"/>
          </a:p>
        </p:txBody>
      </p:sp>
    </p:spTree>
    <p:extLst>
      <p:ext uri="{BB962C8B-B14F-4D97-AF65-F5344CB8AC3E}">
        <p14:creationId xmlns:p14="http://schemas.microsoft.com/office/powerpoint/2010/main" val="8275085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a:t>CML Question</a:t>
            </a:r>
          </a:p>
          <a:p>
            <a:endParaRPr lang="en-US" dirty="0"/>
          </a:p>
          <a:p>
            <a:r>
              <a:rPr lang="en-US" dirty="0"/>
              <a:t>Answer is C</a:t>
            </a:r>
          </a:p>
        </p:txBody>
      </p:sp>
      <p:sp>
        <p:nvSpPr>
          <p:cNvPr id="4" name="Slide Number Placeholder 3"/>
          <p:cNvSpPr>
            <a:spLocks noGrp="1"/>
          </p:cNvSpPr>
          <p:nvPr>
            <p:ph type="sldNum" sz="quarter" idx="10"/>
          </p:nvPr>
        </p:nvSpPr>
        <p:spPr/>
        <p:txBody>
          <a:bodyPr/>
          <a:lstStyle/>
          <a:p>
            <a:pPr>
              <a:defRPr/>
            </a:pPr>
            <a:fld id="{54591153-719B-4843-A29C-49686D51D3B4}" type="slidenum">
              <a:rPr lang="en-US" altLang="en-US" smtClean="0"/>
              <a:pPr>
                <a:defRPr/>
              </a:pPr>
              <a:t>119</a:t>
            </a:fld>
            <a:endParaRPr lang="en-US" altLang="en-US"/>
          </a:p>
        </p:txBody>
      </p:sp>
    </p:spTree>
    <p:extLst>
      <p:ext uri="{BB962C8B-B14F-4D97-AF65-F5344CB8AC3E}">
        <p14:creationId xmlns:p14="http://schemas.microsoft.com/office/powerpoint/2010/main" val="25916678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4591153-719B-4843-A29C-49686D51D3B4}" type="slidenum">
              <a:rPr lang="en-US" altLang="en-US" smtClean="0"/>
              <a:pPr>
                <a:defRPr/>
              </a:pPr>
              <a:t>120</a:t>
            </a:fld>
            <a:endParaRPr lang="en-US" altLang="en-US"/>
          </a:p>
        </p:txBody>
      </p:sp>
    </p:spTree>
    <p:extLst>
      <p:ext uri="{BB962C8B-B14F-4D97-AF65-F5344CB8AC3E}">
        <p14:creationId xmlns:p14="http://schemas.microsoft.com/office/powerpoint/2010/main" val="28724195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9A9FC2C9-4EBB-D447-9B9A-40F9E5640CA8}" type="slidenum">
              <a:rPr lang="en-US"/>
              <a:pPr/>
              <a:t>121</a:t>
            </a:fld>
            <a:endParaRPr lang="en-US"/>
          </a:p>
        </p:txBody>
      </p:sp>
      <p:sp>
        <p:nvSpPr>
          <p:cNvPr id="22531" name="Rectangle 2"/>
          <p:cNvSpPr>
            <a:spLocks noGrp="1" noRot="1" noChangeAspect="1" noChangeArrowheads="1" noTextEdit="1"/>
          </p:cNvSpPr>
          <p:nvPr>
            <p:ph type="sldImg"/>
          </p:nvPr>
        </p:nvSpPr>
        <p:spPr>
          <a:xfrm>
            <a:off x="1181100" y="696913"/>
            <a:ext cx="4648200" cy="3486150"/>
          </a:xfrm>
          <a:ln/>
        </p:spPr>
      </p:sp>
      <p:sp>
        <p:nvSpPr>
          <p:cNvPr id="22532" name="Rectangle 3"/>
          <p:cNvSpPr>
            <a:spLocks noGrp="1" noChangeArrowheads="1"/>
          </p:cNvSpPr>
          <p:nvPr>
            <p:ph type="body" idx="1"/>
          </p:nvPr>
        </p:nvSpPr>
        <p:spPr>
          <a:xfrm>
            <a:off x="934720" y="4416426"/>
            <a:ext cx="5140960" cy="4183063"/>
          </a:xfrm>
          <a:noFill/>
        </p:spPr>
        <p:txBody>
          <a:bodyPr/>
          <a:lstStyle/>
          <a:p>
            <a:pPr eaLnBrk="1" hangingPunct="1"/>
            <a:endParaRPr lang="en-US">
              <a:latin typeface="Arial" pitchFamily="-84" charset="0"/>
            </a:endParaRPr>
          </a:p>
        </p:txBody>
      </p:sp>
    </p:spTree>
    <p:extLst>
      <p:ext uri="{BB962C8B-B14F-4D97-AF65-F5344CB8AC3E}">
        <p14:creationId xmlns:p14="http://schemas.microsoft.com/office/powerpoint/2010/main" val="24303059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5220C2-DD82-4D48-87C1-56844826DC88}" type="slidenum">
              <a:rPr lang="en-US" smtClean="0"/>
              <a:pPr/>
              <a:t>122</a:t>
            </a:fld>
            <a:endParaRPr lang="en-US"/>
          </a:p>
        </p:txBody>
      </p:sp>
    </p:spTree>
    <p:extLst>
      <p:ext uri="{BB962C8B-B14F-4D97-AF65-F5344CB8AC3E}">
        <p14:creationId xmlns:p14="http://schemas.microsoft.com/office/powerpoint/2010/main" val="4916043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CML</a:t>
            </a:r>
            <a:r>
              <a:rPr lang="en-US" baseline="0" dirty="0"/>
              <a:t> question</a:t>
            </a:r>
          </a:p>
          <a:p>
            <a:endParaRPr lang="en-US" baseline="0" dirty="0"/>
          </a:p>
          <a:p>
            <a:r>
              <a:rPr lang="en-US" baseline="0" dirty="0"/>
              <a:t>Answer is C</a:t>
            </a:r>
            <a:endParaRPr lang="en-US" dirty="0"/>
          </a:p>
        </p:txBody>
      </p:sp>
      <p:sp>
        <p:nvSpPr>
          <p:cNvPr id="4" name="Slide Number Placeholder 3"/>
          <p:cNvSpPr>
            <a:spLocks noGrp="1"/>
          </p:cNvSpPr>
          <p:nvPr>
            <p:ph type="sldNum" sz="quarter" idx="10"/>
          </p:nvPr>
        </p:nvSpPr>
        <p:spPr/>
        <p:txBody>
          <a:bodyPr/>
          <a:lstStyle/>
          <a:p>
            <a:pPr>
              <a:defRPr/>
            </a:pPr>
            <a:fld id="{54591153-719B-4843-A29C-49686D51D3B4}" type="slidenum">
              <a:rPr lang="en-US" altLang="en-US" smtClean="0"/>
              <a:pPr>
                <a:defRPr/>
              </a:pPr>
              <a:t>123</a:t>
            </a:fld>
            <a:endParaRPr lang="en-US" altLang="en-US"/>
          </a:p>
        </p:txBody>
      </p:sp>
    </p:spTree>
    <p:extLst>
      <p:ext uri="{BB962C8B-B14F-4D97-AF65-F5344CB8AC3E}">
        <p14:creationId xmlns:p14="http://schemas.microsoft.com/office/powerpoint/2010/main" val="2476397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CML question</a:t>
            </a:r>
          </a:p>
          <a:p>
            <a:endParaRPr lang="en-US" dirty="0"/>
          </a:p>
          <a:p>
            <a:r>
              <a:rPr lang="en-US" dirty="0"/>
              <a:t>Answer is C</a:t>
            </a:r>
          </a:p>
        </p:txBody>
      </p:sp>
      <p:sp>
        <p:nvSpPr>
          <p:cNvPr id="4" name="Slide Number Placeholder 3"/>
          <p:cNvSpPr>
            <a:spLocks noGrp="1"/>
          </p:cNvSpPr>
          <p:nvPr>
            <p:ph type="sldNum" sz="quarter" idx="10"/>
          </p:nvPr>
        </p:nvSpPr>
        <p:spPr/>
        <p:txBody>
          <a:bodyPr/>
          <a:lstStyle/>
          <a:p>
            <a:pPr>
              <a:defRPr/>
            </a:pPr>
            <a:fld id="{54591153-719B-4843-A29C-49686D51D3B4}" type="slidenum">
              <a:rPr lang="en-US" altLang="en-US" smtClean="0"/>
              <a:pPr>
                <a:defRPr/>
              </a:pPr>
              <a:t>126</a:t>
            </a:fld>
            <a:endParaRPr lang="en-US" altLang="en-US"/>
          </a:p>
        </p:txBody>
      </p:sp>
    </p:spTree>
    <p:extLst>
      <p:ext uri="{BB962C8B-B14F-4D97-AF65-F5344CB8AC3E}">
        <p14:creationId xmlns:p14="http://schemas.microsoft.com/office/powerpoint/2010/main" val="301878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591153-719B-4843-A29C-49686D51D3B4}" type="slidenum">
              <a:rPr lang="en-US" altLang="en-US" smtClean="0"/>
              <a:pPr>
                <a:defRPr/>
              </a:pPr>
              <a:t>20</a:t>
            </a:fld>
            <a:endParaRPr lang="en-US" altLang="en-US"/>
          </a:p>
        </p:txBody>
      </p:sp>
    </p:spTree>
    <p:extLst>
      <p:ext uri="{BB962C8B-B14F-4D97-AF65-F5344CB8AC3E}">
        <p14:creationId xmlns:p14="http://schemas.microsoft.com/office/powerpoint/2010/main" val="42265796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5220C2-DD82-4D48-87C1-56844826DC88}" type="slidenum">
              <a:rPr lang="en-US" smtClean="0"/>
              <a:pPr/>
              <a:t>128</a:t>
            </a:fld>
            <a:endParaRPr lang="en-US"/>
          </a:p>
        </p:txBody>
      </p:sp>
    </p:spTree>
    <p:extLst>
      <p:ext uri="{BB962C8B-B14F-4D97-AF65-F5344CB8AC3E}">
        <p14:creationId xmlns:p14="http://schemas.microsoft.com/office/powerpoint/2010/main" val="34222518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5220C2-DD82-4D48-87C1-56844826DC88}" type="slidenum">
              <a:rPr lang="en-US" smtClean="0"/>
              <a:pPr/>
              <a:t>130</a:t>
            </a:fld>
            <a:endParaRPr lang="en-US"/>
          </a:p>
        </p:txBody>
      </p:sp>
    </p:spTree>
    <p:extLst>
      <p:ext uri="{BB962C8B-B14F-4D97-AF65-F5344CB8AC3E}">
        <p14:creationId xmlns:p14="http://schemas.microsoft.com/office/powerpoint/2010/main" val="8981739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E5755047-3BFD-7D42-9D59-F78B4DE26691}" type="slidenum">
              <a:rPr lang="en-US"/>
              <a:pPr/>
              <a:t>131</a:t>
            </a:fld>
            <a:endParaRPr lang="en-US"/>
          </a:p>
        </p:txBody>
      </p:sp>
      <p:sp>
        <p:nvSpPr>
          <p:cNvPr id="32771" name="Rectangle 2"/>
          <p:cNvSpPr>
            <a:spLocks noGrp="1" noRot="1" noChangeAspect="1" noChangeArrowheads="1" noTextEdit="1"/>
          </p:cNvSpPr>
          <p:nvPr>
            <p:ph type="sldImg"/>
          </p:nvPr>
        </p:nvSpPr>
        <p:spPr>
          <a:xfrm>
            <a:off x="1181100" y="696913"/>
            <a:ext cx="4648200" cy="3486150"/>
          </a:xfrm>
          <a:ln/>
        </p:spPr>
      </p:sp>
      <p:sp>
        <p:nvSpPr>
          <p:cNvPr id="32772" name="Rectangle 3"/>
          <p:cNvSpPr>
            <a:spLocks noGrp="1" noChangeArrowheads="1"/>
          </p:cNvSpPr>
          <p:nvPr>
            <p:ph type="body" idx="1"/>
          </p:nvPr>
        </p:nvSpPr>
        <p:spPr>
          <a:xfrm>
            <a:off x="934720" y="4416426"/>
            <a:ext cx="5140960" cy="4183063"/>
          </a:xfrm>
          <a:noFill/>
        </p:spPr>
        <p:txBody>
          <a:bodyPr/>
          <a:lstStyle/>
          <a:p>
            <a:pPr eaLnBrk="1" hangingPunct="1"/>
            <a:r>
              <a:rPr lang="en-US" dirty="0">
                <a:latin typeface="Arial" pitchFamily="-84" charset="0"/>
              </a:rPr>
              <a:t>Build by column</a:t>
            </a:r>
          </a:p>
        </p:txBody>
      </p:sp>
    </p:spTree>
    <p:extLst>
      <p:ext uri="{BB962C8B-B14F-4D97-AF65-F5344CB8AC3E}">
        <p14:creationId xmlns:p14="http://schemas.microsoft.com/office/powerpoint/2010/main" val="33624037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E5755047-3BFD-7D42-9D59-F78B4DE26691}" type="slidenum">
              <a:rPr lang="en-US"/>
              <a:pPr/>
              <a:t>132</a:t>
            </a:fld>
            <a:endParaRPr lang="en-US"/>
          </a:p>
        </p:txBody>
      </p:sp>
      <p:sp>
        <p:nvSpPr>
          <p:cNvPr id="32771" name="Rectangle 2"/>
          <p:cNvSpPr>
            <a:spLocks noGrp="1" noRot="1" noChangeAspect="1" noChangeArrowheads="1" noTextEdit="1"/>
          </p:cNvSpPr>
          <p:nvPr>
            <p:ph type="sldImg"/>
          </p:nvPr>
        </p:nvSpPr>
        <p:spPr>
          <a:xfrm>
            <a:off x="1181100" y="696913"/>
            <a:ext cx="4648200" cy="3486150"/>
          </a:xfrm>
          <a:ln/>
        </p:spPr>
      </p:sp>
      <p:sp>
        <p:nvSpPr>
          <p:cNvPr id="32772" name="Rectangle 3"/>
          <p:cNvSpPr>
            <a:spLocks noGrp="1" noChangeArrowheads="1"/>
          </p:cNvSpPr>
          <p:nvPr>
            <p:ph type="body" idx="1"/>
          </p:nvPr>
        </p:nvSpPr>
        <p:spPr>
          <a:xfrm>
            <a:off x="934720" y="4416426"/>
            <a:ext cx="5140960" cy="4183063"/>
          </a:xfrm>
          <a:noFill/>
        </p:spPr>
        <p:txBody>
          <a:bodyPr/>
          <a:lstStyle/>
          <a:p>
            <a:pPr eaLnBrk="1" hangingPunct="1"/>
            <a:r>
              <a:rPr lang="en-US" dirty="0">
                <a:latin typeface="Arial" pitchFamily="-84" charset="0"/>
              </a:rPr>
              <a:t>Bullet, assumptions, headings</a:t>
            </a:r>
          </a:p>
        </p:txBody>
      </p:sp>
    </p:spTree>
    <p:extLst>
      <p:ext uri="{BB962C8B-B14F-4D97-AF65-F5344CB8AC3E}">
        <p14:creationId xmlns:p14="http://schemas.microsoft.com/office/powerpoint/2010/main" val="16636979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E5755047-3BFD-7D42-9D59-F78B4DE26691}" type="slidenum">
              <a:rPr lang="en-US"/>
              <a:pPr/>
              <a:t>133</a:t>
            </a:fld>
            <a:endParaRPr lang="en-US"/>
          </a:p>
        </p:txBody>
      </p:sp>
      <p:sp>
        <p:nvSpPr>
          <p:cNvPr id="32771" name="Rectangle 2"/>
          <p:cNvSpPr>
            <a:spLocks noGrp="1" noRot="1" noChangeAspect="1" noChangeArrowheads="1" noTextEdit="1"/>
          </p:cNvSpPr>
          <p:nvPr>
            <p:ph type="sldImg"/>
          </p:nvPr>
        </p:nvSpPr>
        <p:spPr>
          <a:xfrm>
            <a:off x="1181100" y="696913"/>
            <a:ext cx="4648200" cy="3486150"/>
          </a:xfrm>
          <a:ln/>
        </p:spPr>
      </p:sp>
      <p:sp>
        <p:nvSpPr>
          <p:cNvPr id="32772" name="Rectangle 3"/>
          <p:cNvSpPr>
            <a:spLocks noGrp="1" noChangeArrowheads="1"/>
          </p:cNvSpPr>
          <p:nvPr>
            <p:ph type="body" idx="1"/>
          </p:nvPr>
        </p:nvSpPr>
        <p:spPr>
          <a:xfrm>
            <a:off x="934720" y="4416426"/>
            <a:ext cx="5140960" cy="4183063"/>
          </a:xfrm>
          <a:noFill/>
        </p:spPr>
        <p:txBody>
          <a:bodyPr/>
          <a:lstStyle/>
          <a:p>
            <a:pPr eaLnBrk="1" hangingPunct="1"/>
            <a:endParaRPr lang="en-US" dirty="0">
              <a:latin typeface="Arial" pitchFamily="-84" charset="0"/>
            </a:endParaRPr>
          </a:p>
        </p:txBody>
      </p:sp>
    </p:spTree>
    <p:extLst>
      <p:ext uri="{BB962C8B-B14F-4D97-AF65-F5344CB8AC3E}">
        <p14:creationId xmlns:p14="http://schemas.microsoft.com/office/powerpoint/2010/main" val="34277159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218C3331-605B-9047-AFCA-2B0BBCFADD15}" type="slidenum">
              <a:rPr lang="en-US"/>
              <a:pPr/>
              <a:t>136</a:t>
            </a:fld>
            <a:endParaRPr lang="en-US"/>
          </a:p>
        </p:txBody>
      </p:sp>
      <p:sp>
        <p:nvSpPr>
          <p:cNvPr id="45059" name="Rectangle 2"/>
          <p:cNvSpPr>
            <a:spLocks noGrp="1" noRot="1" noChangeAspect="1" noChangeArrowheads="1" noTextEdit="1"/>
          </p:cNvSpPr>
          <p:nvPr>
            <p:ph type="sldImg"/>
          </p:nvPr>
        </p:nvSpPr>
        <p:spPr>
          <a:xfrm>
            <a:off x="1181100" y="696913"/>
            <a:ext cx="4648200" cy="3486150"/>
          </a:xfrm>
          <a:ln/>
        </p:spPr>
      </p:sp>
      <p:sp>
        <p:nvSpPr>
          <p:cNvPr id="45060" name="Rectangle 3"/>
          <p:cNvSpPr>
            <a:spLocks noGrp="1" noChangeArrowheads="1"/>
          </p:cNvSpPr>
          <p:nvPr>
            <p:ph type="body" idx="1"/>
          </p:nvPr>
        </p:nvSpPr>
        <p:spPr>
          <a:xfrm>
            <a:off x="934720" y="4416426"/>
            <a:ext cx="5140960" cy="4183063"/>
          </a:xfrm>
          <a:noFill/>
        </p:spPr>
        <p:txBody>
          <a:bodyPr/>
          <a:lstStyle/>
          <a:p>
            <a:pPr eaLnBrk="1" hangingPunct="1"/>
            <a:endParaRPr lang="en-US">
              <a:latin typeface="Arial" pitchFamily="-84" charset="0"/>
            </a:endParaRPr>
          </a:p>
        </p:txBody>
      </p:sp>
    </p:spTree>
    <p:extLst>
      <p:ext uri="{BB962C8B-B14F-4D97-AF65-F5344CB8AC3E}">
        <p14:creationId xmlns:p14="http://schemas.microsoft.com/office/powerpoint/2010/main" val="27182626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03752440-5E4B-0349-93A0-25BAD65A8C3B}" type="slidenum">
              <a:rPr lang="en-US"/>
              <a:pPr/>
              <a:t>137</a:t>
            </a:fld>
            <a:endParaRPr lang="en-US"/>
          </a:p>
        </p:txBody>
      </p:sp>
      <p:sp>
        <p:nvSpPr>
          <p:cNvPr id="47107" name="Rectangle 2"/>
          <p:cNvSpPr>
            <a:spLocks noGrp="1" noRot="1" noChangeAspect="1" noChangeArrowheads="1" noTextEdit="1"/>
          </p:cNvSpPr>
          <p:nvPr>
            <p:ph type="sldImg"/>
          </p:nvPr>
        </p:nvSpPr>
        <p:spPr>
          <a:xfrm>
            <a:off x="1181100" y="696913"/>
            <a:ext cx="4648200" cy="3486150"/>
          </a:xfrm>
          <a:ln/>
        </p:spPr>
      </p:sp>
      <p:sp>
        <p:nvSpPr>
          <p:cNvPr id="47108" name="Rectangle 3"/>
          <p:cNvSpPr>
            <a:spLocks noGrp="1" noChangeArrowheads="1"/>
          </p:cNvSpPr>
          <p:nvPr>
            <p:ph type="body" idx="1"/>
          </p:nvPr>
        </p:nvSpPr>
        <p:spPr>
          <a:noFill/>
        </p:spPr>
        <p:txBody>
          <a:bodyPr/>
          <a:lstStyle/>
          <a:p>
            <a:pPr eaLnBrk="1" hangingPunct="1"/>
            <a:endParaRPr lang="en-US">
              <a:latin typeface="Arial" pitchFamily="-84" charset="0"/>
            </a:endParaRPr>
          </a:p>
        </p:txBody>
      </p:sp>
    </p:spTree>
    <p:extLst>
      <p:ext uri="{BB962C8B-B14F-4D97-AF65-F5344CB8AC3E}">
        <p14:creationId xmlns:p14="http://schemas.microsoft.com/office/powerpoint/2010/main" val="18057365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panose="020B0600070205080204" pitchFamily="34" charset="-128"/>
                <a:cs typeface="+mn-cs"/>
              </a:rPr>
              <a:t>MC Q 16</a:t>
            </a:r>
          </a:p>
          <a:p>
            <a:endParaRPr lang="en-US" sz="1200" b="0" i="0" kern="1200" dirty="0">
              <a:solidFill>
                <a:schemeClr val="tx1"/>
              </a:solidFill>
              <a:effectLst/>
              <a:latin typeface="+mn-lt"/>
              <a:ea typeface="ＭＳ Ｐゴシック" panose="020B0600070205080204" pitchFamily="34" charset="-128"/>
              <a:cs typeface="+mn-cs"/>
            </a:endParaRPr>
          </a:p>
          <a:p>
            <a:r>
              <a:rPr lang="en-US" sz="1200" b="0" i="0" kern="1200" dirty="0">
                <a:solidFill>
                  <a:schemeClr val="tx1"/>
                </a:solidFill>
                <a:effectLst/>
                <a:latin typeface="+mn-lt"/>
                <a:ea typeface="ＭＳ Ｐゴシック" panose="020B0600070205080204" pitchFamily="34" charset="-128"/>
                <a:cs typeface="+mn-cs"/>
              </a:rPr>
              <a:t>Answer is C</a:t>
            </a:r>
          </a:p>
          <a:p>
            <a:endParaRPr lang="en-US" sz="1200" b="0" i="0" kern="1200" dirty="0">
              <a:solidFill>
                <a:schemeClr val="tx1"/>
              </a:solidFill>
              <a:effectLst/>
              <a:latin typeface="+mn-lt"/>
              <a:ea typeface="ＭＳ Ｐゴシック" panose="020B0600070205080204" pitchFamily="34" charset="-128"/>
              <a:cs typeface="+mn-cs"/>
            </a:endParaRPr>
          </a:p>
          <a:p>
            <a:r>
              <a:rPr lang="en-US" sz="1200" b="1" i="1" kern="1200" dirty="0">
                <a:solidFill>
                  <a:schemeClr val="tx1"/>
                </a:solidFill>
                <a:effectLst/>
                <a:latin typeface="+mn-lt"/>
                <a:ea typeface="ＭＳ Ｐゴシック" panose="020B0600070205080204" pitchFamily="34" charset="-128"/>
                <a:cs typeface="+mn-cs"/>
              </a:rPr>
              <a:t>Multiple </a:t>
            </a:r>
            <a:r>
              <a:rPr lang="en-US" sz="1200" b="1" i="1" kern="1200" dirty="0" err="1">
                <a:solidFill>
                  <a:schemeClr val="tx1"/>
                </a:solidFill>
                <a:effectLst/>
                <a:latin typeface="+mn-lt"/>
                <a:ea typeface="ＭＳ Ｐゴシック" panose="020B0600070205080204" pitchFamily="34" charset="-128"/>
                <a:cs typeface="+mn-cs"/>
              </a:rPr>
              <a:t>Choice</a:t>
            </a:r>
            <a:r>
              <a:rPr lang="en-US" sz="1200" b="0" i="1" kern="1200" dirty="0" err="1">
                <a:solidFill>
                  <a:schemeClr val="tx1"/>
                </a:solidFill>
                <a:effectLst/>
                <a:latin typeface="+mn-lt"/>
                <a:ea typeface="ＭＳ Ｐゴシック" panose="020B0600070205080204" pitchFamily="34" charset="-128"/>
                <a:cs typeface="+mn-cs"/>
              </a:rPr>
              <a:t>Difficulty</a:t>
            </a:r>
            <a:r>
              <a:rPr lang="en-US" sz="1200" b="0" i="1" kern="1200" dirty="0">
                <a:solidFill>
                  <a:schemeClr val="tx1"/>
                </a:solidFill>
                <a:effectLst/>
                <a:latin typeface="+mn-lt"/>
                <a:ea typeface="ＭＳ Ｐゴシック" panose="020B0600070205080204" pitchFamily="34" charset="-128"/>
                <a:cs typeface="+mn-cs"/>
              </a:rPr>
              <a:t>: 1 Basic</a:t>
            </a:r>
            <a:endParaRPr lang="en-US" sz="1200" b="0" i="0" kern="1200" dirty="0">
              <a:solidFill>
                <a:schemeClr val="tx1"/>
              </a:solidFill>
              <a:effectLst/>
              <a:latin typeface="+mn-lt"/>
              <a:ea typeface="ＭＳ Ｐゴシック" panose="020B0600070205080204" pitchFamily="34" charset="-128"/>
              <a:cs typeface="+mn-cs"/>
            </a:endParaRPr>
          </a:p>
          <a:p>
            <a:r>
              <a:rPr lang="en-US" sz="1200" b="1" i="1" kern="1200" dirty="0">
                <a:solidFill>
                  <a:schemeClr val="tx1"/>
                </a:solidFill>
                <a:effectLst/>
                <a:latin typeface="+mn-lt"/>
                <a:ea typeface="ＭＳ Ｐゴシック" panose="020B0600070205080204" pitchFamily="34" charset="-128"/>
                <a:cs typeface="+mn-cs"/>
              </a:rPr>
              <a:t>MC Qu. 16 Which one of the following is...</a:t>
            </a:r>
            <a:r>
              <a:rPr lang="en-US" sz="1200" b="0" i="1" kern="1200" dirty="0">
                <a:solidFill>
                  <a:schemeClr val="tx1"/>
                </a:solidFill>
                <a:effectLst/>
                <a:latin typeface="+mn-lt"/>
                <a:ea typeface="ＭＳ Ｐゴシック" panose="020B0600070205080204" pitchFamily="34" charset="-128"/>
                <a:cs typeface="+mn-cs"/>
              </a:rPr>
              <a:t>Learning Objective: 12-02 Determine a firms cost of debt.</a:t>
            </a:r>
            <a:endParaRPr lang="en-US" sz="1200" b="0" i="0" kern="1200" dirty="0">
              <a:solidFill>
                <a:schemeClr val="tx1"/>
              </a:solidFill>
              <a:effectLst/>
              <a:latin typeface="+mn-lt"/>
              <a:ea typeface="ＭＳ Ｐゴシック" panose="020B0600070205080204" pitchFamily="34" charset="-128"/>
              <a:cs typeface="+mn-cs"/>
            </a:endParaRPr>
          </a:p>
          <a:p>
            <a:endParaRPr lang="en-US" sz="1200" b="0" i="0" kern="1200" dirty="0">
              <a:solidFill>
                <a:schemeClr val="tx1"/>
              </a:solidFill>
              <a:effectLst/>
              <a:latin typeface="+mn-lt"/>
              <a:ea typeface="ＭＳ Ｐゴシック" panose="020B0600070205080204" pitchFamily="34" charset="-128"/>
              <a:cs typeface="+mn-cs"/>
            </a:endParaRPr>
          </a:p>
        </p:txBody>
      </p:sp>
      <p:sp>
        <p:nvSpPr>
          <p:cNvPr id="4" name="Slide Number Placeholder 3"/>
          <p:cNvSpPr>
            <a:spLocks noGrp="1"/>
          </p:cNvSpPr>
          <p:nvPr>
            <p:ph type="sldNum" sz="quarter" idx="10"/>
          </p:nvPr>
        </p:nvSpPr>
        <p:spPr/>
        <p:txBody>
          <a:bodyPr/>
          <a:lstStyle/>
          <a:p>
            <a:fld id="{2B5220C2-DD82-4D48-87C1-56844826DC88}" type="slidenum">
              <a:rPr lang="en-US" smtClean="0"/>
              <a:pPr/>
              <a:t>138</a:t>
            </a:fld>
            <a:endParaRPr lang="en-US"/>
          </a:p>
        </p:txBody>
      </p:sp>
    </p:spTree>
    <p:extLst>
      <p:ext uri="{BB962C8B-B14F-4D97-AF65-F5344CB8AC3E}">
        <p14:creationId xmlns:p14="http://schemas.microsoft.com/office/powerpoint/2010/main" val="18740728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panose="020B0600070205080204" pitchFamily="34" charset="-128"/>
                <a:cs typeface="+mn-cs"/>
              </a:rPr>
              <a:t>MC Q 33</a:t>
            </a:r>
          </a:p>
          <a:p>
            <a:endParaRPr lang="en-US" sz="1200" b="0" i="0" kern="1200" dirty="0">
              <a:solidFill>
                <a:schemeClr val="tx1"/>
              </a:solidFill>
              <a:effectLst/>
              <a:latin typeface="+mn-lt"/>
              <a:ea typeface="ＭＳ Ｐゴシック" panose="020B0600070205080204" pitchFamily="34" charset="-128"/>
              <a:cs typeface="+mn-cs"/>
            </a:endParaRPr>
          </a:p>
          <a:p>
            <a:r>
              <a:rPr lang="en-US" sz="1200" b="0" i="0" kern="1200" dirty="0">
                <a:solidFill>
                  <a:schemeClr val="tx1"/>
                </a:solidFill>
                <a:effectLst/>
                <a:latin typeface="+mn-lt"/>
                <a:ea typeface="ＭＳ Ｐゴシック" panose="020B0600070205080204" pitchFamily="34" charset="-128"/>
                <a:cs typeface="+mn-cs"/>
              </a:rPr>
              <a:t>Answer is C</a:t>
            </a:r>
          </a:p>
          <a:p>
            <a:endParaRPr lang="en-US" sz="1200" b="0" i="0" kern="1200" dirty="0">
              <a:solidFill>
                <a:schemeClr val="tx1"/>
              </a:solidFill>
              <a:effectLst/>
              <a:latin typeface="+mn-lt"/>
              <a:ea typeface="ＭＳ Ｐゴシック" panose="020B0600070205080204" pitchFamily="34" charset="-128"/>
              <a:cs typeface="+mn-cs"/>
            </a:endParaRPr>
          </a:p>
          <a:p>
            <a:r>
              <a:rPr lang="en-US" sz="1200" b="1" i="1" kern="1200" dirty="0">
                <a:solidFill>
                  <a:schemeClr val="tx1"/>
                </a:solidFill>
                <a:effectLst/>
                <a:latin typeface="+mn-lt"/>
                <a:ea typeface="ＭＳ Ｐゴシック" panose="020B0600070205080204" pitchFamily="34" charset="-128"/>
                <a:cs typeface="+mn-cs"/>
              </a:rPr>
              <a:t>Multiple </a:t>
            </a:r>
            <a:r>
              <a:rPr lang="en-US" sz="1200" b="1" i="1" kern="1200" dirty="0" err="1">
                <a:solidFill>
                  <a:schemeClr val="tx1"/>
                </a:solidFill>
                <a:effectLst/>
                <a:latin typeface="+mn-lt"/>
                <a:ea typeface="ＭＳ Ｐゴシック" panose="020B0600070205080204" pitchFamily="34" charset="-128"/>
                <a:cs typeface="+mn-cs"/>
              </a:rPr>
              <a:t>Choice</a:t>
            </a:r>
            <a:r>
              <a:rPr lang="en-US" sz="1200" b="0" i="1" kern="1200" dirty="0" err="1">
                <a:solidFill>
                  <a:schemeClr val="tx1"/>
                </a:solidFill>
                <a:effectLst/>
                <a:latin typeface="+mn-lt"/>
                <a:ea typeface="ＭＳ Ｐゴシック" panose="020B0600070205080204" pitchFamily="34" charset="-128"/>
                <a:cs typeface="+mn-cs"/>
              </a:rPr>
              <a:t>Difficulty</a:t>
            </a:r>
            <a:r>
              <a:rPr lang="en-US" sz="1200" b="0" i="1" kern="1200" dirty="0">
                <a:solidFill>
                  <a:schemeClr val="tx1"/>
                </a:solidFill>
                <a:effectLst/>
                <a:latin typeface="+mn-lt"/>
                <a:ea typeface="ＭＳ Ｐゴシック" panose="020B0600070205080204" pitchFamily="34" charset="-128"/>
                <a:cs typeface="+mn-cs"/>
              </a:rPr>
              <a:t>: 1 Basic</a:t>
            </a:r>
            <a:endParaRPr lang="en-US" sz="1200" b="0" i="0" kern="1200" dirty="0">
              <a:solidFill>
                <a:schemeClr val="tx1"/>
              </a:solidFill>
              <a:effectLst/>
              <a:latin typeface="+mn-lt"/>
              <a:ea typeface="ＭＳ Ｐゴシック" panose="020B0600070205080204" pitchFamily="34" charset="-128"/>
              <a:cs typeface="+mn-cs"/>
            </a:endParaRPr>
          </a:p>
          <a:p>
            <a:r>
              <a:rPr lang="en-US" sz="1200" b="1" i="1" kern="1200" dirty="0">
                <a:solidFill>
                  <a:schemeClr val="tx1"/>
                </a:solidFill>
                <a:effectLst/>
                <a:latin typeface="+mn-lt"/>
                <a:ea typeface="ＭＳ Ｐゴシック" panose="020B0600070205080204" pitchFamily="34" charset="-128"/>
                <a:cs typeface="+mn-cs"/>
              </a:rPr>
              <a:t>MC Qu. 33 Which one of the following is...</a:t>
            </a:r>
            <a:r>
              <a:rPr lang="en-US" sz="1200" b="0" i="1" kern="1200" dirty="0">
                <a:solidFill>
                  <a:schemeClr val="tx1"/>
                </a:solidFill>
                <a:effectLst/>
                <a:latin typeface="+mn-lt"/>
                <a:ea typeface="ＭＳ Ｐゴシック" panose="020B0600070205080204" pitchFamily="34" charset="-128"/>
                <a:cs typeface="+mn-cs"/>
              </a:rPr>
              <a:t>Learning Objective: 12-04 Identify some of the pitfalls associated with a firms overall cost of capital and what to do about them.</a:t>
            </a:r>
            <a:endParaRPr lang="en-US" sz="1200" b="0" i="0" kern="1200" dirty="0">
              <a:solidFill>
                <a:schemeClr val="tx1"/>
              </a:solidFill>
              <a:effectLst/>
              <a:latin typeface="+mn-lt"/>
              <a:ea typeface="ＭＳ Ｐゴシック" panose="020B0600070205080204" pitchFamily="34" charset="-128"/>
              <a:cs typeface="+mn-cs"/>
            </a:endParaRPr>
          </a:p>
          <a:p>
            <a:endParaRPr lang="en-US" sz="1200" b="0" i="0" kern="1200" dirty="0">
              <a:solidFill>
                <a:schemeClr val="tx1"/>
              </a:solidFill>
              <a:effectLst/>
              <a:latin typeface="+mn-lt"/>
              <a:ea typeface="ＭＳ Ｐゴシック" panose="020B0600070205080204" pitchFamily="34" charset="-128"/>
              <a:cs typeface="+mn-cs"/>
            </a:endParaRPr>
          </a:p>
        </p:txBody>
      </p:sp>
      <p:sp>
        <p:nvSpPr>
          <p:cNvPr id="4" name="Slide Number Placeholder 3"/>
          <p:cNvSpPr>
            <a:spLocks noGrp="1"/>
          </p:cNvSpPr>
          <p:nvPr>
            <p:ph type="sldNum" sz="quarter" idx="10"/>
          </p:nvPr>
        </p:nvSpPr>
        <p:spPr/>
        <p:txBody>
          <a:bodyPr/>
          <a:lstStyle/>
          <a:p>
            <a:fld id="{2B5220C2-DD82-4D48-87C1-56844826DC88}" type="slidenum">
              <a:rPr lang="en-US" smtClean="0"/>
              <a:pPr/>
              <a:t>139</a:t>
            </a:fld>
            <a:endParaRPr lang="en-US"/>
          </a:p>
        </p:txBody>
      </p:sp>
    </p:spTree>
    <p:extLst>
      <p:ext uri="{BB962C8B-B14F-4D97-AF65-F5344CB8AC3E}">
        <p14:creationId xmlns:p14="http://schemas.microsoft.com/office/powerpoint/2010/main" val="4235617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5220C2-DD82-4D48-87C1-56844826DC88}" type="slidenum">
              <a:rPr lang="en-US" smtClean="0"/>
              <a:pPr/>
              <a:t>140</a:t>
            </a:fld>
            <a:endParaRPr lang="en-US"/>
          </a:p>
        </p:txBody>
      </p:sp>
    </p:spTree>
    <p:extLst>
      <p:ext uri="{BB962C8B-B14F-4D97-AF65-F5344CB8AC3E}">
        <p14:creationId xmlns:p14="http://schemas.microsoft.com/office/powerpoint/2010/main" val="1630433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Answer is C</a:t>
            </a:r>
          </a:p>
          <a:p>
            <a:endParaRPr lang="en-US" dirty="0"/>
          </a:p>
          <a:p>
            <a:endParaRPr lang="en-US" dirty="0"/>
          </a:p>
        </p:txBody>
      </p:sp>
      <p:sp>
        <p:nvSpPr>
          <p:cNvPr id="4" name="Slide Number Placeholder 3"/>
          <p:cNvSpPr>
            <a:spLocks noGrp="1"/>
          </p:cNvSpPr>
          <p:nvPr>
            <p:ph type="sldNum" sz="quarter" idx="10"/>
          </p:nvPr>
        </p:nvSpPr>
        <p:spPr/>
        <p:txBody>
          <a:bodyPr/>
          <a:lstStyle/>
          <a:p>
            <a:fld id="{2B5220C2-DD82-4D48-87C1-56844826DC88}" type="slidenum">
              <a:rPr lang="en-US" smtClean="0"/>
              <a:pPr/>
              <a:t>24</a:t>
            </a:fld>
            <a:endParaRPr lang="en-US"/>
          </a:p>
        </p:txBody>
      </p:sp>
    </p:spTree>
    <p:extLst>
      <p:ext uri="{BB962C8B-B14F-4D97-AF65-F5344CB8AC3E}">
        <p14:creationId xmlns:p14="http://schemas.microsoft.com/office/powerpoint/2010/main" val="31975708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15C0FCAE-F0DF-FA4C-9768-AC393E1DCF9A}" type="slidenum">
              <a:rPr lang="en-US"/>
              <a:pPr/>
              <a:t>141</a:t>
            </a:fld>
            <a:endParaRPr lang="en-US"/>
          </a:p>
        </p:txBody>
      </p:sp>
      <p:sp>
        <p:nvSpPr>
          <p:cNvPr id="49155" name="Rectangle 2"/>
          <p:cNvSpPr>
            <a:spLocks noGrp="1" noRot="1" noChangeAspect="1" noChangeArrowheads="1" noTextEdit="1"/>
          </p:cNvSpPr>
          <p:nvPr>
            <p:ph type="sldImg"/>
          </p:nvPr>
        </p:nvSpPr>
        <p:spPr>
          <a:xfrm>
            <a:off x="1181100" y="696913"/>
            <a:ext cx="4648200" cy="3486150"/>
          </a:xfrm>
          <a:ln/>
        </p:spPr>
      </p:sp>
      <p:sp>
        <p:nvSpPr>
          <p:cNvPr id="49156" name="Rectangle 3"/>
          <p:cNvSpPr>
            <a:spLocks noGrp="1" noChangeArrowheads="1"/>
          </p:cNvSpPr>
          <p:nvPr>
            <p:ph type="body" idx="1"/>
          </p:nvPr>
        </p:nvSpPr>
        <p:spPr>
          <a:noFill/>
        </p:spPr>
        <p:txBody>
          <a:bodyPr/>
          <a:lstStyle/>
          <a:p>
            <a:pPr eaLnBrk="1" hangingPunct="1"/>
            <a:endParaRPr lang="en-US">
              <a:latin typeface="Arial" pitchFamily="-84" charset="0"/>
            </a:endParaRPr>
          </a:p>
        </p:txBody>
      </p:sp>
    </p:spTree>
    <p:extLst>
      <p:ext uri="{BB962C8B-B14F-4D97-AF65-F5344CB8AC3E}">
        <p14:creationId xmlns:p14="http://schemas.microsoft.com/office/powerpoint/2010/main" val="31281361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eaLnBrk="1" hangingPunct="1"/>
            <a:r>
              <a:rPr lang="en-US" dirty="0">
                <a:latin typeface="Arial" pitchFamily="-84" charset="0"/>
              </a:rPr>
              <a:t>Ask students which projects would be accepted if they used the WACC for the discount rate? Compare 15% to IRR and accept projects A and B.</a:t>
            </a:r>
          </a:p>
          <a:p>
            <a:pPr eaLnBrk="1" hangingPunct="1"/>
            <a:endParaRPr lang="en-US" dirty="0">
              <a:latin typeface="Arial" pitchFamily="-84" charset="0"/>
            </a:endParaRPr>
          </a:p>
          <a:p>
            <a:pPr eaLnBrk="1" hangingPunct="1"/>
            <a:r>
              <a:rPr lang="en-US" dirty="0">
                <a:latin typeface="Arial" pitchFamily="-84" charset="0"/>
              </a:rPr>
              <a:t>Now ask students which projects should be accepted if you use the required return based on the risk of the project? Accept B and C.</a:t>
            </a:r>
          </a:p>
          <a:p>
            <a:pPr eaLnBrk="1" hangingPunct="1"/>
            <a:endParaRPr lang="en-US" dirty="0">
              <a:latin typeface="Arial" pitchFamily="-84" charset="0"/>
            </a:endParaRPr>
          </a:p>
          <a:p>
            <a:pPr eaLnBrk="1" hangingPunct="1"/>
            <a:r>
              <a:rPr lang="en-US" dirty="0">
                <a:latin typeface="Arial" pitchFamily="-84" charset="0"/>
              </a:rPr>
              <a:t>So, what happened when we used the WACC? We accepted a risky project that we shouldn’t have and rejected a less risky project that we should have accepted. What will happen to the overall risk of the firm if the company does this on a consistent basis? Most students will see that the firm will become riskier.</a:t>
            </a:r>
          </a:p>
          <a:p>
            <a:endParaRPr lang="en-US" dirty="0"/>
          </a:p>
        </p:txBody>
      </p:sp>
      <p:sp>
        <p:nvSpPr>
          <p:cNvPr id="4" name="Slide Number Placeholder 3"/>
          <p:cNvSpPr>
            <a:spLocks noGrp="1"/>
          </p:cNvSpPr>
          <p:nvPr>
            <p:ph type="sldNum" sz="quarter" idx="10"/>
          </p:nvPr>
        </p:nvSpPr>
        <p:spPr/>
        <p:txBody>
          <a:bodyPr/>
          <a:lstStyle/>
          <a:p>
            <a:pPr>
              <a:defRPr/>
            </a:pPr>
            <a:fld id="{54591153-719B-4843-A29C-49686D51D3B4}" type="slidenum">
              <a:rPr lang="en-US" altLang="en-US" smtClean="0"/>
              <a:pPr>
                <a:defRPr/>
              </a:pPr>
              <a:t>142</a:t>
            </a:fld>
            <a:endParaRPr lang="en-US" altLang="en-US"/>
          </a:p>
        </p:txBody>
      </p:sp>
    </p:spTree>
    <p:extLst>
      <p:ext uri="{BB962C8B-B14F-4D97-AF65-F5344CB8AC3E}">
        <p14:creationId xmlns:p14="http://schemas.microsoft.com/office/powerpoint/2010/main" val="45095649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eaLnBrk="1" hangingPunct="1"/>
            <a:r>
              <a:rPr lang="en-US" dirty="0">
                <a:latin typeface="Arial" pitchFamily="-84" charset="0"/>
              </a:rPr>
              <a:t>Ask students which projects would be accepted if they used the WACC for the discount rate? Compare 15% to IRR and accept projects A and B.</a:t>
            </a:r>
          </a:p>
          <a:p>
            <a:pPr eaLnBrk="1" hangingPunct="1"/>
            <a:endParaRPr lang="en-US" dirty="0">
              <a:latin typeface="Arial" pitchFamily="-84" charset="0"/>
            </a:endParaRPr>
          </a:p>
          <a:p>
            <a:pPr eaLnBrk="1" hangingPunct="1"/>
            <a:r>
              <a:rPr lang="en-US" dirty="0">
                <a:latin typeface="Arial" pitchFamily="-84" charset="0"/>
              </a:rPr>
              <a:t>Now ask students which projects should be accepted if you use the required return based on the risk of the project? Accept B and C.</a:t>
            </a:r>
          </a:p>
          <a:p>
            <a:pPr eaLnBrk="1" hangingPunct="1"/>
            <a:endParaRPr lang="en-US" dirty="0">
              <a:latin typeface="Arial" pitchFamily="-84" charset="0"/>
            </a:endParaRPr>
          </a:p>
          <a:p>
            <a:pPr eaLnBrk="1" hangingPunct="1"/>
            <a:r>
              <a:rPr lang="en-US" dirty="0">
                <a:latin typeface="Arial" pitchFamily="-84" charset="0"/>
              </a:rPr>
              <a:t>So, what happened when we used the WACC? We accepted a risky project that we shouldn’t have and rejected a less risky project that we should have accepted. What will happen to the overall risk of the firm if the company does this on a consistent basis? Most students will see that the firm will become riskier.</a:t>
            </a:r>
          </a:p>
        </p:txBody>
      </p:sp>
      <p:sp>
        <p:nvSpPr>
          <p:cNvPr id="4" name="Slide Number Placeholder 3"/>
          <p:cNvSpPr>
            <a:spLocks noGrp="1"/>
          </p:cNvSpPr>
          <p:nvPr>
            <p:ph type="sldNum" sz="quarter" idx="10"/>
          </p:nvPr>
        </p:nvSpPr>
        <p:spPr/>
        <p:txBody>
          <a:bodyPr/>
          <a:lstStyle/>
          <a:p>
            <a:pPr>
              <a:defRPr/>
            </a:pPr>
            <a:fld id="{54591153-719B-4843-A29C-49686D51D3B4}" type="slidenum">
              <a:rPr lang="en-US" altLang="en-US" smtClean="0"/>
              <a:pPr>
                <a:defRPr/>
              </a:pPr>
              <a:t>143</a:t>
            </a:fld>
            <a:endParaRPr lang="en-US" altLang="en-US"/>
          </a:p>
        </p:txBody>
      </p:sp>
    </p:spTree>
    <p:extLst>
      <p:ext uri="{BB962C8B-B14F-4D97-AF65-F5344CB8AC3E}">
        <p14:creationId xmlns:p14="http://schemas.microsoft.com/office/powerpoint/2010/main" val="19788326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71166C30-2F07-8043-A0D3-870B589C309E}" type="slidenum">
              <a:rPr lang="en-US"/>
              <a:pPr/>
              <a:t>145</a:t>
            </a:fld>
            <a:endParaRPr lang="en-US"/>
          </a:p>
        </p:txBody>
      </p:sp>
      <p:sp>
        <p:nvSpPr>
          <p:cNvPr id="55299" name="Rectangle 2"/>
          <p:cNvSpPr>
            <a:spLocks noGrp="1" noRot="1" noChangeAspect="1" noChangeArrowheads="1" noTextEdit="1"/>
          </p:cNvSpPr>
          <p:nvPr>
            <p:ph type="sldImg"/>
          </p:nvPr>
        </p:nvSpPr>
        <p:spPr>
          <a:xfrm>
            <a:off x="1181100" y="696913"/>
            <a:ext cx="4648200" cy="3486150"/>
          </a:xfrm>
          <a:ln/>
        </p:spPr>
      </p:sp>
      <p:sp>
        <p:nvSpPr>
          <p:cNvPr id="55300" name="Rectangle 3"/>
          <p:cNvSpPr>
            <a:spLocks noGrp="1" noChangeArrowheads="1"/>
          </p:cNvSpPr>
          <p:nvPr>
            <p:ph type="body" idx="1"/>
          </p:nvPr>
        </p:nvSpPr>
        <p:spPr>
          <a:noFill/>
        </p:spPr>
        <p:txBody>
          <a:bodyPr/>
          <a:lstStyle/>
          <a:p>
            <a:pPr eaLnBrk="1" hangingPunct="1"/>
            <a:endParaRPr lang="en-US">
              <a:latin typeface="Arial" pitchFamily="-84" charset="0"/>
            </a:endParaRPr>
          </a:p>
        </p:txBody>
      </p:sp>
    </p:spTree>
    <p:extLst>
      <p:ext uri="{BB962C8B-B14F-4D97-AF65-F5344CB8AC3E}">
        <p14:creationId xmlns:p14="http://schemas.microsoft.com/office/powerpoint/2010/main" val="36280475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26DB2786-B393-9748-BA9B-20ED78F7B906}" type="slidenum">
              <a:rPr lang="en-US"/>
              <a:pPr/>
              <a:t>146</a:t>
            </a:fld>
            <a:endParaRPr lang="en-US"/>
          </a:p>
        </p:txBody>
      </p:sp>
      <p:sp>
        <p:nvSpPr>
          <p:cNvPr id="57347" name="Rectangle 2"/>
          <p:cNvSpPr>
            <a:spLocks noGrp="1" noRot="1" noChangeAspect="1" noChangeArrowheads="1" noTextEdit="1"/>
          </p:cNvSpPr>
          <p:nvPr>
            <p:ph type="sldImg"/>
          </p:nvPr>
        </p:nvSpPr>
        <p:spPr>
          <a:xfrm>
            <a:off x="1181100" y="696913"/>
            <a:ext cx="4648200" cy="3486150"/>
          </a:xfrm>
          <a:ln/>
        </p:spPr>
      </p:sp>
      <p:sp>
        <p:nvSpPr>
          <p:cNvPr id="57348" name="Rectangle 3"/>
          <p:cNvSpPr>
            <a:spLocks noGrp="1" noChangeArrowheads="1"/>
          </p:cNvSpPr>
          <p:nvPr>
            <p:ph type="body" idx="1"/>
          </p:nvPr>
        </p:nvSpPr>
        <p:spPr>
          <a:noFill/>
        </p:spPr>
        <p:txBody>
          <a:bodyPr/>
          <a:lstStyle/>
          <a:p>
            <a:pPr eaLnBrk="1" hangingPunct="1"/>
            <a:endParaRPr lang="en-US">
              <a:latin typeface="Arial" pitchFamily="-84" charset="0"/>
            </a:endParaRPr>
          </a:p>
        </p:txBody>
      </p:sp>
    </p:spTree>
    <p:extLst>
      <p:ext uri="{BB962C8B-B14F-4D97-AF65-F5344CB8AC3E}">
        <p14:creationId xmlns:p14="http://schemas.microsoft.com/office/powerpoint/2010/main" val="35713409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2D986BEA-0465-6440-A45E-06C05F35BDA4}" type="slidenum">
              <a:rPr lang="en-US"/>
              <a:pPr/>
              <a:t>147</a:t>
            </a:fld>
            <a:endParaRPr lang="en-US"/>
          </a:p>
        </p:txBody>
      </p:sp>
      <p:sp>
        <p:nvSpPr>
          <p:cNvPr id="59395" name="Rectangle 2"/>
          <p:cNvSpPr>
            <a:spLocks noGrp="1" noRot="1" noChangeAspect="1" noChangeArrowheads="1" noTextEdit="1"/>
          </p:cNvSpPr>
          <p:nvPr>
            <p:ph type="sldImg"/>
          </p:nvPr>
        </p:nvSpPr>
        <p:spPr>
          <a:xfrm>
            <a:off x="1181100" y="696913"/>
            <a:ext cx="4648200" cy="3486150"/>
          </a:xfrm>
          <a:ln/>
        </p:spPr>
      </p:sp>
      <p:sp>
        <p:nvSpPr>
          <p:cNvPr id="59396" name="Rectangle 3"/>
          <p:cNvSpPr>
            <a:spLocks noGrp="1" noChangeArrowheads="1"/>
          </p:cNvSpPr>
          <p:nvPr>
            <p:ph type="body" idx="1"/>
          </p:nvPr>
        </p:nvSpPr>
        <p:spPr>
          <a:noFill/>
        </p:spPr>
        <p:txBody>
          <a:bodyPr/>
          <a:lstStyle/>
          <a:p>
            <a:pPr eaLnBrk="1" hangingPunct="1"/>
            <a:endParaRPr lang="en-US">
              <a:latin typeface="Arial" pitchFamily="-84" charset="0"/>
            </a:endParaRPr>
          </a:p>
        </p:txBody>
      </p:sp>
    </p:spTree>
    <p:extLst>
      <p:ext uri="{BB962C8B-B14F-4D97-AF65-F5344CB8AC3E}">
        <p14:creationId xmlns:p14="http://schemas.microsoft.com/office/powerpoint/2010/main" val="424460780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panose="020B0600070205080204" pitchFamily="34" charset="-128"/>
                <a:cs typeface="+mn-cs"/>
              </a:rPr>
              <a:t>MC Q 33</a:t>
            </a:r>
          </a:p>
          <a:p>
            <a:endParaRPr lang="en-US" sz="1200" b="0" i="0" kern="1200" dirty="0">
              <a:solidFill>
                <a:schemeClr val="tx1"/>
              </a:solidFill>
              <a:effectLst/>
              <a:latin typeface="+mn-lt"/>
              <a:ea typeface="ＭＳ Ｐゴシック" panose="020B0600070205080204" pitchFamily="34" charset="-128"/>
              <a:cs typeface="+mn-cs"/>
            </a:endParaRPr>
          </a:p>
          <a:p>
            <a:r>
              <a:rPr lang="en-US" sz="1200" b="0" i="0" kern="1200" dirty="0">
                <a:solidFill>
                  <a:schemeClr val="tx1"/>
                </a:solidFill>
                <a:effectLst/>
                <a:latin typeface="+mn-lt"/>
                <a:ea typeface="ＭＳ Ｐゴシック" panose="020B0600070205080204" pitchFamily="34" charset="-128"/>
                <a:cs typeface="+mn-cs"/>
              </a:rPr>
              <a:t>Answer is C</a:t>
            </a:r>
          </a:p>
          <a:p>
            <a:endParaRPr lang="en-US" sz="1200" b="0" i="0" kern="1200" dirty="0">
              <a:solidFill>
                <a:schemeClr val="tx1"/>
              </a:solidFill>
              <a:effectLst/>
              <a:latin typeface="+mn-lt"/>
              <a:ea typeface="ＭＳ Ｐゴシック" panose="020B0600070205080204" pitchFamily="34" charset="-128"/>
              <a:cs typeface="+mn-cs"/>
            </a:endParaRPr>
          </a:p>
          <a:p>
            <a:r>
              <a:rPr lang="en-US" sz="1200" b="1" i="1" kern="1200" dirty="0">
                <a:solidFill>
                  <a:schemeClr val="tx1"/>
                </a:solidFill>
                <a:effectLst/>
                <a:latin typeface="+mn-lt"/>
                <a:ea typeface="ＭＳ Ｐゴシック" panose="020B0600070205080204" pitchFamily="34" charset="-128"/>
                <a:cs typeface="+mn-cs"/>
              </a:rPr>
              <a:t>Multiple </a:t>
            </a:r>
            <a:r>
              <a:rPr lang="en-US" sz="1200" b="1" i="1" kern="1200" dirty="0" err="1">
                <a:solidFill>
                  <a:schemeClr val="tx1"/>
                </a:solidFill>
                <a:effectLst/>
                <a:latin typeface="+mn-lt"/>
                <a:ea typeface="ＭＳ Ｐゴシック" panose="020B0600070205080204" pitchFamily="34" charset="-128"/>
                <a:cs typeface="+mn-cs"/>
              </a:rPr>
              <a:t>Choice</a:t>
            </a:r>
            <a:r>
              <a:rPr lang="en-US" sz="1200" b="0" i="1" kern="1200" dirty="0" err="1">
                <a:solidFill>
                  <a:schemeClr val="tx1"/>
                </a:solidFill>
                <a:effectLst/>
                <a:latin typeface="+mn-lt"/>
                <a:ea typeface="ＭＳ Ｐゴシック" panose="020B0600070205080204" pitchFamily="34" charset="-128"/>
                <a:cs typeface="+mn-cs"/>
              </a:rPr>
              <a:t>Difficulty</a:t>
            </a:r>
            <a:r>
              <a:rPr lang="en-US" sz="1200" b="0" i="1" kern="1200" dirty="0">
                <a:solidFill>
                  <a:schemeClr val="tx1"/>
                </a:solidFill>
                <a:effectLst/>
                <a:latin typeface="+mn-lt"/>
                <a:ea typeface="ＭＳ Ｐゴシック" panose="020B0600070205080204" pitchFamily="34" charset="-128"/>
                <a:cs typeface="+mn-cs"/>
              </a:rPr>
              <a:t>: 1 Basic</a:t>
            </a:r>
            <a:endParaRPr lang="en-US" sz="1200" b="0" i="0" kern="1200" dirty="0">
              <a:solidFill>
                <a:schemeClr val="tx1"/>
              </a:solidFill>
              <a:effectLst/>
              <a:latin typeface="+mn-lt"/>
              <a:ea typeface="ＭＳ Ｐゴシック" panose="020B0600070205080204" pitchFamily="34" charset="-128"/>
              <a:cs typeface="+mn-cs"/>
            </a:endParaRPr>
          </a:p>
          <a:p>
            <a:r>
              <a:rPr lang="en-US" sz="1200" b="1" i="1" kern="1200" dirty="0">
                <a:solidFill>
                  <a:schemeClr val="tx1"/>
                </a:solidFill>
                <a:effectLst/>
                <a:latin typeface="+mn-lt"/>
                <a:ea typeface="ＭＳ Ｐゴシック" panose="020B0600070205080204" pitchFamily="34" charset="-128"/>
                <a:cs typeface="+mn-cs"/>
              </a:rPr>
              <a:t>MC Qu. 33 Which one of the following is...</a:t>
            </a:r>
            <a:r>
              <a:rPr lang="en-US" sz="1200" b="0" i="1" kern="1200" dirty="0">
                <a:solidFill>
                  <a:schemeClr val="tx1"/>
                </a:solidFill>
                <a:effectLst/>
                <a:latin typeface="+mn-lt"/>
                <a:ea typeface="ＭＳ Ｐゴシック" panose="020B0600070205080204" pitchFamily="34" charset="-128"/>
                <a:cs typeface="+mn-cs"/>
              </a:rPr>
              <a:t>Learning Objective: 12-04 Identify some of the pitfalls associated with a firms overall cost of capital and what to do about them.</a:t>
            </a:r>
            <a:endParaRPr lang="en-US" sz="1200" b="0" i="0" kern="1200" dirty="0">
              <a:solidFill>
                <a:schemeClr val="tx1"/>
              </a:solidFill>
              <a:effectLst/>
              <a:latin typeface="+mn-lt"/>
              <a:ea typeface="ＭＳ Ｐゴシック" panose="020B0600070205080204" pitchFamily="34" charset="-128"/>
              <a:cs typeface="+mn-cs"/>
            </a:endParaRPr>
          </a:p>
          <a:p>
            <a:endParaRPr lang="en-US" sz="1200" b="0" i="0" kern="1200" dirty="0">
              <a:solidFill>
                <a:schemeClr val="tx1"/>
              </a:solidFill>
              <a:effectLst/>
              <a:latin typeface="+mn-lt"/>
              <a:ea typeface="ＭＳ Ｐゴシック" panose="020B0600070205080204" pitchFamily="34" charset="-128"/>
              <a:cs typeface="+mn-cs"/>
            </a:endParaRPr>
          </a:p>
        </p:txBody>
      </p:sp>
      <p:sp>
        <p:nvSpPr>
          <p:cNvPr id="4" name="Slide Number Placeholder 3"/>
          <p:cNvSpPr>
            <a:spLocks noGrp="1"/>
          </p:cNvSpPr>
          <p:nvPr>
            <p:ph type="sldNum" sz="quarter" idx="10"/>
          </p:nvPr>
        </p:nvSpPr>
        <p:spPr/>
        <p:txBody>
          <a:bodyPr/>
          <a:lstStyle/>
          <a:p>
            <a:fld id="{2B5220C2-DD82-4D48-87C1-56844826DC88}" type="slidenum">
              <a:rPr lang="en-US" smtClean="0"/>
              <a:pPr/>
              <a:t>148</a:t>
            </a:fld>
            <a:endParaRPr lang="en-US"/>
          </a:p>
        </p:txBody>
      </p:sp>
    </p:spTree>
    <p:extLst>
      <p:ext uri="{BB962C8B-B14F-4D97-AF65-F5344CB8AC3E}">
        <p14:creationId xmlns:p14="http://schemas.microsoft.com/office/powerpoint/2010/main" val="3870789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1"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3"/>
            <a:ext cx="7772400" cy="1829761"/>
          </a:xfrm>
        </p:spPr>
        <p:txBody>
          <a:bodyPr anchor="b"/>
          <a:lstStyle>
            <a:lvl1pPr algn="r">
              <a:defRPr sz="3600" b="1">
                <a:solidFill>
                  <a:schemeClr val="tx2"/>
                </a:solidFill>
                <a:effectLst>
                  <a:outerShdw blurRad="31750" dist="25400" dir="5400000" algn="tl" rotWithShape="0">
                    <a:srgbClr val="000000">
                      <a:alpha val="25000"/>
                    </a:srgbClr>
                  </a:outerShdw>
                </a:effectLst>
              </a:defRPr>
            </a:lvl1pPr>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fld id="{819B09FA-E359-4552-9325-F932E917D254}" type="datetime1">
              <a:rPr lang="en-US" altLang="en-US"/>
              <a:pPr>
                <a:defRPr/>
              </a:pPr>
              <a:t>8/15/2019</a:t>
            </a:fld>
            <a:endParaRPr lang="en-US" alt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r>
              <a:rPr lang="en-US" altLang="en-US" dirty="0"/>
              <a:t>10-</a:t>
            </a:r>
            <a:fld id="{62D5DAC2-0440-44D7-B312-08BA78D9DB18}" type="slidenum">
              <a:rPr lang="en-US" altLang="en-US" smtClean="0"/>
              <a:pPr>
                <a:defRPr/>
              </a:pPr>
              <a:t>‹#›</a:t>
            </a:fld>
            <a:endParaRPr lang="en-US" altLang="en-US" dirty="0"/>
          </a:p>
        </p:txBody>
      </p:sp>
    </p:spTree>
    <p:extLst>
      <p:ext uri="{BB962C8B-B14F-4D97-AF65-F5344CB8AC3E}">
        <p14:creationId xmlns:p14="http://schemas.microsoft.com/office/powerpoint/2010/main" val="11391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31"/>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7F497C-4F82-4D84-9608-DB9D42D914C2}" type="datetime1">
              <a:rPr lang="en-US" altLang="en-US"/>
              <a:pPr>
                <a:defRPr/>
              </a:pPr>
              <a:t>8/15/2019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DE7B6F-479C-4E75-BC34-267F170B9EA5}" type="slidenum">
              <a:rPr lang="en-US" altLang="en-US"/>
              <a:pPr>
                <a:defRPr/>
              </a:pPr>
              <a:t>‹#›</a:t>
            </a:fld>
            <a:endParaRPr lang="en-US" altLang="en-US"/>
          </a:p>
        </p:txBody>
      </p:sp>
    </p:spTree>
    <p:extLst>
      <p:ext uri="{BB962C8B-B14F-4D97-AF65-F5344CB8AC3E}">
        <p14:creationId xmlns:p14="http://schemas.microsoft.com/office/powerpoint/2010/main" val="248643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052122-5AFD-4B96-8416-59266891560A}" type="datetime1">
              <a:rPr lang="en-US" altLang="en-US"/>
              <a:pPr>
                <a:defRPr/>
              </a:pPr>
              <a:t>8/15/2019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25AB0A-341E-4A26-A6B3-EEAAC81BB357}" type="slidenum">
              <a:rPr lang="en-US" altLang="en-US"/>
              <a:pPr>
                <a:defRPr/>
              </a:pPr>
              <a:t>‹#›</a:t>
            </a:fld>
            <a:endParaRPr lang="en-US" altLang="en-US"/>
          </a:p>
        </p:txBody>
      </p:sp>
    </p:spTree>
    <p:extLst>
      <p:ext uri="{BB962C8B-B14F-4D97-AF65-F5344CB8AC3E}">
        <p14:creationId xmlns:p14="http://schemas.microsoft.com/office/powerpoint/2010/main" val="49198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457200" y="1371600"/>
            <a:ext cx="8229600" cy="1588"/>
          </a:xfrm>
          <a:prstGeom prst="line">
            <a:avLst/>
          </a:prstGeom>
          <a:noFill/>
          <a:ln w="55000" cmpd="thickThin">
            <a:solidFill>
              <a:srgbClr val="227A8F"/>
            </a:solidFill>
            <a:round/>
            <a:headEnd/>
            <a:tailEnd/>
          </a:ln>
          <a:effectLst>
            <a:outerShdw blurRad="50800" dist="38100" dir="5400000" rotWithShape="0">
              <a:srgbClr val="808080">
                <a:alpha val="34999"/>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457200" y="1896182"/>
            <a:ext cx="8229600" cy="4111111"/>
          </a:xfrm>
        </p:spPr>
        <p:txBody>
          <a:bodyPr/>
          <a:lstStyle>
            <a:lvl1pPr marL="395288" indent="-314325">
              <a:buSzPct val="110000"/>
              <a:buFont typeface="Wingdings" charset="2"/>
              <a:buChar char="§"/>
              <a:defRPr sz="2400"/>
            </a:lvl1pPr>
            <a:lvl2pPr marL="644129" indent="-254794">
              <a:buSzPct val="70000"/>
              <a:buFont typeface="Wingdings" charset="2"/>
              <a:buChar char="Ø"/>
              <a:defRPr sz="21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lvl1pPr>
              <a:defRPr sz="3300"/>
            </a:lvl1pPr>
          </a:lstStyle>
          <a:p>
            <a:r>
              <a:rPr lang="en-US" dirty="0"/>
              <a:t>Click to edit Master title style</a:t>
            </a:r>
          </a:p>
        </p:txBody>
      </p:sp>
      <p:sp>
        <p:nvSpPr>
          <p:cNvPr id="5" name="Date Placeholder 3"/>
          <p:cNvSpPr>
            <a:spLocks noGrp="1"/>
          </p:cNvSpPr>
          <p:nvPr>
            <p:ph type="dt" sz="half" idx="10"/>
          </p:nvPr>
        </p:nvSpPr>
        <p:spPr>
          <a:xfrm>
            <a:off x="6530976" y="6408740"/>
            <a:ext cx="1919288" cy="365125"/>
          </a:xfrm>
        </p:spPr>
        <p:txBody>
          <a:bodyPr/>
          <a:lstStyle>
            <a:lvl1pPr>
              <a:defRPr/>
            </a:lvl1pPr>
          </a:lstStyle>
          <a:p>
            <a:pPr>
              <a:defRPr/>
            </a:pPr>
            <a:fld id="{410CACF2-9131-4321-8A7C-C3D6E9E1C19C}" type="datetime1">
              <a:rPr lang="en-US" altLang="en-US"/>
              <a:pPr>
                <a:defRPr/>
              </a:pPr>
              <a:t>8/15/2019</a:t>
            </a:fld>
            <a:endParaRPr lang="en-US" altLang="en-US"/>
          </a:p>
        </p:txBody>
      </p:sp>
      <p:sp>
        <p:nvSpPr>
          <p:cNvPr id="6" name="Footer Placeholder 4"/>
          <p:cNvSpPr>
            <a:spLocks noGrp="1"/>
          </p:cNvSpPr>
          <p:nvPr>
            <p:ph type="ftr" sz="quarter" idx="11"/>
          </p:nvPr>
        </p:nvSpPr>
        <p:spPr>
          <a:xfrm>
            <a:off x="4183064" y="6408740"/>
            <a:ext cx="23510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7751929" y="6408740"/>
            <a:ext cx="1261897" cy="365125"/>
          </a:xfrm>
        </p:spPr>
        <p:txBody>
          <a:bodyPr/>
          <a:lstStyle>
            <a:lvl1pPr>
              <a:defRPr/>
            </a:lvl1pPr>
          </a:lstStyle>
          <a:p>
            <a:pPr>
              <a:defRPr/>
            </a:pPr>
            <a:r>
              <a:rPr lang="en-US" altLang="en-US" dirty="0"/>
              <a:t>10-</a:t>
            </a:r>
            <a:fld id="{67C0A812-1479-4DE4-979A-2C89457B5F3D}" type="slidenum">
              <a:rPr lang="en-US" altLang="en-US" smtClean="0"/>
              <a:pPr>
                <a:defRPr/>
              </a:pPr>
              <a:t>‹#›</a:t>
            </a:fld>
            <a:endParaRPr lang="en-US" altLang="en-US" dirty="0"/>
          </a:p>
        </p:txBody>
      </p:sp>
    </p:spTree>
    <p:extLst>
      <p:ext uri="{BB962C8B-B14F-4D97-AF65-F5344CB8AC3E}">
        <p14:creationId xmlns:p14="http://schemas.microsoft.com/office/powerpoint/2010/main" val="184719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eaLnBrk="1" fontAlgn="auto" hangingPunct="1">
              <a:spcBef>
                <a:spcPts val="0"/>
              </a:spcBef>
              <a:spcAft>
                <a:spcPts val="0"/>
              </a:spcAft>
              <a:defRPr/>
            </a:pPr>
            <a:endParaRPr lang="en-US">
              <a:solidFill>
                <a:schemeClr val="lt1"/>
              </a:solidFill>
              <a:latin typeface="+mn-lt"/>
              <a:ea typeface="+mn-ea"/>
            </a:endParaRPr>
          </a:p>
        </p:txBody>
      </p:sp>
      <p:sp>
        <p:nvSpPr>
          <p:cNvPr id="5" name="Chevron 4"/>
          <p:cNvSpPr>
            <a:spLocks noChangeArrowheads="1"/>
          </p:cNvSpPr>
          <p:nvPr/>
        </p:nvSpPr>
        <p:spPr bwMode="auto">
          <a:xfrm>
            <a:off x="3449639"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eaLnBrk="1" fontAlgn="auto" hangingPunct="1">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722376" y="1059712"/>
            <a:ext cx="7772400" cy="1828800"/>
          </a:xfrm>
        </p:spPr>
        <p:txBody>
          <a:bodyPr anchor="b"/>
          <a:lstStyle>
            <a:lvl1pPr algn="r">
              <a:buNone/>
              <a:defRPr sz="3600" b="1" cap="none" baseline="0">
                <a:effectLst>
                  <a:outerShdw blurRad="31750" dist="254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6CB25861-DB07-431D-9B9C-F61A08AD007A}" type="datetime1">
              <a:rPr lang="en-US" altLang="en-US"/>
              <a:pPr>
                <a:defRPr/>
              </a:pPr>
              <a:t>8/15/2019</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A0DD98C-1156-4CEC-8EAD-A3337E1BF826}" type="slidenum">
              <a:rPr lang="en-US" altLang="en-US"/>
              <a:pPr>
                <a:defRPr/>
              </a:pPr>
              <a:t>‹#›</a:t>
            </a:fld>
            <a:endParaRPr lang="en-US" altLang="en-US"/>
          </a:p>
        </p:txBody>
      </p:sp>
    </p:spTree>
    <p:extLst>
      <p:ext uri="{BB962C8B-B14F-4D97-AF65-F5344CB8AC3E}">
        <p14:creationId xmlns:p14="http://schemas.microsoft.com/office/powerpoint/2010/main" val="31912207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10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30"/>
            <a:ext cx="4038600" cy="4525963"/>
          </a:xfrm>
        </p:spPr>
        <p:txBody>
          <a:bodyPr/>
          <a:lstStyle>
            <a:lvl1pPr>
              <a:defRPr sz="210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0404DE68-8423-4DAE-B1AF-E4F737A3BD75}" type="datetime1">
              <a:rPr lang="en-US" altLang="en-US"/>
              <a:pPr>
                <a:defRPr/>
              </a:pPr>
              <a:t>8/15/2019</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8DD1D3C-8F20-45E1-9C59-64F57069505D}" type="slidenum">
              <a:rPr lang="en-US" altLang="en-US"/>
              <a:pPr>
                <a:defRPr/>
              </a:pPr>
              <a:t>‹#›</a:t>
            </a:fld>
            <a:endParaRPr lang="en-US" altLang="en-US"/>
          </a:p>
        </p:txBody>
      </p:sp>
    </p:spTree>
    <p:extLst>
      <p:ext uri="{BB962C8B-B14F-4D97-AF65-F5344CB8AC3E}">
        <p14:creationId xmlns:p14="http://schemas.microsoft.com/office/powerpoint/2010/main" val="357448615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444296"/>
            <a:ext cx="4041775" cy="3941763"/>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399F8548-DCE3-45AF-845E-90E7D536028B}" type="datetime1">
              <a:rPr lang="en-US" altLang="en-US"/>
              <a:pPr>
                <a:defRPr/>
              </a:pPr>
              <a:t>8/15/2019</a:t>
            </a:fld>
            <a:endParaRPr lang="en-US" alt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96EB7A7-7D15-4075-9559-E0D455236760}" type="slidenum">
              <a:rPr lang="en-US" altLang="en-US"/>
              <a:pPr>
                <a:defRPr/>
              </a:pPr>
              <a:t>‹#›</a:t>
            </a:fld>
            <a:endParaRPr lang="en-US" altLang="en-US"/>
          </a:p>
        </p:txBody>
      </p:sp>
    </p:spTree>
    <p:extLst>
      <p:ext uri="{BB962C8B-B14F-4D97-AF65-F5344CB8AC3E}">
        <p14:creationId xmlns:p14="http://schemas.microsoft.com/office/powerpoint/2010/main" val="112948434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3D623922-0E4A-4240-9DDE-821882E506E6}" type="datetime1">
              <a:rPr lang="en-US" altLang="en-US"/>
              <a:pPr>
                <a:defRPr/>
              </a:pPr>
              <a:t>8/15/2019</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BD5916A-7D91-4838-8364-B3D99AEF105F}" type="slidenum">
              <a:rPr lang="en-US" altLang="en-US"/>
              <a:pPr>
                <a:defRPr/>
              </a:pPr>
              <a:t>‹#›</a:t>
            </a:fld>
            <a:endParaRPr lang="en-US" altLang="en-US"/>
          </a:p>
        </p:txBody>
      </p:sp>
    </p:spTree>
    <p:extLst>
      <p:ext uri="{BB962C8B-B14F-4D97-AF65-F5344CB8AC3E}">
        <p14:creationId xmlns:p14="http://schemas.microsoft.com/office/powerpoint/2010/main" val="404883424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40"/>
            <a:ext cx="1447184" cy="365125"/>
          </a:xfrm>
        </p:spPr>
        <p:txBody>
          <a:bodyPr/>
          <a:lstStyle>
            <a:lvl1pPr>
              <a:defRPr/>
            </a:lvl1pPr>
          </a:lstStyle>
          <a:p>
            <a:pPr>
              <a:defRPr/>
            </a:pPr>
            <a:fld id="{B0F2B2F4-E9AF-450C-96A9-5B07FF8A09F6}" type="datetime1">
              <a:rPr lang="en-US" altLang="en-US"/>
              <a:pPr>
                <a:defRPr/>
              </a:pPr>
              <a:t>8/15/2019</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7929349" y="6408740"/>
            <a:ext cx="1084476" cy="365125"/>
          </a:xfrm>
        </p:spPr>
        <p:txBody>
          <a:bodyPr/>
          <a:lstStyle>
            <a:lvl1pPr>
              <a:defRPr/>
            </a:lvl1pPr>
          </a:lstStyle>
          <a:p>
            <a:pPr>
              <a:defRPr/>
            </a:pPr>
            <a:r>
              <a:rPr lang="en-US" altLang="en-US" dirty="0"/>
              <a:t>10-</a:t>
            </a:r>
            <a:fld id="{BCBE4922-7469-435A-82A1-6BD82677ED1E}" type="slidenum">
              <a:rPr lang="en-US" altLang="en-US" smtClean="0"/>
              <a:pPr>
                <a:defRPr/>
              </a:pPr>
              <a:t>‹#›</a:t>
            </a:fld>
            <a:endParaRPr lang="en-US" altLang="en-US" dirty="0"/>
          </a:p>
        </p:txBody>
      </p:sp>
    </p:spTree>
    <p:extLst>
      <p:ext uri="{BB962C8B-B14F-4D97-AF65-F5344CB8AC3E}">
        <p14:creationId xmlns:p14="http://schemas.microsoft.com/office/powerpoint/2010/main" val="319333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1875" b="0">
                <a:solidFill>
                  <a:schemeClr val="accent1"/>
                </a:solidFill>
                <a:effectLst/>
              </a:defRPr>
            </a:lvl1pPr>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200"/>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400"/>
            </a:lvl1pPr>
            <a:lvl2pPr>
              <a:defRPr sz="2100"/>
            </a:lvl2pPr>
            <a:lvl3pPr>
              <a:defRPr sz="18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727825" y="6408740"/>
            <a:ext cx="1228820" cy="365125"/>
          </a:xfrm>
        </p:spPr>
        <p:txBody>
          <a:bodyPr/>
          <a:lstStyle>
            <a:lvl1pPr>
              <a:defRPr/>
            </a:lvl1pPr>
          </a:lstStyle>
          <a:p>
            <a:pPr>
              <a:defRPr/>
            </a:pPr>
            <a:fld id="{C317A84C-7DDF-4913-9139-58D9C1B58A69}" type="datetime1">
              <a:rPr lang="en-US" altLang="en-US"/>
              <a:pPr>
                <a:defRPr/>
              </a:pPr>
              <a:t>8/15/2019</a:t>
            </a:fld>
            <a:endParaRPr lang="en-US" alt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956645" y="6408740"/>
            <a:ext cx="1057180" cy="365125"/>
          </a:xfrm>
        </p:spPr>
        <p:txBody>
          <a:bodyPr/>
          <a:lstStyle>
            <a:lvl1pPr>
              <a:defRPr/>
            </a:lvl1pPr>
          </a:lstStyle>
          <a:p>
            <a:pPr>
              <a:defRPr/>
            </a:pPr>
            <a:r>
              <a:rPr lang="en-US" altLang="en-US" dirty="0"/>
              <a:t>8-</a:t>
            </a:r>
            <a:fld id="{8C198C30-4AE6-4C99-B5A8-2FF98B14814A}" type="slidenum">
              <a:rPr lang="en-US" altLang="en-US" smtClean="0"/>
              <a:pPr>
                <a:defRPr/>
              </a:pPr>
              <a:t>‹#›</a:t>
            </a:fld>
            <a:endParaRPr lang="en-US" altLang="en-US" dirty="0"/>
          </a:p>
        </p:txBody>
      </p:sp>
    </p:spTree>
    <p:extLst>
      <p:ext uri="{BB962C8B-B14F-4D97-AF65-F5344CB8AC3E}">
        <p14:creationId xmlns:p14="http://schemas.microsoft.com/office/powerpoint/2010/main" val="355706267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15963" y="5002215"/>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6" name="Freeform 15"/>
          <p:cNvSpPr>
            <a:spLocks/>
          </p:cNvSpPr>
          <p:nvPr/>
        </p:nvSpPr>
        <p:spPr bwMode="auto">
          <a:xfrm>
            <a:off x="-53974" y="5784850"/>
            <a:ext cx="3802063" cy="838200"/>
          </a:xfrm>
          <a:custGeom>
            <a:avLst/>
            <a:gdLst>
              <a:gd name="T0" fmla="*/ 0 w 5760"/>
              <a:gd name="T1" fmla="*/ 0 h 528"/>
              <a:gd name="T2" fmla="*/ 2147483646 w 5760"/>
              <a:gd name="T3" fmla="*/ 0 h 528"/>
              <a:gd name="T4" fmla="*/ 2147483646 w 5760"/>
              <a:gd name="T5" fmla="*/ 1330642500 h 528"/>
              <a:gd name="T6" fmla="*/ 2091398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6"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eaLnBrk="1" fontAlgn="auto" hangingPunct="1">
              <a:spcBef>
                <a:spcPts val="0"/>
              </a:spcBef>
              <a:spcAft>
                <a:spcPts val="0"/>
              </a:spcAft>
              <a:defRPr/>
            </a:pPr>
            <a:endParaRPr lang="en-US">
              <a:solidFill>
                <a:schemeClr val="lt1"/>
              </a:solidFill>
              <a:latin typeface="+mn-lt"/>
              <a:ea typeface="+mn-ea"/>
            </a:endParaRPr>
          </a:p>
        </p:txBody>
      </p:sp>
      <p:sp>
        <p:nvSpPr>
          <p:cNvPr id="10" name="Chevron 9"/>
          <p:cNvSpPr>
            <a:spLocks noChangeArrowheads="1"/>
          </p:cNvSpPr>
          <p:nvPr/>
        </p:nvSpPr>
        <p:spPr bwMode="auto">
          <a:xfrm>
            <a:off x="8477251"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eaLnBrk="1" fontAlgn="auto" hangingPunct="1">
              <a:spcBef>
                <a:spcPts val="0"/>
              </a:spcBef>
              <a:spcAft>
                <a:spcPts val="0"/>
              </a:spcAft>
              <a:defRPr/>
            </a:pPr>
            <a:endParaRPr lang="en-US">
              <a:solidFill>
                <a:schemeClr val="lt1"/>
              </a:solidFill>
              <a:latin typeface="+mn-lt"/>
              <a:ea typeface="+mn-ea"/>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3716" indent="0" algn="r">
              <a:buNone/>
              <a:defRPr sz="1050"/>
            </a:lvl1pPr>
            <a:lvl2pPr>
              <a:defRPr sz="900"/>
            </a:lvl2pPr>
            <a:lvl3pPr>
              <a:defRPr sz="750"/>
            </a:lvl3pPr>
            <a:lvl4pPr>
              <a:defRPr sz="675"/>
            </a:lvl4pPr>
            <a:lvl5pPr>
              <a:defRPr sz="675"/>
            </a:lvl5pPr>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2400"/>
            </a:lvl1pPr>
          </a:lstStyle>
          <a:p>
            <a:pPr lvl="0"/>
            <a:r>
              <a:rPr lang="en-US" noProof="0"/>
              <a:t>Click icon to add picture</a:t>
            </a:r>
            <a:endParaRPr lang="en-US" noProof="0" dirty="0"/>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lstStyle>
          <a:p>
            <a:r>
              <a:rPr lang="en-US"/>
              <a:t>Click to edit Master title style</a:t>
            </a:r>
          </a:p>
        </p:txBody>
      </p:sp>
      <p:sp>
        <p:nvSpPr>
          <p:cNvPr id="11" name="Date Placeholder 4"/>
          <p:cNvSpPr>
            <a:spLocks noGrp="1"/>
          </p:cNvSpPr>
          <p:nvPr>
            <p:ph type="dt" sz="half" idx="10"/>
          </p:nvPr>
        </p:nvSpPr>
        <p:spPr/>
        <p:txBody>
          <a:bodyPr/>
          <a:lstStyle>
            <a:lvl1pPr>
              <a:defRPr/>
            </a:lvl1pPr>
          </a:lstStyle>
          <a:p>
            <a:pPr>
              <a:defRPr/>
            </a:pPr>
            <a:fld id="{4B5CE12E-F217-4E9B-811D-DDB3F040E4DA}" type="datetime1">
              <a:rPr lang="en-US" altLang="en-US"/>
              <a:pPr>
                <a:defRPr/>
              </a:pPr>
              <a:t>8/15/2019</a:t>
            </a:fld>
            <a:endParaRPr lang="en-US" altLang="en-US"/>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12D2F6B0-EDE0-410D-8716-4D14344C55D3}" type="slidenum">
              <a:rPr lang="en-US" altLang="en-US"/>
              <a:pPr>
                <a:defRPr/>
              </a:pPr>
              <a:t>‹#›</a:t>
            </a:fld>
            <a:endParaRPr lang="en-US" altLang="en-US"/>
          </a:p>
        </p:txBody>
      </p:sp>
    </p:spTree>
    <p:extLst>
      <p:ext uri="{BB962C8B-B14F-4D97-AF65-F5344CB8AC3E}">
        <p14:creationId xmlns:p14="http://schemas.microsoft.com/office/powerpoint/2010/main" val="6907228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5"/>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1027" name="Freeform 11"/>
          <p:cNvSpPr>
            <a:spLocks/>
          </p:cNvSpPr>
          <p:nvPr/>
        </p:nvSpPr>
        <p:spPr bwMode="auto">
          <a:xfrm>
            <a:off x="-53974" y="5784850"/>
            <a:ext cx="3802063" cy="838200"/>
          </a:xfrm>
          <a:custGeom>
            <a:avLst/>
            <a:gdLst>
              <a:gd name="T0" fmla="*/ 0 w 5760"/>
              <a:gd name="T1" fmla="*/ 0 h 528"/>
              <a:gd name="T2" fmla="*/ 2147483646 w 5760"/>
              <a:gd name="T3" fmla="*/ 0 h 528"/>
              <a:gd name="T4" fmla="*/ 2147483646 w 5760"/>
              <a:gd name="T5" fmla="*/ 1330642500 h 528"/>
              <a:gd name="T6" fmla="*/ 2091398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Straight Connector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40"/>
            <a:ext cx="1919288"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750">
                <a:latin typeface="Lucida Sans Unicode" panose="020B0602030504020204" pitchFamily="34" charset="0"/>
              </a:defRPr>
            </a:lvl1pPr>
          </a:lstStyle>
          <a:p>
            <a:pPr>
              <a:defRPr/>
            </a:pPr>
            <a:fld id="{CF95908F-67E2-49E5-82D6-3B7F699C8D10}" type="datetime1">
              <a:rPr lang="en-US" altLang="en-US"/>
              <a:pPr>
                <a:defRPr/>
              </a:pPr>
              <a:t>8/15/2019</a:t>
            </a:fld>
            <a:endParaRPr lang="en-US" altLang="en-US"/>
          </a:p>
        </p:txBody>
      </p:sp>
      <p:sp>
        <p:nvSpPr>
          <p:cNvPr id="22" name="Footer Placeholder 21"/>
          <p:cNvSpPr>
            <a:spLocks noGrp="1"/>
          </p:cNvSpPr>
          <p:nvPr>
            <p:ph type="ftr" sz="quarter" idx="3"/>
          </p:nvPr>
        </p:nvSpPr>
        <p:spPr>
          <a:xfrm>
            <a:off x="4379913" y="6408740"/>
            <a:ext cx="2351087" cy="365125"/>
          </a:xfrm>
          <a:prstGeom prst="rect">
            <a:avLst/>
          </a:prstGeom>
        </p:spPr>
        <p:txBody>
          <a:bodyPr vert="horz" anchor="b"/>
          <a:lstStyle>
            <a:lvl1pPr algn="r" eaLnBrk="1" fontAlgn="auto" latinLnBrk="0" hangingPunct="1">
              <a:spcBef>
                <a:spcPts val="0"/>
              </a:spcBef>
              <a:spcAft>
                <a:spcPts val="0"/>
              </a:spcAft>
              <a:defRPr kumimoji="0" sz="750">
                <a:solidFill>
                  <a:schemeClr val="tx1"/>
                </a:solidFill>
                <a:latin typeface="+mn-lt"/>
                <a:ea typeface="+mn-ea"/>
              </a:defRPr>
            </a:lvl1pPr>
          </a:lstStyle>
          <a:p>
            <a:pPr>
              <a:defRPr/>
            </a:pPr>
            <a:endParaRPr lang="en-US"/>
          </a:p>
        </p:txBody>
      </p:sp>
      <p:sp>
        <p:nvSpPr>
          <p:cNvPr id="18" name="Slide Number Placeholder 17"/>
          <p:cNvSpPr>
            <a:spLocks noGrp="1"/>
          </p:cNvSpPr>
          <p:nvPr>
            <p:ph type="sldNum" sz="quarter" idx="4"/>
          </p:nvPr>
        </p:nvSpPr>
        <p:spPr>
          <a:xfrm>
            <a:off x="8075613" y="6408740"/>
            <a:ext cx="9382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Lucida Sans Unicode" panose="020B0602030504020204" pitchFamily="34" charset="0"/>
              </a:defRPr>
            </a:lvl1pPr>
          </a:lstStyle>
          <a:p>
            <a:pPr>
              <a:defRPr/>
            </a:pPr>
            <a:r>
              <a:rPr lang="en-US" altLang="en-US"/>
              <a:t>4-</a:t>
            </a:r>
            <a:fld id="{9AB3EEA8-12C0-4F12-BA55-A509C56A85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hf hdr="0" ftr="0" dt="0"/>
  <p:txStyles>
    <p:titleStyle>
      <a:lvl1pPr algn="l" rtl="0" eaLnBrk="0" fontAlgn="base" hangingPunct="0">
        <a:spcBef>
          <a:spcPct val="0"/>
        </a:spcBef>
        <a:spcAft>
          <a:spcPct val="0"/>
        </a:spcAft>
        <a:defRPr sz="3075" b="1" kern="1200">
          <a:solidFill>
            <a:schemeClr val="tx2"/>
          </a:solidFill>
          <a:effectLst>
            <a:outerShdw blurRad="31750" dist="25400" dir="5400000" algn="tl" rotWithShape="0">
              <a:srgbClr val="000000">
                <a:alpha val="25000"/>
              </a:srgbClr>
            </a:outerShdw>
          </a:effectLst>
          <a:latin typeface="+mj-lt"/>
          <a:ea typeface="ＭＳ Ｐゴシック" panose="020B0600070205080204" pitchFamily="34" charset="-128"/>
          <a:cs typeface="+mj-cs"/>
        </a:defRPr>
      </a:lvl1pPr>
      <a:lvl2pPr algn="l" rtl="0" eaLnBrk="0" fontAlgn="base" hangingPunct="0">
        <a:spcBef>
          <a:spcPct val="0"/>
        </a:spcBef>
        <a:spcAft>
          <a:spcPct val="0"/>
        </a:spcAft>
        <a:defRPr sz="3075" b="1">
          <a:solidFill>
            <a:schemeClr val="tx2"/>
          </a:solidFill>
          <a:latin typeface="Lucida Sans Unicode" panose="020B0602030504020204" pitchFamily="34" charset="0"/>
          <a:ea typeface="ＭＳ Ｐゴシック" panose="020B0600070205080204" pitchFamily="34" charset="-128"/>
        </a:defRPr>
      </a:lvl2pPr>
      <a:lvl3pPr algn="l" rtl="0" eaLnBrk="0" fontAlgn="base" hangingPunct="0">
        <a:spcBef>
          <a:spcPct val="0"/>
        </a:spcBef>
        <a:spcAft>
          <a:spcPct val="0"/>
        </a:spcAft>
        <a:defRPr sz="3075" b="1">
          <a:solidFill>
            <a:schemeClr val="tx2"/>
          </a:solidFill>
          <a:latin typeface="Lucida Sans Unicode" panose="020B0602030504020204" pitchFamily="34" charset="0"/>
          <a:ea typeface="ＭＳ Ｐゴシック" panose="020B0600070205080204" pitchFamily="34" charset="-128"/>
        </a:defRPr>
      </a:lvl3pPr>
      <a:lvl4pPr algn="l" rtl="0" eaLnBrk="0" fontAlgn="base" hangingPunct="0">
        <a:spcBef>
          <a:spcPct val="0"/>
        </a:spcBef>
        <a:spcAft>
          <a:spcPct val="0"/>
        </a:spcAft>
        <a:defRPr sz="3075" b="1">
          <a:solidFill>
            <a:schemeClr val="tx2"/>
          </a:solidFill>
          <a:latin typeface="Lucida Sans Unicode" panose="020B0602030504020204" pitchFamily="34" charset="0"/>
          <a:ea typeface="ＭＳ Ｐゴシック" panose="020B0600070205080204" pitchFamily="34" charset="-128"/>
        </a:defRPr>
      </a:lvl4pPr>
      <a:lvl5pPr algn="l" rtl="0" eaLnBrk="0" fontAlgn="base" hangingPunct="0">
        <a:spcBef>
          <a:spcPct val="0"/>
        </a:spcBef>
        <a:spcAft>
          <a:spcPct val="0"/>
        </a:spcAft>
        <a:defRPr sz="3075" b="1">
          <a:solidFill>
            <a:schemeClr val="tx2"/>
          </a:solidFill>
          <a:latin typeface="Lucida Sans Unicode" panose="020B0602030504020204" pitchFamily="34" charset="0"/>
          <a:ea typeface="ＭＳ Ｐゴシック" panose="020B0600070205080204" pitchFamily="34" charset="-128"/>
        </a:defRPr>
      </a:lvl5pPr>
      <a:lvl6pPr marL="342900" algn="l" rtl="0" fontAlgn="base">
        <a:spcBef>
          <a:spcPct val="0"/>
        </a:spcBef>
        <a:spcAft>
          <a:spcPct val="0"/>
        </a:spcAft>
        <a:defRPr sz="3075" b="1">
          <a:solidFill>
            <a:schemeClr val="tx2"/>
          </a:solidFill>
          <a:latin typeface="Lucida Sans Unicode" panose="020B0602030504020204" pitchFamily="34" charset="0"/>
          <a:ea typeface="ＭＳ Ｐゴシック" panose="020B0600070205080204" pitchFamily="34" charset="-128"/>
        </a:defRPr>
      </a:lvl6pPr>
      <a:lvl7pPr marL="685800" algn="l" rtl="0" fontAlgn="base">
        <a:spcBef>
          <a:spcPct val="0"/>
        </a:spcBef>
        <a:spcAft>
          <a:spcPct val="0"/>
        </a:spcAft>
        <a:defRPr sz="3075" b="1">
          <a:solidFill>
            <a:schemeClr val="tx2"/>
          </a:solidFill>
          <a:latin typeface="Lucida Sans Unicode" panose="020B0602030504020204" pitchFamily="34" charset="0"/>
          <a:ea typeface="ＭＳ Ｐゴシック" panose="020B0600070205080204" pitchFamily="34" charset="-128"/>
        </a:defRPr>
      </a:lvl7pPr>
      <a:lvl8pPr marL="1028700" algn="l" rtl="0" fontAlgn="base">
        <a:spcBef>
          <a:spcPct val="0"/>
        </a:spcBef>
        <a:spcAft>
          <a:spcPct val="0"/>
        </a:spcAft>
        <a:defRPr sz="3075" b="1">
          <a:solidFill>
            <a:schemeClr val="tx2"/>
          </a:solidFill>
          <a:latin typeface="Lucida Sans Unicode" panose="020B0602030504020204" pitchFamily="34" charset="0"/>
          <a:ea typeface="ＭＳ Ｐゴシック" panose="020B0600070205080204" pitchFamily="34" charset="-128"/>
        </a:defRPr>
      </a:lvl8pPr>
      <a:lvl9pPr marL="1371600" algn="l" rtl="0" fontAlgn="base">
        <a:spcBef>
          <a:spcPct val="0"/>
        </a:spcBef>
        <a:spcAft>
          <a:spcPct val="0"/>
        </a:spcAft>
        <a:defRPr sz="3075" b="1">
          <a:solidFill>
            <a:schemeClr val="tx2"/>
          </a:solidFill>
          <a:latin typeface="Lucida Sans Unicode" panose="020B0602030504020204" pitchFamily="34" charset="0"/>
          <a:ea typeface="ＭＳ Ｐゴシック" panose="020B0600070205080204" pitchFamily="34" charset="-128"/>
        </a:defRPr>
      </a:lvl9pPr>
    </p:titleStyle>
    <p:bodyStyle>
      <a:lvl1pPr marL="273844" indent="-191691" algn="l" rtl="0" eaLnBrk="0" fontAlgn="base" hangingPunct="0">
        <a:spcBef>
          <a:spcPts val="300"/>
        </a:spcBef>
        <a:spcAft>
          <a:spcPts val="450"/>
        </a:spcAft>
        <a:buClr>
          <a:schemeClr val="accent1"/>
        </a:buClr>
        <a:buSzPct val="68000"/>
        <a:buFont typeface="Wingdings 3" panose="05040102010807070707" pitchFamily="18" charset="2"/>
        <a:buChar char=""/>
        <a:defRPr sz="2025" kern="1200">
          <a:solidFill>
            <a:schemeClr val="tx1"/>
          </a:solidFill>
          <a:latin typeface="+mn-lt"/>
          <a:ea typeface="ＭＳ Ｐゴシック" panose="020B0600070205080204" pitchFamily="34" charset="-128"/>
          <a:cs typeface="+mn-cs"/>
        </a:defRPr>
      </a:lvl1pPr>
      <a:lvl2pPr marL="465535" indent="-171450" algn="l" rtl="0" eaLnBrk="0" fontAlgn="base" hangingPunct="0">
        <a:spcBef>
          <a:spcPts val="244"/>
        </a:spcBef>
        <a:spcAft>
          <a:spcPts val="450"/>
        </a:spcAft>
        <a:buClr>
          <a:schemeClr val="accent1"/>
        </a:buClr>
        <a:buFont typeface="Verdana" panose="020B0604030504040204" pitchFamily="34" charset="0"/>
        <a:buChar char="◦"/>
        <a:defRPr sz="1725" kern="1200">
          <a:solidFill>
            <a:schemeClr val="tx1"/>
          </a:solidFill>
          <a:latin typeface="+mn-lt"/>
          <a:ea typeface="ＭＳ Ｐゴシック" panose="020B0600070205080204" pitchFamily="34" charset="-128"/>
          <a:cs typeface="+mn-cs"/>
        </a:defRPr>
      </a:lvl2pPr>
      <a:lvl3pPr marL="644129" indent="-171450" algn="l" rtl="0" eaLnBrk="0" fontAlgn="base" hangingPunct="0">
        <a:spcBef>
          <a:spcPts val="263"/>
        </a:spcBef>
        <a:spcAft>
          <a:spcPts val="450"/>
        </a:spcAft>
        <a:buClr>
          <a:schemeClr val="accent2"/>
        </a:buClr>
        <a:buSzPct val="100000"/>
        <a:buFont typeface="Wingdings 2" panose="05020102010507070707" pitchFamily="18" charset="2"/>
        <a:buChar char=""/>
        <a:defRPr sz="1575" kern="1200">
          <a:solidFill>
            <a:schemeClr val="tx1"/>
          </a:solidFill>
          <a:latin typeface="+mn-lt"/>
          <a:ea typeface="ＭＳ Ｐゴシック" panose="020B0600070205080204" pitchFamily="34" charset="-128"/>
          <a:cs typeface="+mn-cs"/>
        </a:defRPr>
      </a:lvl3pPr>
      <a:lvl4pPr marL="857250" indent="-171450" algn="l" rtl="0" eaLnBrk="0" fontAlgn="base" hangingPunct="0">
        <a:spcBef>
          <a:spcPts val="263"/>
        </a:spcBef>
        <a:spcAft>
          <a:spcPts val="450"/>
        </a:spcAft>
        <a:buClr>
          <a:schemeClr val="accent2"/>
        </a:buClr>
        <a:buFont typeface="Wingdings 2" panose="05020102010507070707" pitchFamily="18" charset="2"/>
        <a:buChar char=""/>
        <a:defRPr sz="1425" kern="1200">
          <a:solidFill>
            <a:schemeClr val="tx1"/>
          </a:solidFill>
          <a:latin typeface="+mn-lt"/>
          <a:ea typeface="ＭＳ Ｐゴシック" panose="020B0600070205080204" pitchFamily="34" charset="-128"/>
          <a:cs typeface="+mn-cs"/>
        </a:defRPr>
      </a:lvl4pPr>
      <a:lvl5pPr marL="1028700" indent="-171450" algn="l" rtl="0" eaLnBrk="0" fontAlgn="base" hangingPunct="0">
        <a:spcBef>
          <a:spcPts val="263"/>
        </a:spcBef>
        <a:spcAft>
          <a:spcPts val="450"/>
        </a:spcAft>
        <a:buClr>
          <a:schemeClr val="accent2"/>
        </a:buClr>
        <a:buFont typeface="Wingdings 2" panose="05020102010507070707" pitchFamily="18" charset="2"/>
        <a:buChar char=""/>
        <a:defRPr kern="1200">
          <a:solidFill>
            <a:schemeClr val="tx1"/>
          </a:solidFill>
          <a:latin typeface="+mn-lt"/>
          <a:ea typeface="ＭＳ Ｐゴシック" panose="020B0600070205080204" pitchFamily="34" charset="-128"/>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0.wmf"/><Relationship Id="rId4" Type="http://schemas.openxmlformats.org/officeDocument/2006/relationships/oleObject" Target="../embeddings/oleObject14.bin"/></Relationships>
</file>

<file path=ppt/slides/_rels/slide1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2.wmf"/><Relationship Id="rId4" Type="http://schemas.openxmlformats.org/officeDocument/2006/relationships/oleObject" Target="../embeddings/oleObject15.bin"/></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3.wmf"/></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6.png"/></Relationships>
</file>

<file path=ppt/slides/_rels/slide1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5.emf"/><Relationship Id="rId4" Type="http://schemas.openxmlformats.org/officeDocument/2006/relationships/package" Target="../embeddings/Microsoft_Excel_Worksheet2.xlsx"/></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6.emf"/><Relationship Id="rId4" Type="http://schemas.openxmlformats.org/officeDocument/2006/relationships/package" Target="../embeddings/Microsoft_Excel_Worksheet3.xlsx"/></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7.emf"/></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3.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4.emf"/></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27.emf"/><Relationship Id="rId4" Type="http://schemas.openxmlformats.org/officeDocument/2006/relationships/oleObject" Target="../embeddings/oleObject7.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29.emf"/><Relationship Id="rId4" Type="http://schemas.openxmlformats.org/officeDocument/2006/relationships/oleObject" Target="../embeddings/oleObject9.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1.wmf"/><Relationship Id="rId4" Type="http://schemas.openxmlformats.org/officeDocument/2006/relationships/oleObject" Target="../embeddings/oleObject11.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32.emf"/><Relationship Id="rId4" Type="http://schemas.openxmlformats.org/officeDocument/2006/relationships/oleObject" Target="../embeddings/oleObject12.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7.emf"/><Relationship Id="rId4" Type="http://schemas.openxmlformats.org/officeDocument/2006/relationships/oleObject" Target="../embeddings/oleObject13.bin"/></Relationships>
</file>

<file path=ppt/slides/_rels/slide9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ubtitle 2"/>
          <p:cNvSpPr>
            <a:spLocks noGrp="1"/>
          </p:cNvSpPr>
          <p:nvPr>
            <p:ph type="subTitle" idx="1"/>
          </p:nvPr>
        </p:nvSpPr>
        <p:spPr>
          <a:xfrm>
            <a:off x="1657350" y="1277971"/>
            <a:ext cx="5829300" cy="898922"/>
          </a:xfrm>
        </p:spPr>
        <p:txBody>
          <a:bodyPr/>
          <a:lstStyle/>
          <a:p>
            <a:pPr marR="0" algn="ctr" eaLnBrk="1" hangingPunct="1"/>
            <a:r>
              <a:rPr lang="en-US" altLang="en-US" sz="3200" dirty="0" smtClean="0"/>
              <a:t>FIN3000</a:t>
            </a:r>
          </a:p>
          <a:p>
            <a:pPr marR="0" algn="ctr" eaLnBrk="1" hangingPunct="1"/>
            <a:endParaRPr lang="en-US" altLang="en-US" sz="3200" dirty="0"/>
          </a:p>
          <a:p>
            <a:pPr marR="0" algn="ctr" eaLnBrk="1" hangingPunct="1"/>
            <a:r>
              <a:rPr lang="en-US" altLang="en-US" sz="3200" dirty="0" smtClean="0"/>
              <a:t>Chapter </a:t>
            </a:r>
            <a:r>
              <a:rPr lang="en-US" altLang="en-US" sz="3200" dirty="0"/>
              <a:t>10 </a:t>
            </a:r>
            <a:r>
              <a:rPr lang="en-US" altLang="en-US" sz="3200" dirty="0" smtClean="0"/>
              <a:t> </a:t>
            </a:r>
            <a:endParaRPr lang="en-US" altLang="en-US" sz="3200" dirty="0"/>
          </a:p>
          <a:p>
            <a:pPr marR="0" algn="ctr" eaLnBrk="1" hangingPunct="1"/>
            <a:r>
              <a:rPr lang="en-US" altLang="en-US" sz="3200" dirty="0"/>
              <a:t>Some Lessons from Capital Market History</a:t>
            </a:r>
          </a:p>
        </p:txBody>
      </p:sp>
      <p:sp>
        <p:nvSpPr>
          <p:cNvPr id="15364" name="Slide Number Placeholder 3"/>
          <p:cNvSpPr>
            <a:spLocks noGrp="1"/>
          </p:cNvSpPr>
          <p:nvPr>
            <p:ph type="sldNum" sz="quarter" idx="12"/>
          </p:nvPr>
        </p:nvSpPr>
        <p:spPr bwMode="auto">
          <a:xfrm>
            <a:off x="7216380" y="5663805"/>
            <a:ext cx="68699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spcAft>
                <a:spcPts val="450"/>
              </a:spcAft>
              <a:buClr>
                <a:schemeClr val="accent1"/>
              </a:buClr>
              <a:buSzPct val="68000"/>
              <a:buFont typeface="Wingdings 3" panose="05040102010807070707" pitchFamily="18" charset="2"/>
              <a:buChar char=""/>
              <a:defRPr sz="2025">
                <a:solidFill>
                  <a:schemeClr val="tx1"/>
                </a:solidFill>
                <a:latin typeface="Lucida Sans Unicode" panose="020B0602030504020204" pitchFamily="34" charset="0"/>
                <a:ea typeface="ＭＳ Ｐゴシック" panose="020B0600070205080204" pitchFamily="34" charset="-128"/>
              </a:defRPr>
            </a:lvl1pPr>
            <a:lvl2pPr marL="28448794" indent="-28105894">
              <a:spcBef>
                <a:spcPts val="244"/>
              </a:spcBef>
              <a:spcAft>
                <a:spcPts val="450"/>
              </a:spcAft>
              <a:buClr>
                <a:schemeClr val="accent1"/>
              </a:buClr>
              <a:buFont typeface="Verdana" panose="020B0604030504040204" pitchFamily="34" charset="0"/>
              <a:buChar char="◦"/>
              <a:defRPr sz="1725">
                <a:solidFill>
                  <a:schemeClr val="tx1"/>
                </a:solidFill>
                <a:latin typeface="Lucida Sans Unicode" panose="020B0602030504020204" pitchFamily="34" charset="0"/>
                <a:ea typeface="ＭＳ Ｐゴシック" panose="020B0600070205080204" pitchFamily="34" charset="-128"/>
              </a:defRPr>
            </a:lvl2pPr>
            <a:lvl3pPr marL="857250" indent="-171450">
              <a:spcBef>
                <a:spcPts val="263"/>
              </a:spcBef>
              <a:spcAft>
                <a:spcPts val="450"/>
              </a:spcAft>
              <a:buClr>
                <a:schemeClr val="accent2"/>
              </a:buClr>
              <a:buSzPct val="100000"/>
              <a:buFont typeface="Wingdings 2" panose="05020102010507070707" pitchFamily="18" charset="2"/>
              <a:buChar char=""/>
              <a:defRPr sz="1575">
                <a:solidFill>
                  <a:schemeClr val="tx1"/>
                </a:solidFill>
                <a:latin typeface="Lucida Sans Unicode" panose="020B0602030504020204" pitchFamily="34" charset="0"/>
                <a:ea typeface="ＭＳ Ｐゴシック" panose="020B0600070205080204" pitchFamily="34" charset="-128"/>
              </a:defRPr>
            </a:lvl3pPr>
            <a:lvl4pPr marL="1200150" indent="-171450">
              <a:spcBef>
                <a:spcPts val="263"/>
              </a:spcBef>
              <a:spcAft>
                <a:spcPts val="450"/>
              </a:spcAft>
              <a:buClr>
                <a:schemeClr val="accent2"/>
              </a:buClr>
              <a:buFont typeface="Wingdings 2" panose="05020102010507070707" pitchFamily="18" charset="2"/>
              <a:buChar char=""/>
              <a:defRPr sz="1425">
                <a:solidFill>
                  <a:schemeClr val="tx1"/>
                </a:solidFill>
                <a:latin typeface="Lucida Sans Unicode" panose="020B0602030504020204" pitchFamily="34" charset="0"/>
                <a:ea typeface="ＭＳ Ｐゴシック" panose="020B0600070205080204" pitchFamily="34" charset="-128"/>
              </a:defRPr>
            </a:lvl4pPr>
            <a:lvl5pPr marL="1543050" indent="-17145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18859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2288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25717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29146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200" dirty="0">
                <a:solidFill>
                  <a:srgbClr val="FFFFFF"/>
                </a:solidFill>
              </a:rPr>
              <a:t>10-</a:t>
            </a:r>
            <a:fld id="{9A6D0C42-04C1-482F-BC18-7485E8ABC1D5}" type="slidenum">
              <a:rPr lang="en-US" altLang="en-US" sz="1200">
                <a:solidFill>
                  <a:srgbClr val="FFFFFF"/>
                </a:solidFill>
              </a:rPr>
              <a:pPr>
                <a:spcBef>
                  <a:spcPct val="0"/>
                </a:spcBef>
                <a:spcAft>
                  <a:spcPct val="0"/>
                </a:spcAft>
                <a:buClrTx/>
                <a:buSzTx/>
                <a:buFontTx/>
                <a:buNone/>
              </a:pPr>
              <a:t>1</a:t>
            </a:fld>
            <a:endParaRPr lang="en-US" altLang="en-US" sz="120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Percent Return</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10</a:t>
            </a:fld>
            <a:endParaRPr lang="en-US" altLang="en-US" dirty="0"/>
          </a:p>
        </p:txBody>
      </p:sp>
      <p:sp>
        <p:nvSpPr>
          <p:cNvPr id="5" name="Right Arrow Callout 4"/>
          <p:cNvSpPr/>
          <p:nvPr/>
        </p:nvSpPr>
        <p:spPr>
          <a:xfrm>
            <a:off x="1697276" y="2206624"/>
            <a:ext cx="2513001" cy="866006"/>
          </a:xfrm>
          <a:prstGeom prst="rightArrowCallout">
            <a:avLst>
              <a:gd name="adj1" fmla="val 25000"/>
              <a:gd name="adj2" fmla="val 25000"/>
              <a:gd name="adj3" fmla="val 25000"/>
              <a:gd name="adj4" fmla="val 78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Dividend Yield</a:t>
            </a:r>
          </a:p>
        </p:txBody>
      </p:sp>
      <p:sp>
        <p:nvSpPr>
          <p:cNvPr id="11" name="TextBox 10"/>
          <p:cNvSpPr txBox="1"/>
          <p:nvPr/>
        </p:nvSpPr>
        <p:spPr>
          <a:xfrm>
            <a:off x="4577299" y="2252984"/>
            <a:ext cx="710451" cy="789960"/>
          </a:xfrm>
          <a:prstGeom prst="rect">
            <a:avLst/>
          </a:prstGeom>
          <a:noFill/>
        </p:spPr>
        <p:txBody>
          <a:bodyPr wrap="none" rtlCol="0">
            <a:spAutoFit/>
          </a:bodyPr>
          <a:lstStyle/>
          <a:p>
            <a:pPr algn="ctr">
              <a:spcBef>
                <a:spcPts val="225"/>
              </a:spcBef>
              <a:spcAft>
                <a:spcPts val="225"/>
              </a:spcAft>
            </a:pPr>
            <a:r>
              <a:rPr lang="en-US" sz="2100" dirty="0">
                <a:latin typeface="+mn-lt"/>
              </a:rPr>
              <a:t>D</a:t>
            </a:r>
            <a:r>
              <a:rPr lang="en-US" sz="2100" baseline="-25000" dirty="0">
                <a:latin typeface="+mn-lt"/>
              </a:rPr>
              <a:t>t+1</a:t>
            </a:r>
          </a:p>
          <a:p>
            <a:pPr algn="ctr">
              <a:spcBef>
                <a:spcPts val="225"/>
              </a:spcBef>
              <a:spcAft>
                <a:spcPts val="225"/>
              </a:spcAft>
            </a:pPr>
            <a:r>
              <a:rPr lang="en-US" sz="2100" dirty="0">
                <a:latin typeface="+mn-lt"/>
              </a:rPr>
              <a:t>P</a:t>
            </a:r>
            <a:r>
              <a:rPr lang="en-US" sz="2100" baseline="-25000" dirty="0">
                <a:latin typeface="+mn-lt"/>
              </a:rPr>
              <a:t>t</a:t>
            </a:r>
          </a:p>
        </p:txBody>
      </p:sp>
      <p:cxnSp>
        <p:nvCxnSpPr>
          <p:cNvPr id="12" name="Straight Connector 11"/>
          <p:cNvCxnSpPr/>
          <p:nvPr/>
        </p:nvCxnSpPr>
        <p:spPr>
          <a:xfrm>
            <a:off x="4574030" y="2687252"/>
            <a:ext cx="685800"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grpSp>
        <p:nvGrpSpPr>
          <p:cNvPr id="23" name="Group 22"/>
          <p:cNvGrpSpPr/>
          <p:nvPr/>
        </p:nvGrpSpPr>
        <p:grpSpPr>
          <a:xfrm>
            <a:off x="1692779" y="3260077"/>
            <a:ext cx="3801581" cy="866006"/>
            <a:chOff x="733037" y="3203769"/>
            <a:chExt cx="5068775" cy="1154674"/>
          </a:xfrm>
        </p:grpSpPr>
        <p:sp>
          <p:nvSpPr>
            <p:cNvPr id="13" name="Right Arrow Callout 12"/>
            <p:cNvSpPr/>
            <p:nvPr/>
          </p:nvSpPr>
          <p:spPr>
            <a:xfrm>
              <a:off x="733037" y="3203769"/>
              <a:ext cx="3350668" cy="1154674"/>
            </a:xfrm>
            <a:prstGeom prst="rightArrowCallout">
              <a:avLst>
                <a:gd name="adj1" fmla="val 25000"/>
                <a:gd name="adj2" fmla="val 25000"/>
                <a:gd name="adj3" fmla="val 25000"/>
                <a:gd name="adj4" fmla="val 78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Capital Gains Yield</a:t>
              </a:r>
            </a:p>
          </p:txBody>
        </p:sp>
        <p:sp>
          <p:nvSpPr>
            <p:cNvPr id="15" name="TextBox 14"/>
            <p:cNvSpPr txBox="1"/>
            <p:nvPr/>
          </p:nvSpPr>
          <p:spPr>
            <a:xfrm>
              <a:off x="4279600" y="3203769"/>
              <a:ext cx="1522212" cy="1053279"/>
            </a:xfrm>
            <a:prstGeom prst="rect">
              <a:avLst/>
            </a:prstGeom>
            <a:noFill/>
          </p:spPr>
          <p:txBody>
            <a:bodyPr wrap="none" rtlCol="0">
              <a:spAutoFit/>
            </a:bodyPr>
            <a:lstStyle/>
            <a:p>
              <a:pPr algn="ctr">
                <a:spcBef>
                  <a:spcPts val="225"/>
                </a:spcBef>
                <a:spcAft>
                  <a:spcPts val="225"/>
                </a:spcAft>
              </a:pPr>
              <a:r>
                <a:rPr lang="en-US" sz="2100" dirty="0">
                  <a:latin typeface="+mn-lt"/>
                </a:rPr>
                <a:t>P</a:t>
              </a:r>
              <a:r>
                <a:rPr lang="en-US" sz="2100" baseline="-25000" dirty="0">
                  <a:latin typeface="+mn-lt"/>
                </a:rPr>
                <a:t>t+1 </a:t>
              </a:r>
              <a:r>
                <a:rPr lang="en-US" sz="2100" dirty="0">
                  <a:latin typeface="+mn-lt"/>
                </a:rPr>
                <a:t>-</a:t>
              </a:r>
              <a:r>
                <a:rPr lang="en-US" sz="2100" baseline="-25000" dirty="0">
                  <a:latin typeface="+mn-lt"/>
                </a:rPr>
                <a:t> </a:t>
              </a:r>
              <a:r>
                <a:rPr lang="en-US" sz="2100" dirty="0">
                  <a:latin typeface="+mn-lt"/>
                </a:rPr>
                <a:t>P</a:t>
              </a:r>
              <a:r>
                <a:rPr lang="en-US" sz="2100" baseline="-25000" dirty="0">
                  <a:latin typeface="+mn-lt"/>
                </a:rPr>
                <a:t>t</a:t>
              </a:r>
            </a:p>
            <a:p>
              <a:pPr algn="ctr">
                <a:spcBef>
                  <a:spcPts val="225"/>
                </a:spcBef>
                <a:spcAft>
                  <a:spcPts val="225"/>
                </a:spcAft>
              </a:pPr>
              <a:r>
                <a:rPr lang="en-US" sz="2100" dirty="0">
                  <a:latin typeface="+mn-lt"/>
                </a:rPr>
                <a:t>P</a:t>
              </a:r>
              <a:r>
                <a:rPr lang="en-US" sz="2100" baseline="-25000" dirty="0">
                  <a:latin typeface="+mn-lt"/>
                </a:rPr>
                <a:t>t</a:t>
              </a:r>
            </a:p>
          </p:txBody>
        </p:sp>
        <p:cxnSp>
          <p:nvCxnSpPr>
            <p:cNvPr id="16" name="Straight Connector 15"/>
            <p:cNvCxnSpPr/>
            <p:nvPr/>
          </p:nvCxnSpPr>
          <p:spPr>
            <a:xfrm>
              <a:off x="4393376" y="3782795"/>
              <a:ext cx="1223933" cy="158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grpSp>
      <p:sp>
        <p:nvSpPr>
          <p:cNvPr id="17" name="TextBox 16"/>
          <p:cNvSpPr txBox="1"/>
          <p:nvPr/>
        </p:nvSpPr>
        <p:spPr>
          <a:xfrm>
            <a:off x="5872612" y="2252983"/>
            <a:ext cx="1706112" cy="1692771"/>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spcBef>
                <a:spcPts val="300"/>
              </a:spcBef>
              <a:spcAft>
                <a:spcPts val="300"/>
              </a:spcAft>
            </a:pPr>
            <a:endParaRPr lang="en-US" sz="600" dirty="0">
              <a:latin typeface="+mn-lt"/>
            </a:endParaRPr>
          </a:p>
          <a:p>
            <a:pPr>
              <a:spcBef>
                <a:spcPts val="300"/>
              </a:spcBef>
              <a:spcAft>
                <a:spcPts val="300"/>
              </a:spcAft>
            </a:pPr>
            <a:r>
              <a:rPr lang="en-US" dirty="0">
                <a:latin typeface="+mn-lt"/>
              </a:rPr>
              <a:t>D = Dividend</a:t>
            </a:r>
          </a:p>
          <a:p>
            <a:pPr>
              <a:spcBef>
                <a:spcPts val="300"/>
              </a:spcBef>
              <a:spcAft>
                <a:spcPts val="300"/>
              </a:spcAft>
            </a:pPr>
            <a:r>
              <a:rPr lang="en-US" dirty="0">
                <a:latin typeface="+mn-lt"/>
              </a:rPr>
              <a:t>P = Price of Stock</a:t>
            </a:r>
          </a:p>
          <a:p>
            <a:pPr>
              <a:spcBef>
                <a:spcPts val="300"/>
              </a:spcBef>
              <a:spcAft>
                <a:spcPts val="300"/>
              </a:spcAft>
            </a:pPr>
            <a:r>
              <a:rPr lang="en-US" dirty="0" err="1">
                <a:latin typeface="+mn-lt"/>
              </a:rPr>
              <a:t>t</a:t>
            </a:r>
            <a:r>
              <a:rPr lang="en-US" dirty="0">
                <a:latin typeface="+mn-lt"/>
              </a:rPr>
              <a:t> = time 0</a:t>
            </a:r>
          </a:p>
          <a:p>
            <a:pPr algn="ctr">
              <a:spcBef>
                <a:spcPts val="300"/>
              </a:spcBef>
              <a:spcAft>
                <a:spcPts val="300"/>
              </a:spcAft>
            </a:pPr>
            <a:endParaRPr lang="en-US" sz="600" dirty="0">
              <a:latin typeface="+mn-lt"/>
            </a:endParaRPr>
          </a:p>
        </p:txBody>
      </p:sp>
      <p:grpSp>
        <p:nvGrpSpPr>
          <p:cNvPr id="26" name="Group 25"/>
          <p:cNvGrpSpPr/>
          <p:nvPr/>
        </p:nvGrpSpPr>
        <p:grpSpPr>
          <a:xfrm>
            <a:off x="1949165" y="4348337"/>
            <a:ext cx="5352982" cy="576092"/>
            <a:chOff x="1074885" y="4654781"/>
            <a:chExt cx="7137309" cy="768123"/>
          </a:xfrm>
        </p:grpSpPr>
        <p:sp>
          <p:nvSpPr>
            <p:cNvPr id="18" name="Rounded Rectangle 17"/>
            <p:cNvSpPr/>
            <p:nvPr/>
          </p:nvSpPr>
          <p:spPr>
            <a:xfrm>
              <a:off x="1074885" y="4654781"/>
              <a:ext cx="1918015" cy="7681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 Return</a:t>
              </a:r>
            </a:p>
          </p:txBody>
        </p:sp>
        <p:sp>
          <p:nvSpPr>
            <p:cNvPr id="19" name="Rounded Rectangle 18"/>
            <p:cNvSpPr/>
            <p:nvPr/>
          </p:nvSpPr>
          <p:spPr>
            <a:xfrm>
              <a:off x="3831197" y="4654781"/>
              <a:ext cx="1918015" cy="7681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Dividend Yield</a:t>
              </a:r>
            </a:p>
          </p:txBody>
        </p:sp>
        <p:sp>
          <p:nvSpPr>
            <p:cNvPr id="20" name="TextBox 19"/>
            <p:cNvSpPr txBox="1"/>
            <p:nvPr/>
          </p:nvSpPr>
          <p:spPr>
            <a:xfrm>
              <a:off x="3147785" y="4777232"/>
              <a:ext cx="532624" cy="553998"/>
            </a:xfrm>
            <a:prstGeom prst="rect">
              <a:avLst/>
            </a:prstGeom>
            <a:noFill/>
          </p:spPr>
          <p:txBody>
            <a:bodyPr wrap="none" rtlCol="0">
              <a:spAutoFit/>
            </a:bodyPr>
            <a:lstStyle/>
            <a:p>
              <a:r>
                <a:rPr lang="en-US" sz="2100" b="1" dirty="0">
                  <a:latin typeface="+mn-lt"/>
                </a:rPr>
                <a:t>=</a:t>
              </a:r>
            </a:p>
          </p:txBody>
        </p:sp>
        <p:sp>
          <p:nvSpPr>
            <p:cNvPr id="21" name="Rounded Rectangle 20"/>
            <p:cNvSpPr/>
            <p:nvPr/>
          </p:nvSpPr>
          <p:spPr>
            <a:xfrm>
              <a:off x="6294179" y="4654781"/>
              <a:ext cx="1918015" cy="7681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Capital Gains Yield</a:t>
              </a:r>
            </a:p>
          </p:txBody>
        </p:sp>
        <p:sp>
          <p:nvSpPr>
            <p:cNvPr id="22" name="TextBox 21"/>
            <p:cNvSpPr txBox="1"/>
            <p:nvPr/>
          </p:nvSpPr>
          <p:spPr>
            <a:xfrm>
              <a:off x="5786645" y="4777232"/>
              <a:ext cx="532624" cy="553998"/>
            </a:xfrm>
            <a:prstGeom prst="rect">
              <a:avLst/>
            </a:prstGeom>
            <a:noFill/>
          </p:spPr>
          <p:txBody>
            <a:bodyPr wrap="none" rtlCol="0">
              <a:spAutoFit/>
            </a:bodyPr>
            <a:lstStyle/>
            <a:p>
              <a:r>
                <a:rPr lang="en-US" sz="2100" b="1" dirty="0">
                  <a:latin typeface="+mn-lt"/>
                </a:rPr>
                <a:t>+</a:t>
              </a:r>
            </a:p>
          </p:txBody>
        </p:sp>
      </p:grpSp>
      <p:grpSp>
        <p:nvGrpSpPr>
          <p:cNvPr id="27" name="Group 26"/>
          <p:cNvGrpSpPr/>
          <p:nvPr/>
        </p:nvGrpSpPr>
        <p:grpSpPr>
          <a:xfrm>
            <a:off x="3507013" y="5097683"/>
            <a:ext cx="2810107" cy="789960"/>
            <a:chOff x="3152016" y="5636977"/>
            <a:chExt cx="3746809" cy="1053280"/>
          </a:xfrm>
        </p:grpSpPr>
        <p:sp>
          <p:nvSpPr>
            <p:cNvPr id="24" name="TextBox 23"/>
            <p:cNvSpPr txBox="1"/>
            <p:nvPr/>
          </p:nvSpPr>
          <p:spPr>
            <a:xfrm>
              <a:off x="4164951" y="5636977"/>
              <a:ext cx="2697748" cy="1053280"/>
            </a:xfrm>
            <a:prstGeom prst="rect">
              <a:avLst/>
            </a:prstGeom>
            <a:noFill/>
          </p:spPr>
          <p:txBody>
            <a:bodyPr wrap="none" rtlCol="0">
              <a:spAutoFit/>
            </a:bodyPr>
            <a:lstStyle/>
            <a:p>
              <a:pPr algn="ctr">
                <a:spcBef>
                  <a:spcPts val="225"/>
                </a:spcBef>
                <a:spcAft>
                  <a:spcPts val="225"/>
                </a:spcAft>
              </a:pPr>
              <a:r>
                <a:rPr lang="en-US" sz="2100" dirty="0">
                  <a:latin typeface="+mn-lt"/>
                </a:rPr>
                <a:t>D</a:t>
              </a:r>
              <a:r>
                <a:rPr lang="en-US" sz="2100" baseline="-25000" dirty="0">
                  <a:latin typeface="+mn-lt"/>
                </a:rPr>
                <a:t>t+1 </a:t>
              </a:r>
              <a:r>
                <a:rPr lang="en-US" sz="2100" dirty="0">
                  <a:latin typeface="+mn-lt"/>
                </a:rPr>
                <a:t>+</a:t>
              </a:r>
              <a:r>
                <a:rPr lang="en-US" sz="2100" baseline="-25000" dirty="0">
                  <a:latin typeface="+mn-lt"/>
                </a:rPr>
                <a:t> </a:t>
              </a:r>
              <a:r>
                <a:rPr lang="en-US" sz="2100" dirty="0">
                  <a:latin typeface="+mn-lt"/>
                </a:rPr>
                <a:t>P</a:t>
              </a:r>
              <a:r>
                <a:rPr lang="en-US" sz="2100" baseline="-25000" dirty="0">
                  <a:latin typeface="+mn-lt"/>
                </a:rPr>
                <a:t>t+1 </a:t>
              </a:r>
              <a:r>
                <a:rPr lang="en-US" sz="2100" dirty="0">
                  <a:latin typeface="+mn-lt"/>
                </a:rPr>
                <a:t>- P</a:t>
              </a:r>
              <a:r>
                <a:rPr lang="en-US" sz="2100" baseline="-25000" dirty="0">
                  <a:latin typeface="+mn-lt"/>
                </a:rPr>
                <a:t>t</a:t>
              </a:r>
            </a:p>
            <a:p>
              <a:pPr algn="ctr">
                <a:spcBef>
                  <a:spcPts val="225"/>
                </a:spcBef>
                <a:spcAft>
                  <a:spcPts val="225"/>
                </a:spcAft>
              </a:pPr>
              <a:r>
                <a:rPr lang="en-US" sz="2100" dirty="0">
                  <a:latin typeface="+mn-lt"/>
                </a:rPr>
                <a:t>P</a:t>
              </a:r>
              <a:r>
                <a:rPr lang="en-US" sz="2100" baseline="-25000" dirty="0">
                  <a:latin typeface="+mn-lt"/>
                </a:rPr>
                <a:t>t</a:t>
              </a:r>
            </a:p>
          </p:txBody>
        </p:sp>
        <p:cxnSp>
          <p:nvCxnSpPr>
            <p:cNvPr id="25" name="Straight Connector 24"/>
            <p:cNvCxnSpPr/>
            <p:nvPr/>
          </p:nvCxnSpPr>
          <p:spPr>
            <a:xfrm>
              <a:off x="4195566" y="6217591"/>
              <a:ext cx="2703259" cy="158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29" name="TextBox 28"/>
            <p:cNvSpPr txBox="1"/>
            <p:nvPr/>
          </p:nvSpPr>
          <p:spPr>
            <a:xfrm>
              <a:off x="3152016" y="5885518"/>
              <a:ext cx="532624" cy="553997"/>
            </a:xfrm>
            <a:prstGeom prst="rect">
              <a:avLst/>
            </a:prstGeom>
            <a:noFill/>
          </p:spPr>
          <p:txBody>
            <a:bodyPr wrap="none" rtlCol="0">
              <a:spAutoFit/>
            </a:bodyPr>
            <a:lstStyle/>
            <a:p>
              <a:r>
                <a:rPr lang="en-US" sz="2100" b="1" dirty="0">
                  <a:latin typeface="+mn-lt"/>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bwMode="auto">
          <a:xfrm>
            <a:off x="825500" y="3492851"/>
            <a:ext cx="7315200" cy="759316"/>
          </a:xfrm>
          <a:noFill/>
          <a:ln>
            <a:miter lim="800000"/>
            <a:headEnd/>
            <a:tailEnd/>
          </a:ln>
        </p:spPr>
        <p:txBody>
          <a:bodyPr vert="horz" wrap="square" lIns="91440" tIns="45720" rIns="91440" bIns="45720" numCol="1" anchor="t" anchorCtr="0" compatLnSpc="1">
            <a:prstTxWarp prst="textNoShape">
              <a:avLst/>
            </a:prstTxWarp>
          </a:bodyPr>
          <a:lstStyle/>
          <a:p>
            <a:pPr marL="111125" indent="-3175" algn="ctr" eaLnBrk="1" hangingPunct="1">
              <a:buFontTx/>
              <a:buNone/>
            </a:pPr>
            <a:r>
              <a:rPr lang="en-US" sz="3600" i="1" dirty="0"/>
              <a:t>E(R</a:t>
            </a:r>
            <a:r>
              <a:rPr lang="en-US" sz="3600" i="1" baseline="-25000" dirty="0"/>
              <a:t>A</a:t>
            </a:r>
            <a:r>
              <a:rPr lang="en-US" sz="3600" i="1" dirty="0"/>
              <a:t>) = </a:t>
            </a:r>
            <a:r>
              <a:rPr lang="en-US" sz="3600" i="1" dirty="0" err="1"/>
              <a:t>R</a:t>
            </a:r>
            <a:r>
              <a:rPr lang="en-US" sz="3600" i="1" baseline="-25000" dirty="0" err="1"/>
              <a:t>f</a:t>
            </a:r>
            <a:r>
              <a:rPr lang="en-US" sz="3600" i="1" dirty="0"/>
              <a:t> + </a:t>
            </a:r>
            <a:r>
              <a:rPr lang="en-US" sz="3600" i="1" dirty="0">
                <a:sym typeface="Symbol" pitchFamily="-65" charset="2"/>
              </a:rPr>
              <a:t>(E(R</a:t>
            </a:r>
            <a:r>
              <a:rPr lang="en-US" sz="3600" i="1" baseline="-25000" dirty="0">
                <a:sym typeface="Symbol" pitchFamily="-65" charset="2"/>
              </a:rPr>
              <a:t>M</a:t>
            </a:r>
            <a:r>
              <a:rPr lang="en-US" sz="3600" i="1" dirty="0">
                <a:sym typeface="Symbol" pitchFamily="-65" charset="2"/>
              </a:rPr>
              <a:t>) – </a:t>
            </a:r>
            <a:r>
              <a:rPr lang="en-US" sz="3600" i="1" dirty="0" err="1">
                <a:sym typeface="Symbol" pitchFamily="-65" charset="2"/>
              </a:rPr>
              <a:t>R</a:t>
            </a:r>
            <a:r>
              <a:rPr lang="en-US" sz="3600" i="1" baseline="-25000" dirty="0" err="1">
                <a:sym typeface="Symbol" pitchFamily="-65" charset="2"/>
              </a:rPr>
              <a:t>f</a:t>
            </a:r>
            <a:r>
              <a:rPr lang="en-US" sz="3600" i="1" dirty="0">
                <a:sym typeface="Symbol" pitchFamily="-65" charset="2"/>
              </a:rPr>
              <a:t>)</a:t>
            </a:r>
            <a:r>
              <a:rPr lang="el-GR" sz="3600" i="1" dirty="0">
                <a:ea typeface="Arial" pitchFamily="-65" charset="0"/>
                <a:cs typeface="Arial" pitchFamily="-65" charset="0"/>
                <a:sym typeface="Symbol" pitchFamily="-65" charset="2"/>
              </a:rPr>
              <a:t>β</a:t>
            </a:r>
            <a:r>
              <a:rPr lang="en-US" sz="3600" i="1" baseline="-25000" dirty="0">
                <a:ea typeface="Arial" pitchFamily="-65" charset="0"/>
                <a:cs typeface="Arial" pitchFamily="-65" charset="0"/>
                <a:sym typeface="Symbol" pitchFamily="-65" charset="2"/>
              </a:rPr>
              <a:t>A</a:t>
            </a:r>
            <a:endParaRPr lang="el-GR" sz="3600" i="1" dirty="0">
              <a:ea typeface="Arial" pitchFamily="-65" charset="0"/>
              <a:cs typeface="Arial" pitchFamily="-65" charset="0"/>
              <a:sym typeface="Symbol" pitchFamily="-65" charset="2"/>
            </a:endParaRPr>
          </a:p>
        </p:txBody>
      </p:sp>
      <p:sp>
        <p:nvSpPr>
          <p:cNvPr id="6" name="Title 5"/>
          <p:cNvSpPr>
            <a:spLocks noGrp="1"/>
          </p:cNvSpPr>
          <p:nvPr>
            <p:ph type="title"/>
          </p:nvPr>
        </p:nvSpPr>
        <p:spPr/>
        <p:txBody>
          <a:bodyPr/>
          <a:lstStyle/>
          <a:p>
            <a:r>
              <a:rPr lang="en-US" dirty="0"/>
              <a:t>Capital Asset Pricing Model</a:t>
            </a:r>
          </a:p>
        </p:txBody>
      </p:sp>
      <p:sp>
        <p:nvSpPr>
          <p:cNvPr id="7"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100</a:t>
            </a:fld>
            <a:endParaRPr lang="en-US" altLang="en-US" sz="1600" dirty="0"/>
          </a:p>
        </p:txBody>
      </p:sp>
      <p:sp>
        <p:nvSpPr>
          <p:cNvPr id="5" name="Rounded Rectangle 4"/>
          <p:cNvSpPr/>
          <p:nvPr/>
        </p:nvSpPr>
        <p:spPr>
          <a:xfrm>
            <a:off x="825500" y="1946610"/>
            <a:ext cx="1410889" cy="10768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Expected Return of an Asset</a:t>
            </a:r>
          </a:p>
        </p:txBody>
      </p:sp>
      <p:grpSp>
        <p:nvGrpSpPr>
          <p:cNvPr id="21" name="Group 20"/>
          <p:cNvGrpSpPr/>
          <p:nvPr/>
        </p:nvGrpSpPr>
        <p:grpSpPr>
          <a:xfrm>
            <a:off x="2236389" y="1946610"/>
            <a:ext cx="1905618" cy="1076847"/>
            <a:chOff x="2236389" y="1946610"/>
            <a:chExt cx="1905618" cy="1076847"/>
          </a:xfrm>
        </p:grpSpPr>
        <p:sp>
          <p:nvSpPr>
            <p:cNvPr id="8" name="Rounded Rectangle 7"/>
            <p:cNvSpPr/>
            <p:nvPr/>
          </p:nvSpPr>
          <p:spPr>
            <a:xfrm>
              <a:off x="2731118" y="1946610"/>
              <a:ext cx="1410889" cy="10768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Risk-Free Rate of Return</a:t>
              </a:r>
            </a:p>
          </p:txBody>
        </p:sp>
        <p:sp>
          <p:nvSpPr>
            <p:cNvPr id="11" name="TextBox 10"/>
            <p:cNvSpPr txBox="1"/>
            <p:nvPr/>
          </p:nvSpPr>
          <p:spPr>
            <a:xfrm>
              <a:off x="2236389" y="2223423"/>
              <a:ext cx="470000" cy="523220"/>
            </a:xfrm>
            <a:prstGeom prst="rect">
              <a:avLst/>
            </a:prstGeom>
            <a:noFill/>
          </p:spPr>
          <p:txBody>
            <a:bodyPr wrap="none" rtlCol="0">
              <a:spAutoFit/>
            </a:bodyPr>
            <a:lstStyle/>
            <a:p>
              <a:r>
                <a:rPr lang="en-US" sz="2800" b="1" dirty="0">
                  <a:latin typeface="+mn-lt"/>
                </a:rPr>
                <a:t>=</a:t>
              </a:r>
            </a:p>
          </p:txBody>
        </p:sp>
      </p:grpSp>
      <p:grpSp>
        <p:nvGrpSpPr>
          <p:cNvPr id="23" name="Group 22"/>
          <p:cNvGrpSpPr/>
          <p:nvPr/>
        </p:nvGrpSpPr>
        <p:grpSpPr>
          <a:xfrm>
            <a:off x="6254153" y="1946610"/>
            <a:ext cx="1886547" cy="1076847"/>
            <a:chOff x="6254153" y="1946610"/>
            <a:chExt cx="1886547" cy="1076847"/>
          </a:xfrm>
        </p:grpSpPr>
        <p:sp>
          <p:nvSpPr>
            <p:cNvPr id="10" name="Rounded Rectangle 9"/>
            <p:cNvSpPr/>
            <p:nvPr/>
          </p:nvSpPr>
          <p:spPr>
            <a:xfrm>
              <a:off x="6729811" y="1946610"/>
              <a:ext cx="1410889" cy="10768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Asset Beta</a:t>
              </a:r>
            </a:p>
          </p:txBody>
        </p:sp>
        <p:sp>
          <p:nvSpPr>
            <p:cNvPr id="12" name="TextBox 11"/>
            <p:cNvSpPr txBox="1"/>
            <p:nvPr/>
          </p:nvSpPr>
          <p:spPr>
            <a:xfrm>
              <a:off x="6254153" y="2223423"/>
              <a:ext cx="404878" cy="523220"/>
            </a:xfrm>
            <a:prstGeom prst="rect">
              <a:avLst/>
            </a:prstGeom>
            <a:noFill/>
          </p:spPr>
          <p:txBody>
            <a:bodyPr wrap="none" rtlCol="0">
              <a:spAutoFit/>
            </a:bodyPr>
            <a:lstStyle/>
            <a:p>
              <a:r>
                <a:rPr lang="en-US" sz="2800" b="1" dirty="0">
                  <a:latin typeface="+mn-lt"/>
                </a:rPr>
                <a:t>x</a:t>
              </a:r>
            </a:p>
          </p:txBody>
        </p:sp>
      </p:grpSp>
      <p:grpSp>
        <p:nvGrpSpPr>
          <p:cNvPr id="22" name="Group 21"/>
          <p:cNvGrpSpPr/>
          <p:nvPr/>
        </p:nvGrpSpPr>
        <p:grpSpPr>
          <a:xfrm>
            <a:off x="4142007" y="1753329"/>
            <a:ext cx="4196134" cy="1463408"/>
            <a:chOff x="4142007" y="1753329"/>
            <a:chExt cx="4196134" cy="1463408"/>
          </a:xfrm>
        </p:grpSpPr>
        <p:sp>
          <p:nvSpPr>
            <p:cNvPr id="9" name="Rounded Rectangle 8"/>
            <p:cNvSpPr/>
            <p:nvPr/>
          </p:nvSpPr>
          <p:spPr>
            <a:xfrm>
              <a:off x="4801849" y="1946610"/>
              <a:ext cx="1410889" cy="10768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Market Risk Premium</a:t>
              </a:r>
            </a:p>
          </p:txBody>
        </p:sp>
        <p:sp>
          <p:nvSpPr>
            <p:cNvPr id="13" name="TextBox 12"/>
            <p:cNvSpPr txBox="1"/>
            <p:nvPr/>
          </p:nvSpPr>
          <p:spPr>
            <a:xfrm>
              <a:off x="4142007" y="2223423"/>
              <a:ext cx="470101" cy="523220"/>
            </a:xfrm>
            <a:prstGeom prst="rect">
              <a:avLst/>
            </a:prstGeom>
            <a:noFill/>
          </p:spPr>
          <p:txBody>
            <a:bodyPr wrap="none" rtlCol="0">
              <a:spAutoFit/>
            </a:bodyPr>
            <a:lstStyle/>
            <a:p>
              <a:r>
                <a:rPr lang="en-US" sz="2800" b="1" dirty="0">
                  <a:latin typeface="+mn-lt"/>
                </a:rPr>
                <a:t>+</a:t>
              </a:r>
            </a:p>
          </p:txBody>
        </p:sp>
        <p:sp>
          <p:nvSpPr>
            <p:cNvPr id="14" name="Double Bracket 13"/>
            <p:cNvSpPr/>
            <p:nvPr/>
          </p:nvSpPr>
          <p:spPr>
            <a:xfrm>
              <a:off x="4612108" y="1753329"/>
              <a:ext cx="3726033" cy="1463408"/>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 name="Rounded Rectangular Callout 15"/>
          <p:cNvSpPr/>
          <p:nvPr/>
        </p:nvSpPr>
        <p:spPr>
          <a:xfrm>
            <a:off x="1201024" y="4445447"/>
            <a:ext cx="2070730" cy="814539"/>
          </a:xfrm>
          <a:prstGeom prst="wedgeRoundRectCallout">
            <a:avLst>
              <a:gd name="adj1" fmla="val 63167"/>
              <a:gd name="adj2" fmla="val -84957"/>
              <a:gd name="adj3" fmla="val 16667"/>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Measures the pure time value of money</a:t>
            </a:r>
          </a:p>
        </p:txBody>
      </p:sp>
      <p:grpSp>
        <p:nvGrpSpPr>
          <p:cNvPr id="20" name="Group 19"/>
          <p:cNvGrpSpPr/>
          <p:nvPr/>
        </p:nvGrpSpPr>
        <p:grpSpPr>
          <a:xfrm>
            <a:off x="3106642" y="4245917"/>
            <a:ext cx="3623171" cy="2162821"/>
            <a:chOff x="3106642" y="4245917"/>
            <a:chExt cx="3623171" cy="2162821"/>
          </a:xfrm>
        </p:grpSpPr>
        <p:sp>
          <p:nvSpPr>
            <p:cNvPr id="17" name="Rounded Rectangular Callout 16"/>
            <p:cNvSpPr/>
            <p:nvPr/>
          </p:nvSpPr>
          <p:spPr>
            <a:xfrm>
              <a:off x="3106642" y="5594199"/>
              <a:ext cx="2070730" cy="814539"/>
            </a:xfrm>
            <a:prstGeom prst="wedgeRoundRectCallout">
              <a:avLst>
                <a:gd name="adj1" fmla="val 70501"/>
                <a:gd name="adj2" fmla="val -157838"/>
                <a:gd name="adj3" fmla="val 16667"/>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Reward for bearing an average amount of systemic risk</a:t>
              </a:r>
            </a:p>
          </p:txBody>
        </p:sp>
        <p:sp>
          <p:nvSpPr>
            <p:cNvPr id="18" name="Left Brace 17"/>
            <p:cNvSpPr/>
            <p:nvPr/>
          </p:nvSpPr>
          <p:spPr>
            <a:xfrm rot="16200000">
              <a:off x="5471431" y="3386595"/>
              <a:ext cx="399059" cy="2117704"/>
            </a:xfrm>
            <a:prstGeom prst="leftBrace">
              <a:avLst>
                <a:gd name="adj1" fmla="val 13266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9" name="Rounded Rectangular Callout 18"/>
          <p:cNvSpPr/>
          <p:nvPr/>
        </p:nvSpPr>
        <p:spPr>
          <a:xfrm>
            <a:off x="6069970" y="4852716"/>
            <a:ext cx="2070730" cy="814539"/>
          </a:xfrm>
          <a:prstGeom prst="wedgeRoundRectCallout">
            <a:avLst>
              <a:gd name="adj1" fmla="val -3500"/>
              <a:gd name="adj2" fmla="val -120550"/>
              <a:gd name="adj3" fmla="val 16667"/>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Amount of systemic risk of the specific asset</a:t>
            </a:r>
          </a:p>
        </p:txBody>
      </p:sp>
    </p:spTree>
    <p:extLst>
      <p:ext uri="{BB962C8B-B14F-4D97-AF65-F5344CB8AC3E}">
        <p14:creationId xmlns:p14="http://schemas.microsoft.com/office/powerpoint/2010/main" val="237110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P spid="16" grpId="0" animBg="1"/>
      <p:bldP spid="19"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17"/>
          <p:cNvSpPr/>
          <p:nvPr/>
        </p:nvSpPr>
        <p:spPr>
          <a:xfrm>
            <a:off x="1587560" y="2344622"/>
            <a:ext cx="5959656" cy="73866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91" name="Rectangle 3"/>
          <p:cNvSpPr>
            <a:spLocks noGrp="1" noChangeArrowheads="1"/>
          </p:cNvSpPr>
          <p:nvPr>
            <p:ph idx="1"/>
          </p:nvPr>
        </p:nvSpPr>
        <p:spPr bwMode="auto">
          <a:xfrm>
            <a:off x="457200" y="1726845"/>
            <a:ext cx="8229600" cy="71677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a:t>What is the expected return for Stock A?</a:t>
            </a:r>
          </a:p>
        </p:txBody>
      </p:sp>
      <p:sp>
        <p:nvSpPr>
          <p:cNvPr id="6" name="Title 5"/>
          <p:cNvSpPr>
            <a:spLocks noGrp="1"/>
          </p:cNvSpPr>
          <p:nvPr>
            <p:ph type="title"/>
          </p:nvPr>
        </p:nvSpPr>
        <p:spPr/>
        <p:txBody>
          <a:bodyPr>
            <a:normAutofit/>
          </a:bodyPr>
          <a:lstStyle/>
          <a:p>
            <a:r>
              <a:rPr lang="en-US" dirty="0"/>
              <a:t>CAPM Example</a:t>
            </a:r>
          </a:p>
        </p:txBody>
      </p:sp>
      <p:sp>
        <p:nvSpPr>
          <p:cNvPr id="7"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101</a:t>
            </a:fld>
            <a:endParaRPr lang="en-US" altLang="en-US" sz="1600" dirty="0"/>
          </a:p>
        </p:txBody>
      </p:sp>
      <p:grpSp>
        <p:nvGrpSpPr>
          <p:cNvPr id="33" name="Group 32"/>
          <p:cNvGrpSpPr/>
          <p:nvPr/>
        </p:nvGrpSpPr>
        <p:grpSpPr>
          <a:xfrm>
            <a:off x="825500" y="3285067"/>
            <a:ext cx="7512641" cy="1463408"/>
            <a:chOff x="825500" y="3285067"/>
            <a:chExt cx="7512641" cy="1463408"/>
          </a:xfrm>
        </p:grpSpPr>
        <p:sp>
          <p:nvSpPr>
            <p:cNvPr id="5" name="Rounded Rectangle 4"/>
            <p:cNvSpPr/>
            <p:nvPr/>
          </p:nvSpPr>
          <p:spPr>
            <a:xfrm>
              <a:off x="825500" y="3478348"/>
              <a:ext cx="1410889" cy="10768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Expected Return of an Asset</a:t>
              </a:r>
            </a:p>
          </p:txBody>
        </p:sp>
        <p:sp>
          <p:nvSpPr>
            <p:cNvPr id="8" name="Rounded Rectangle 7"/>
            <p:cNvSpPr/>
            <p:nvPr/>
          </p:nvSpPr>
          <p:spPr>
            <a:xfrm>
              <a:off x="2731118" y="3478348"/>
              <a:ext cx="1410889" cy="10768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Risk-Free Rate of Return</a:t>
              </a:r>
            </a:p>
          </p:txBody>
        </p:sp>
        <p:sp>
          <p:nvSpPr>
            <p:cNvPr id="9" name="Rounded Rectangle 8"/>
            <p:cNvSpPr/>
            <p:nvPr/>
          </p:nvSpPr>
          <p:spPr>
            <a:xfrm>
              <a:off x="4801849" y="3478348"/>
              <a:ext cx="1410889" cy="10768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Market Risk Premium</a:t>
              </a:r>
            </a:p>
          </p:txBody>
        </p:sp>
        <p:sp>
          <p:nvSpPr>
            <p:cNvPr id="10" name="Rounded Rectangle 9"/>
            <p:cNvSpPr/>
            <p:nvPr/>
          </p:nvSpPr>
          <p:spPr>
            <a:xfrm>
              <a:off x="6729811" y="3478348"/>
              <a:ext cx="1410889" cy="10768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Asset Beta</a:t>
              </a:r>
            </a:p>
          </p:txBody>
        </p:sp>
        <p:sp>
          <p:nvSpPr>
            <p:cNvPr id="11" name="TextBox 10"/>
            <p:cNvSpPr txBox="1"/>
            <p:nvPr/>
          </p:nvSpPr>
          <p:spPr>
            <a:xfrm>
              <a:off x="2236389" y="3755161"/>
              <a:ext cx="470000" cy="523220"/>
            </a:xfrm>
            <a:prstGeom prst="rect">
              <a:avLst/>
            </a:prstGeom>
            <a:noFill/>
          </p:spPr>
          <p:txBody>
            <a:bodyPr wrap="none" rtlCol="0">
              <a:spAutoFit/>
            </a:bodyPr>
            <a:lstStyle/>
            <a:p>
              <a:r>
                <a:rPr lang="en-US" sz="2800" b="1" dirty="0">
                  <a:latin typeface="+mn-lt"/>
                </a:rPr>
                <a:t>=</a:t>
              </a:r>
            </a:p>
          </p:txBody>
        </p:sp>
        <p:sp>
          <p:nvSpPr>
            <p:cNvPr id="12" name="TextBox 11"/>
            <p:cNvSpPr txBox="1"/>
            <p:nvPr/>
          </p:nvSpPr>
          <p:spPr>
            <a:xfrm>
              <a:off x="6254153" y="3755161"/>
              <a:ext cx="404878" cy="523220"/>
            </a:xfrm>
            <a:prstGeom prst="rect">
              <a:avLst/>
            </a:prstGeom>
            <a:noFill/>
          </p:spPr>
          <p:txBody>
            <a:bodyPr wrap="none" rtlCol="0">
              <a:spAutoFit/>
            </a:bodyPr>
            <a:lstStyle/>
            <a:p>
              <a:r>
                <a:rPr lang="en-US" sz="2800" b="1" dirty="0">
                  <a:latin typeface="+mn-lt"/>
                </a:rPr>
                <a:t>x</a:t>
              </a:r>
            </a:p>
          </p:txBody>
        </p:sp>
        <p:sp>
          <p:nvSpPr>
            <p:cNvPr id="13" name="TextBox 12"/>
            <p:cNvSpPr txBox="1"/>
            <p:nvPr/>
          </p:nvSpPr>
          <p:spPr>
            <a:xfrm>
              <a:off x="4142007" y="3755161"/>
              <a:ext cx="470101" cy="523220"/>
            </a:xfrm>
            <a:prstGeom prst="rect">
              <a:avLst/>
            </a:prstGeom>
            <a:noFill/>
          </p:spPr>
          <p:txBody>
            <a:bodyPr wrap="none" rtlCol="0">
              <a:spAutoFit/>
            </a:bodyPr>
            <a:lstStyle/>
            <a:p>
              <a:r>
                <a:rPr lang="en-US" sz="2800" b="1" dirty="0">
                  <a:latin typeface="+mn-lt"/>
                </a:rPr>
                <a:t>+</a:t>
              </a:r>
            </a:p>
          </p:txBody>
        </p:sp>
        <p:sp>
          <p:nvSpPr>
            <p:cNvPr id="14" name="Double Bracket 13"/>
            <p:cNvSpPr/>
            <p:nvPr/>
          </p:nvSpPr>
          <p:spPr>
            <a:xfrm>
              <a:off x="4612108" y="3285067"/>
              <a:ext cx="3726033" cy="1463408"/>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5" name="TextBox 14"/>
          <p:cNvSpPr txBox="1"/>
          <p:nvPr/>
        </p:nvSpPr>
        <p:spPr>
          <a:xfrm>
            <a:off x="1563486" y="2344622"/>
            <a:ext cx="2832244" cy="369332"/>
          </a:xfrm>
          <a:prstGeom prst="rect">
            <a:avLst/>
          </a:prstGeom>
          <a:noFill/>
        </p:spPr>
        <p:txBody>
          <a:bodyPr wrap="square" rtlCol="0">
            <a:spAutoFit/>
          </a:bodyPr>
          <a:lstStyle/>
          <a:p>
            <a:pPr algn="ctr"/>
            <a:r>
              <a:rPr lang="en-US" dirty="0">
                <a:latin typeface="+mn-lt"/>
              </a:rPr>
              <a:t>Risk-free rate = 4%</a:t>
            </a:r>
          </a:p>
        </p:txBody>
      </p:sp>
      <p:sp>
        <p:nvSpPr>
          <p:cNvPr id="16" name="TextBox 15"/>
          <p:cNvSpPr txBox="1"/>
          <p:nvPr/>
        </p:nvSpPr>
        <p:spPr>
          <a:xfrm>
            <a:off x="4224837" y="2344622"/>
            <a:ext cx="3322379" cy="369332"/>
          </a:xfrm>
          <a:prstGeom prst="rect">
            <a:avLst/>
          </a:prstGeom>
          <a:noFill/>
        </p:spPr>
        <p:txBody>
          <a:bodyPr wrap="square" rtlCol="0">
            <a:spAutoFit/>
          </a:bodyPr>
          <a:lstStyle/>
          <a:p>
            <a:pPr algn="ctr"/>
            <a:r>
              <a:rPr lang="en-US" dirty="0">
                <a:latin typeface="+mn-lt"/>
              </a:rPr>
              <a:t>Market risk premium = 7%</a:t>
            </a:r>
          </a:p>
        </p:txBody>
      </p:sp>
      <p:sp>
        <p:nvSpPr>
          <p:cNvPr id="17" name="TextBox 16"/>
          <p:cNvSpPr txBox="1"/>
          <p:nvPr/>
        </p:nvSpPr>
        <p:spPr>
          <a:xfrm>
            <a:off x="3065319" y="2713954"/>
            <a:ext cx="2832244" cy="369332"/>
          </a:xfrm>
          <a:prstGeom prst="rect">
            <a:avLst/>
          </a:prstGeom>
          <a:noFill/>
        </p:spPr>
        <p:txBody>
          <a:bodyPr wrap="square" rtlCol="0">
            <a:spAutoFit/>
          </a:bodyPr>
          <a:lstStyle/>
          <a:p>
            <a:pPr algn="ctr"/>
            <a:r>
              <a:rPr lang="en-US" dirty="0">
                <a:latin typeface="+mn-lt"/>
              </a:rPr>
              <a:t>Stock A beta = 1.3</a:t>
            </a:r>
          </a:p>
        </p:txBody>
      </p:sp>
      <p:sp>
        <p:nvSpPr>
          <p:cNvPr id="19" name="TextBox 18"/>
          <p:cNvSpPr txBox="1"/>
          <p:nvPr/>
        </p:nvSpPr>
        <p:spPr>
          <a:xfrm>
            <a:off x="3302551" y="5934593"/>
            <a:ext cx="1710725" cy="523220"/>
          </a:xfrm>
          <a:prstGeom prst="rect">
            <a:avLst/>
          </a:prstGeom>
          <a:noFill/>
          <a:ln w="38100" cap="flat" cmpd="sng" algn="ctr">
            <a:solidFill>
              <a:srgbClr val="227A8F"/>
            </a:solidFill>
            <a:prstDash val="solid"/>
            <a:round/>
            <a:headEnd type="none" w="med" len="med"/>
            <a:tailEnd type="none" w="med" len="med"/>
          </a:ln>
        </p:spPr>
        <p:txBody>
          <a:bodyPr wrap="none" rtlCol="0">
            <a:spAutoFit/>
          </a:bodyPr>
          <a:lstStyle/>
          <a:p>
            <a:r>
              <a:rPr lang="en-US" sz="2800" b="1" dirty="0">
                <a:latin typeface="+mn-lt"/>
              </a:rPr>
              <a:t>=   </a:t>
            </a:r>
            <a:r>
              <a:rPr lang="en-US" sz="2400" dirty="0">
                <a:latin typeface="+mn-lt"/>
              </a:rPr>
              <a:t>13.1%</a:t>
            </a:r>
          </a:p>
        </p:txBody>
      </p:sp>
      <p:grpSp>
        <p:nvGrpSpPr>
          <p:cNvPr id="32" name="Group 31"/>
          <p:cNvGrpSpPr/>
          <p:nvPr/>
        </p:nvGrpSpPr>
        <p:grpSpPr>
          <a:xfrm>
            <a:off x="2240995" y="5290639"/>
            <a:ext cx="4598309" cy="523220"/>
            <a:chOff x="2240995" y="5414893"/>
            <a:chExt cx="4598309" cy="523220"/>
          </a:xfrm>
        </p:grpSpPr>
        <p:sp>
          <p:nvSpPr>
            <p:cNvPr id="21" name="TextBox 20"/>
            <p:cNvSpPr txBox="1"/>
            <p:nvPr/>
          </p:nvSpPr>
          <p:spPr>
            <a:xfrm>
              <a:off x="2240995" y="5414893"/>
              <a:ext cx="470000" cy="523220"/>
            </a:xfrm>
            <a:prstGeom prst="rect">
              <a:avLst/>
            </a:prstGeom>
            <a:noFill/>
          </p:spPr>
          <p:txBody>
            <a:bodyPr wrap="none" rtlCol="0">
              <a:spAutoFit/>
            </a:bodyPr>
            <a:lstStyle/>
            <a:p>
              <a:r>
                <a:rPr lang="en-US" sz="2800" b="1" dirty="0">
                  <a:latin typeface="+mn-lt"/>
                </a:rPr>
                <a:t>=</a:t>
              </a:r>
            </a:p>
          </p:txBody>
        </p:sp>
        <p:sp>
          <p:nvSpPr>
            <p:cNvPr id="22" name="TextBox 21"/>
            <p:cNvSpPr txBox="1"/>
            <p:nvPr/>
          </p:nvSpPr>
          <p:spPr>
            <a:xfrm>
              <a:off x="3127097" y="5445671"/>
              <a:ext cx="585016" cy="461665"/>
            </a:xfrm>
            <a:prstGeom prst="rect">
              <a:avLst/>
            </a:prstGeom>
            <a:noFill/>
          </p:spPr>
          <p:txBody>
            <a:bodyPr wrap="none" rtlCol="0">
              <a:spAutoFit/>
            </a:bodyPr>
            <a:lstStyle/>
            <a:p>
              <a:r>
                <a:rPr lang="en-US" sz="2400" dirty="0">
                  <a:latin typeface="+mn-lt"/>
                </a:rPr>
                <a:t>4%</a:t>
              </a:r>
            </a:p>
          </p:txBody>
        </p:sp>
        <p:sp>
          <p:nvSpPr>
            <p:cNvPr id="23" name="TextBox 22"/>
            <p:cNvSpPr txBox="1"/>
            <p:nvPr/>
          </p:nvSpPr>
          <p:spPr>
            <a:xfrm>
              <a:off x="5962141" y="5445671"/>
              <a:ext cx="877163" cy="461665"/>
            </a:xfrm>
            <a:prstGeom prst="rect">
              <a:avLst/>
            </a:prstGeom>
            <a:noFill/>
          </p:spPr>
          <p:txBody>
            <a:bodyPr wrap="none" rtlCol="0">
              <a:spAutoFit/>
            </a:bodyPr>
            <a:lstStyle/>
            <a:p>
              <a:r>
                <a:rPr lang="en-US" sz="2400" dirty="0">
                  <a:latin typeface="+mn-lt"/>
                </a:rPr>
                <a:t>9.1%</a:t>
              </a:r>
            </a:p>
          </p:txBody>
        </p:sp>
        <p:sp>
          <p:nvSpPr>
            <p:cNvPr id="24" name="TextBox 23"/>
            <p:cNvSpPr txBox="1"/>
            <p:nvPr/>
          </p:nvSpPr>
          <p:spPr>
            <a:xfrm>
              <a:off x="4120580" y="5414893"/>
              <a:ext cx="470101" cy="523220"/>
            </a:xfrm>
            <a:prstGeom prst="rect">
              <a:avLst/>
            </a:prstGeom>
            <a:noFill/>
          </p:spPr>
          <p:txBody>
            <a:bodyPr wrap="none" rtlCol="0">
              <a:spAutoFit/>
            </a:bodyPr>
            <a:lstStyle/>
            <a:p>
              <a:r>
                <a:rPr lang="en-US" sz="2800" b="1" dirty="0">
                  <a:latin typeface="+mn-lt"/>
                </a:rPr>
                <a:t>+</a:t>
              </a:r>
            </a:p>
          </p:txBody>
        </p:sp>
      </p:grpSp>
      <p:grpSp>
        <p:nvGrpSpPr>
          <p:cNvPr id="31" name="Group 30"/>
          <p:cNvGrpSpPr/>
          <p:nvPr/>
        </p:nvGrpSpPr>
        <p:grpSpPr>
          <a:xfrm>
            <a:off x="2240995" y="4728871"/>
            <a:ext cx="5159206" cy="523220"/>
            <a:chOff x="2240995" y="4825513"/>
            <a:chExt cx="5159206" cy="523220"/>
          </a:xfrm>
        </p:grpSpPr>
        <p:sp>
          <p:nvSpPr>
            <p:cNvPr id="28" name="TextBox 27"/>
            <p:cNvSpPr txBox="1"/>
            <p:nvPr/>
          </p:nvSpPr>
          <p:spPr>
            <a:xfrm>
              <a:off x="2240995" y="4825513"/>
              <a:ext cx="470000" cy="523220"/>
            </a:xfrm>
            <a:prstGeom prst="rect">
              <a:avLst/>
            </a:prstGeom>
            <a:noFill/>
          </p:spPr>
          <p:txBody>
            <a:bodyPr wrap="none" rtlCol="0">
              <a:spAutoFit/>
            </a:bodyPr>
            <a:lstStyle/>
            <a:p>
              <a:r>
                <a:rPr lang="en-US" sz="2800" b="1" dirty="0">
                  <a:latin typeface="+mn-lt"/>
                </a:rPr>
                <a:t>=</a:t>
              </a:r>
            </a:p>
          </p:txBody>
        </p:sp>
        <p:sp>
          <p:nvSpPr>
            <p:cNvPr id="29" name="TextBox 28"/>
            <p:cNvSpPr txBox="1"/>
            <p:nvPr/>
          </p:nvSpPr>
          <p:spPr>
            <a:xfrm>
              <a:off x="3127097" y="4856291"/>
              <a:ext cx="585016" cy="461665"/>
            </a:xfrm>
            <a:prstGeom prst="rect">
              <a:avLst/>
            </a:prstGeom>
            <a:noFill/>
          </p:spPr>
          <p:txBody>
            <a:bodyPr wrap="none" rtlCol="0">
              <a:spAutoFit/>
            </a:bodyPr>
            <a:lstStyle/>
            <a:p>
              <a:r>
                <a:rPr lang="en-US" sz="2400" dirty="0">
                  <a:latin typeface="+mn-lt"/>
                </a:rPr>
                <a:t>4%</a:t>
              </a:r>
            </a:p>
          </p:txBody>
        </p:sp>
        <p:sp>
          <p:nvSpPr>
            <p:cNvPr id="30" name="TextBox 29"/>
            <p:cNvSpPr txBox="1"/>
            <p:nvPr/>
          </p:nvSpPr>
          <p:spPr>
            <a:xfrm>
              <a:off x="5550115" y="4856291"/>
              <a:ext cx="1850086" cy="461665"/>
            </a:xfrm>
            <a:prstGeom prst="rect">
              <a:avLst/>
            </a:prstGeom>
            <a:noFill/>
          </p:spPr>
          <p:txBody>
            <a:bodyPr wrap="none" rtlCol="0">
              <a:spAutoFit/>
            </a:bodyPr>
            <a:lstStyle/>
            <a:p>
              <a:r>
                <a:rPr lang="en-US" sz="2400" dirty="0">
                  <a:latin typeface="+mn-lt"/>
                </a:rPr>
                <a:t>[ 7% x 1.3 ]</a:t>
              </a:r>
            </a:p>
          </p:txBody>
        </p:sp>
        <p:sp>
          <p:nvSpPr>
            <p:cNvPr id="27" name="TextBox 26"/>
            <p:cNvSpPr txBox="1"/>
            <p:nvPr/>
          </p:nvSpPr>
          <p:spPr>
            <a:xfrm>
              <a:off x="4120580" y="4825513"/>
              <a:ext cx="470101" cy="523220"/>
            </a:xfrm>
            <a:prstGeom prst="rect">
              <a:avLst/>
            </a:prstGeom>
            <a:noFill/>
          </p:spPr>
          <p:txBody>
            <a:bodyPr wrap="none" rtlCol="0">
              <a:spAutoFit/>
            </a:bodyPr>
            <a:lstStyle/>
            <a:p>
              <a:r>
                <a:rPr lang="en-US" sz="2800" b="1" dirty="0">
                  <a:latin typeface="+mn-lt"/>
                </a:rPr>
                <a:t>+</a:t>
              </a:r>
            </a:p>
          </p:txBody>
        </p:sp>
      </p:grpSp>
    </p:spTree>
    <p:extLst>
      <p:ext uri="{BB962C8B-B14F-4D97-AF65-F5344CB8AC3E}">
        <p14:creationId xmlns:p14="http://schemas.microsoft.com/office/powerpoint/2010/main" val="2370788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9262" y="1242507"/>
            <a:ext cx="8643481" cy="3775075"/>
          </a:xfrm>
        </p:spPr>
        <p:txBody>
          <a:bodyPr>
            <a:normAutofit fontScale="92500" lnSpcReduction="10000"/>
          </a:bodyPr>
          <a:lstStyle/>
          <a:p>
            <a:pPr algn="ctr">
              <a:buNone/>
            </a:pPr>
            <a:r>
              <a:rPr lang="en-US" sz="8649" dirty="0">
                <a:latin typeface="Arial Black"/>
                <a:cs typeface="Arial Black"/>
              </a:rPr>
              <a:t>Security Market Line</a:t>
            </a:r>
          </a:p>
          <a:p>
            <a:pPr algn="ctr">
              <a:buNone/>
            </a:pPr>
            <a:r>
              <a:rPr lang="en-US" sz="8649" dirty="0">
                <a:latin typeface="Arial Black"/>
                <a:cs typeface="Arial Black"/>
              </a:rPr>
              <a:t>(SML)</a:t>
            </a:r>
          </a:p>
          <a:p>
            <a:pPr algn="ctr"/>
            <a:endParaRPr lang="en-US" dirty="0"/>
          </a:p>
          <a:p>
            <a:pPr algn="ctr"/>
            <a:endParaRPr lang="en-US" dirty="0"/>
          </a:p>
          <a:p>
            <a:pPr algn="ctr"/>
            <a:endParaRPr lang="en-US" dirty="0"/>
          </a:p>
        </p:txBody>
      </p:sp>
      <p:sp>
        <p:nvSpPr>
          <p:cNvPr id="6" name="Slide Number Placeholder 2"/>
          <p:cNvSpPr>
            <a:spLocks noGrp="1"/>
          </p:cNvSpPr>
          <p:nvPr>
            <p:ph type="sldNum" sz="quarter" idx="12"/>
          </p:nvPr>
        </p:nvSpPr>
        <p:spPr>
          <a:xfrm>
            <a:off x="8059257" y="6407944"/>
            <a:ext cx="953775" cy="365760"/>
          </a:xfrm>
        </p:spPr>
        <p:txBody>
          <a:bodyPr/>
          <a:lstStyle/>
          <a:p>
            <a:r>
              <a:rPr lang="en-US" dirty="0"/>
              <a:t>11-</a:t>
            </a:r>
            <a:fld id="{EB89C5CF-6863-6540-A5F4-09B0C10DF01D}" type="slidenum">
              <a:rPr lang="en-US" smtClean="0"/>
              <a:pPr/>
              <a:t>102</a:t>
            </a:fld>
            <a:endParaRPr lang="en-US" dirty="0"/>
          </a:p>
        </p:txBody>
      </p:sp>
      <p:pic>
        <p:nvPicPr>
          <p:cNvPr id="5" name="Picture 4" descr="15297971_s.jpg"/>
          <p:cNvPicPr>
            <a:picLocks noChangeAspect="1"/>
          </p:cNvPicPr>
          <p:nvPr/>
        </p:nvPicPr>
        <p:blipFill>
          <a:blip r:embed="rId3"/>
          <a:srcRect l="7037" t="38228" r="64518" b="36233"/>
          <a:stretch>
            <a:fillRect/>
          </a:stretch>
        </p:blipFill>
        <p:spPr>
          <a:xfrm>
            <a:off x="6316132" y="5029198"/>
            <a:ext cx="2350246" cy="1463040"/>
          </a:xfrm>
          <a:prstGeom prst="rect">
            <a:avLst/>
          </a:prstGeom>
        </p:spPr>
      </p:pic>
    </p:spTree>
    <p:extLst>
      <p:ext uri="{BB962C8B-B14F-4D97-AF65-F5344CB8AC3E}">
        <p14:creationId xmlns:p14="http://schemas.microsoft.com/office/powerpoint/2010/main" val="168991002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Security Market Line</a:t>
            </a:r>
          </a:p>
        </p:txBody>
      </p:sp>
      <p:sp>
        <p:nvSpPr>
          <p:cNvPr id="7"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103</a:t>
            </a:fld>
            <a:endParaRPr lang="en-US" altLang="en-US" sz="1600" dirty="0"/>
          </a:p>
        </p:txBody>
      </p:sp>
      <p:sp>
        <p:nvSpPr>
          <p:cNvPr id="8" name="Right Arrow Callout 7"/>
          <p:cNvSpPr/>
          <p:nvPr/>
        </p:nvSpPr>
        <p:spPr>
          <a:xfrm>
            <a:off x="946110" y="2092906"/>
            <a:ext cx="2836426" cy="1764224"/>
          </a:xfrm>
          <a:prstGeom prst="rightArrowCallout">
            <a:avLst>
              <a:gd name="adj1" fmla="val 25000"/>
              <a:gd name="adj2" fmla="val 25000"/>
              <a:gd name="adj3" fmla="val 25000"/>
              <a:gd name="adj4" fmla="val 78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Security Market Line (SML)</a:t>
            </a:r>
          </a:p>
        </p:txBody>
      </p:sp>
      <p:sp>
        <p:nvSpPr>
          <p:cNvPr id="9" name="TextBox 8"/>
          <p:cNvSpPr txBox="1"/>
          <p:nvPr/>
        </p:nvSpPr>
        <p:spPr>
          <a:xfrm>
            <a:off x="4086241" y="1820856"/>
            <a:ext cx="4265704" cy="3970318"/>
          </a:xfrm>
          <a:prstGeom prst="rect">
            <a:avLst/>
          </a:prstGeom>
          <a:noFill/>
        </p:spPr>
        <p:txBody>
          <a:bodyPr wrap="square" rtlCol="0">
            <a:spAutoFit/>
          </a:bodyPr>
          <a:lstStyle/>
          <a:p>
            <a:r>
              <a:rPr lang="en-US" sz="2400" dirty="0">
                <a:latin typeface="+mn-lt"/>
              </a:rPr>
              <a:t>Positively sloped straight line displaying the relationship between expected return and beta</a:t>
            </a:r>
          </a:p>
          <a:p>
            <a:endParaRPr lang="en-US" sz="1600" dirty="0">
              <a:latin typeface="+mn-lt"/>
            </a:endParaRPr>
          </a:p>
          <a:p>
            <a:pPr marL="455613" indent="-220663">
              <a:buFont typeface="Arial"/>
              <a:buChar char="•"/>
            </a:pPr>
            <a:r>
              <a:rPr lang="en-US" sz="2000" dirty="0">
                <a:latin typeface="+mn-lt"/>
              </a:rPr>
              <a:t>The slope of the SML is the market risk premium</a:t>
            </a:r>
          </a:p>
          <a:p>
            <a:pPr marL="455613" indent="-220663">
              <a:buFont typeface="Arial"/>
              <a:buChar char="•"/>
            </a:pPr>
            <a:r>
              <a:rPr lang="en-US" sz="2000" dirty="0">
                <a:latin typeface="+mn-lt"/>
              </a:rPr>
              <a:t>The market risk premium is the difference between the expected return on a market portfolio and the risk-free rate</a:t>
            </a:r>
          </a:p>
        </p:txBody>
      </p:sp>
    </p:spTree>
    <p:extLst>
      <p:ext uri="{BB962C8B-B14F-4D97-AF65-F5344CB8AC3E}">
        <p14:creationId xmlns:p14="http://schemas.microsoft.com/office/powerpoint/2010/main" val="24188398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Box 5"/>
          <p:cNvSpPr txBox="1">
            <a:spLocks noChangeArrowheads="1"/>
          </p:cNvSpPr>
          <p:nvPr/>
        </p:nvSpPr>
        <p:spPr bwMode="auto">
          <a:xfrm>
            <a:off x="304800" y="6307138"/>
            <a:ext cx="7239000" cy="400050"/>
          </a:xfrm>
          <a:prstGeom prst="rect">
            <a:avLst/>
          </a:prstGeom>
          <a:noFill/>
          <a:ln w="9525">
            <a:noFill/>
            <a:miter lim="800000"/>
            <a:headEnd/>
            <a:tailEnd/>
          </a:ln>
        </p:spPr>
        <p:txBody>
          <a:bodyPr>
            <a:prstTxWarp prst="textNoShape">
              <a:avLst/>
            </a:prstTxWarp>
            <a:spAutoFit/>
          </a:bodyPr>
          <a:lstStyle/>
          <a:p>
            <a:pPr eaLnBrk="1" hangingPunct="1"/>
            <a:r>
              <a:rPr lang="en-US" sz="1000" i="1">
                <a:latin typeface="Times New Roman" pitchFamily="-65" charset="0"/>
                <a:ea typeface="Times New Roman" pitchFamily="-65" charset="0"/>
                <a:cs typeface="Times New Roman" pitchFamily="-65" charset="0"/>
              </a:rPr>
              <a:t>Copyright (c) 2017 McGraw-Hill Education. All rights reserved. No reproduction or distribution without the prior written consent of McGraw-Hill Education.</a:t>
            </a:r>
            <a:endParaRPr lang="en-US" sz="1000" i="1">
              <a:solidFill>
                <a:srgbClr val="080000"/>
              </a:solidFill>
              <a:latin typeface="Times New Roman" pitchFamily="-65" charset="0"/>
              <a:ea typeface="ＭＳ Ｐゴシック" pitchFamily="-65" charset="-128"/>
              <a:cs typeface="Times New Roman" pitchFamily="-65" charset="0"/>
            </a:endParaRPr>
          </a:p>
        </p:txBody>
      </p:sp>
      <p:pic>
        <p:nvPicPr>
          <p:cNvPr id="65541" name="Picture 7"/>
          <p:cNvPicPr>
            <a:picLocks noGrp="1" noChangeAspect="1" noChangeArrowheads="1"/>
          </p:cNvPicPr>
          <p:nvPr>
            <p:ph idx="1"/>
          </p:nvPr>
        </p:nvPicPr>
        <p:blipFill rotWithShape="1">
          <a:blip r:embed="rId3"/>
          <a:srcRect l="32224" t="2580" r="6472"/>
          <a:stretch/>
        </p:blipFill>
        <p:spPr bwMode="auto">
          <a:xfrm>
            <a:off x="321354" y="1616523"/>
            <a:ext cx="5409974" cy="4494667"/>
          </a:xfrm>
          <a:noFill/>
          <a:ln>
            <a:miter lim="800000"/>
            <a:headEnd/>
            <a:tailEnd/>
          </a:ln>
        </p:spPr>
      </p:pic>
      <p:sp>
        <p:nvSpPr>
          <p:cNvPr id="6" name="Title 5"/>
          <p:cNvSpPr>
            <a:spLocks noGrp="1"/>
          </p:cNvSpPr>
          <p:nvPr>
            <p:ph type="title"/>
          </p:nvPr>
        </p:nvSpPr>
        <p:spPr/>
        <p:txBody>
          <a:bodyPr/>
          <a:lstStyle/>
          <a:p>
            <a:r>
              <a:rPr lang="en-US" dirty="0"/>
              <a:t>Security Market Line (SML)</a:t>
            </a:r>
          </a:p>
        </p:txBody>
      </p:sp>
      <p:sp>
        <p:nvSpPr>
          <p:cNvPr id="8"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104</a:t>
            </a:fld>
            <a:endParaRPr lang="en-US" altLang="en-US" sz="1600" dirty="0"/>
          </a:p>
        </p:txBody>
      </p:sp>
      <p:sp>
        <p:nvSpPr>
          <p:cNvPr id="2" name="TextBox 1"/>
          <p:cNvSpPr txBox="1"/>
          <p:nvPr/>
        </p:nvSpPr>
        <p:spPr>
          <a:xfrm>
            <a:off x="5045530" y="1812464"/>
            <a:ext cx="3641270" cy="1477328"/>
          </a:xfrm>
          <a:prstGeom prst="rect">
            <a:avLst/>
          </a:prstGeom>
          <a:noFill/>
          <a:ln w="6350">
            <a:solidFill>
              <a:schemeClr val="tx1"/>
            </a:solidFill>
          </a:ln>
        </p:spPr>
        <p:txBody>
          <a:bodyPr wrap="square" rtlCol="0">
            <a:spAutoFit/>
          </a:bodyPr>
          <a:lstStyle/>
          <a:p>
            <a:pPr marL="285750" indent="-285750">
              <a:buFont typeface="Arial" panose="020B0604020202020204" pitchFamily="34" charset="0"/>
              <a:buChar char="•"/>
            </a:pPr>
            <a:r>
              <a:rPr lang="en-US" dirty="0"/>
              <a:t>The SML represents market equilibrium</a:t>
            </a:r>
          </a:p>
          <a:p>
            <a:pPr marL="285750" indent="-285750">
              <a:buFont typeface="Arial" panose="020B0604020202020204" pitchFamily="34" charset="0"/>
              <a:buChar char="•"/>
            </a:pPr>
            <a:r>
              <a:rPr lang="en-US" dirty="0"/>
              <a:t>The slope of the SML is the market risk premium (also called the reward-to-risk ratio)</a:t>
            </a:r>
          </a:p>
        </p:txBody>
      </p:sp>
    </p:spTree>
    <p:extLst>
      <p:ext uri="{BB962C8B-B14F-4D97-AF65-F5344CB8AC3E}">
        <p14:creationId xmlns:p14="http://schemas.microsoft.com/office/powerpoint/2010/main" val="9461893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132" y="1591921"/>
            <a:ext cx="8466667" cy="4436342"/>
          </a:xfrm>
        </p:spPr>
        <p:txBody>
          <a:bodyPr>
            <a:noAutofit/>
          </a:bodyPr>
          <a:lstStyle/>
          <a:p>
            <a:pPr marL="107950" indent="0">
              <a:spcBef>
                <a:spcPts val="600"/>
              </a:spcBef>
              <a:buNone/>
            </a:pPr>
            <a:r>
              <a:rPr lang="en-US" sz="2600" b="1" dirty="0"/>
              <a:t>According to the capital asset pricing model, the expected return on a security will be affected by all of the following </a:t>
            </a:r>
            <a:r>
              <a:rPr lang="en-US" sz="2600" b="1" i="1" dirty="0"/>
              <a:t>except</a:t>
            </a:r>
            <a:r>
              <a:rPr lang="en-US" sz="2600" b="1" dirty="0"/>
              <a:t> the:</a:t>
            </a:r>
            <a:r>
              <a:rPr lang="en-US" sz="2600" dirty="0"/>
              <a:t> </a:t>
            </a:r>
            <a:endParaRPr lang="en-US" sz="2600" b="1" dirty="0"/>
          </a:p>
          <a:p>
            <a:pPr marL="954088" lvl="1" indent="-514350">
              <a:spcBef>
                <a:spcPts val="600"/>
              </a:spcBef>
              <a:buFont typeface="+mj-lt"/>
              <a:buAutoNum type="alphaUcPeriod"/>
            </a:pPr>
            <a:r>
              <a:rPr lang="en-US" sz="2400" dirty="0"/>
              <a:t>Market risk premium</a:t>
            </a:r>
          </a:p>
          <a:p>
            <a:pPr marL="954088" lvl="1" indent="-514350">
              <a:spcBef>
                <a:spcPts val="600"/>
              </a:spcBef>
              <a:buFont typeface="+mj-lt"/>
              <a:buAutoNum type="alphaUcPeriod"/>
            </a:pPr>
            <a:r>
              <a:rPr lang="en-US" sz="2400" dirty="0"/>
              <a:t>Risk-free rate</a:t>
            </a:r>
          </a:p>
          <a:p>
            <a:pPr marL="954088" lvl="1" indent="-514350">
              <a:spcBef>
                <a:spcPts val="600"/>
              </a:spcBef>
              <a:buFont typeface="+mj-lt"/>
              <a:buAutoNum type="alphaUcPeriod"/>
            </a:pPr>
            <a:r>
              <a:rPr lang="en-US" sz="2400" dirty="0"/>
              <a:t>Market rate of return</a:t>
            </a:r>
          </a:p>
          <a:p>
            <a:pPr marL="954088" lvl="1" indent="-514350">
              <a:spcBef>
                <a:spcPts val="600"/>
              </a:spcBef>
              <a:buFont typeface="+mj-lt"/>
              <a:buAutoNum type="alphaUcPeriod"/>
            </a:pPr>
            <a:r>
              <a:rPr lang="en-US" sz="2400" dirty="0"/>
              <a:t>Security’s standard deviation</a:t>
            </a:r>
          </a:p>
          <a:p>
            <a:pPr marL="954088" lvl="1" indent="-514350">
              <a:spcBef>
                <a:spcPts val="600"/>
              </a:spcBef>
              <a:buFont typeface="+mj-lt"/>
              <a:buAutoNum type="alphaUcPeriod"/>
            </a:pPr>
            <a:r>
              <a:rPr lang="en-US" sz="2400" dirty="0"/>
              <a:t>Security’s beta</a:t>
            </a:r>
          </a:p>
        </p:txBody>
      </p:sp>
      <p:sp>
        <p:nvSpPr>
          <p:cNvPr id="3" name="Slide Number Placeholder 2"/>
          <p:cNvSpPr>
            <a:spLocks noGrp="1"/>
          </p:cNvSpPr>
          <p:nvPr>
            <p:ph type="sldNum" sz="quarter" idx="12"/>
          </p:nvPr>
        </p:nvSpPr>
        <p:spPr>
          <a:xfrm>
            <a:off x="7660257" y="6407944"/>
            <a:ext cx="1352775" cy="365125"/>
          </a:xfrm>
        </p:spPr>
        <p:txBody>
          <a:bodyPr/>
          <a:lstStyle/>
          <a:p>
            <a:r>
              <a:rPr lang="en-US" dirty="0"/>
              <a:t>11-</a:t>
            </a:r>
            <a:fld id="{EB89C5CF-6863-6540-A5F4-09B0C10DF01D}" type="slidenum">
              <a:rPr lang="en-US" smtClean="0"/>
              <a:pPr/>
              <a:t>105</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109611057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75C99A-F414-41B2-BE73-5F38498BDC30}"/>
              </a:ext>
            </a:extLst>
          </p:cNvPr>
          <p:cNvPicPr>
            <a:picLocks noChangeAspect="1"/>
          </p:cNvPicPr>
          <p:nvPr/>
        </p:nvPicPr>
        <p:blipFill>
          <a:blip r:embed="rId2"/>
          <a:stretch>
            <a:fillRect/>
          </a:stretch>
        </p:blipFill>
        <p:spPr>
          <a:xfrm>
            <a:off x="6493398" y="5510306"/>
            <a:ext cx="1696314" cy="1239614"/>
          </a:xfrm>
          <a:prstGeom prst="rect">
            <a:avLst/>
          </a:prstGeom>
        </p:spPr>
      </p:pic>
      <p:sp>
        <p:nvSpPr>
          <p:cNvPr id="7" name="Content Placeholder 6"/>
          <p:cNvSpPr>
            <a:spLocks noGrp="1"/>
          </p:cNvSpPr>
          <p:nvPr>
            <p:ph idx="1"/>
          </p:nvPr>
        </p:nvSpPr>
        <p:spPr>
          <a:xfrm>
            <a:off x="310451" y="1737671"/>
            <a:ext cx="8229600" cy="3800498"/>
          </a:xfrm>
        </p:spPr>
        <p:txBody>
          <a:bodyPr>
            <a:normAutofit/>
          </a:bodyPr>
          <a:lstStyle/>
          <a:p>
            <a:pPr>
              <a:spcBef>
                <a:spcPts val="1200"/>
              </a:spcBef>
              <a:spcAft>
                <a:spcPts val="1200"/>
              </a:spcAft>
            </a:pPr>
            <a:r>
              <a:rPr lang="en-US" altLang="en-US" dirty="0"/>
              <a:t>What is meant by beta?</a:t>
            </a:r>
          </a:p>
          <a:p>
            <a:pPr>
              <a:spcBef>
                <a:spcPts val="1200"/>
              </a:spcBef>
              <a:spcAft>
                <a:spcPts val="1200"/>
              </a:spcAft>
            </a:pPr>
            <a:r>
              <a:rPr lang="en-US" altLang="en-US" dirty="0"/>
              <a:t>What is the difference between the standard deviation of a stock and the beta of the stock?</a:t>
            </a:r>
          </a:p>
          <a:p>
            <a:pPr>
              <a:spcBef>
                <a:spcPts val="1200"/>
              </a:spcBef>
              <a:spcAft>
                <a:spcPts val="1200"/>
              </a:spcAft>
            </a:pPr>
            <a:r>
              <a:rPr lang="en-US" dirty="0"/>
              <a:t>What is the beta of Treasury bills?</a:t>
            </a:r>
          </a:p>
        </p:txBody>
      </p:sp>
      <p:sp>
        <p:nvSpPr>
          <p:cNvPr id="5" name="Title 4"/>
          <p:cNvSpPr>
            <a:spLocks noGrp="1"/>
          </p:cNvSpPr>
          <p:nvPr>
            <p:ph type="title"/>
          </p:nvPr>
        </p:nvSpPr>
        <p:spPr/>
        <p:txBody>
          <a:bodyPr>
            <a:normAutofit/>
          </a:bodyPr>
          <a:lstStyle/>
          <a:p>
            <a:r>
              <a:rPr lang="en-US" sz="4400" dirty="0"/>
              <a:t>Questions to </a:t>
            </a:r>
            <a:r>
              <a:rPr lang="en-US" dirty="0"/>
              <a:t>Answer</a:t>
            </a:r>
            <a:endParaRPr lang="en-US" sz="4400" dirty="0"/>
          </a:p>
        </p:txBody>
      </p:sp>
      <p:sp>
        <p:nvSpPr>
          <p:cNvPr id="9" name="Slide Number Placeholder 4"/>
          <p:cNvSpPr>
            <a:spLocks noGrp="1"/>
          </p:cNvSpPr>
          <p:nvPr>
            <p:ph type="sldNum" sz="quarter" idx="12"/>
          </p:nvPr>
        </p:nvSpPr>
        <p:spPr>
          <a:xfrm>
            <a:off x="8067069" y="6407944"/>
            <a:ext cx="945964" cy="365125"/>
          </a:xfrm>
        </p:spPr>
        <p:txBody>
          <a:bodyPr/>
          <a:lstStyle/>
          <a:p>
            <a:r>
              <a:rPr lang="en-US" dirty="0"/>
              <a:t>11</a:t>
            </a:r>
            <a:r>
              <a:rPr lang="en-US" sz="1600" dirty="0"/>
              <a:t>-</a:t>
            </a:r>
            <a:fld id="{EB89C5CF-6863-6540-A5F4-09B0C10DF01D}" type="slidenum">
              <a:rPr lang="en-US" sz="1600" smtClean="0"/>
              <a:pPr/>
              <a:t>106</a:t>
            </a:fld>
            <a:endParaRPr lang="en-US" sz="1600" dirty="0"/>
          </a:p>
        </p:txBody>
      </p:sp>
    </p:spTree>
    <p:extLst>
      <p:ext uri="{BB962C8B-B14F-4D97-AF65-F5344CB8AC3E}">
        <p14:creationId xmlns:p14="http://schemas.microsoft.com/office/powerpoint/2010/main" val="164486172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ubtitle 2"/>
          <p:cNvSpPr>
            <a:spLocks noGrp="1"/>
          </p:cNvSpPr>
          <p:nvPr>
            <p:ph type="subTitle" idx="1"/>
          </p:nvPr>
        </p:nvSpPr>
        <p:spPr>
          <a:xfrm>
            <a:off x="1657350" y="1352921"/>
            <a:ext cx="5829300" cy="898922"/>
          </a:xfrm>
        </p:spPr>
        <p:txBody>
          <a:bodyPr/>
          <a:lstStyle/>
          <a:p>
            <a:pPr marR="0" algn="ctr" eaLnBrk="1" hangingPunct="1"/>
            <a:r>
              <a:rPr lang="en-US" altLang="en-US" sz="2800" dirty="0"/>
              <a:t>Chapter 12 </a:t>
            </a:r>
            <a:r>
              <a:rPr lang="en-US" altLang="en-US" sz="2800" dirty="0" smtClean="0"/>
              <a:t> </a:t>
            </a:r>
            <a:endParaRPr lang="en-US" altLang="en-US" sz="2800" dirty="0"/>
          </a:p>
          <a:p>
            <a:pPr marR="0" algn="ctr" eaLnBrk="1" hangingPunct="1"/>
            <a:r>
              <a:rPr lang="en-US" altLang="en-US" sz="2800" dirty="0"/>
              <a:t>Cost of Capital</a:t>
            </a:r>
          </a:p>
        </p:txBody>
      </p:sp>
      <p:sp>
        <p:nvSpPr>
          <p:cNvPr id="15364" name="Slide Number Placeholder 3"/>
          <p:cNvSpPr>
            <a:spLocks noGrp="1"/>
          </p:cNvSpPr>
          <p:nvPr>
            <p:ph type="sldNum" sz="quarter" idx="12"/>
          </p:nvPr>
        </p:nvSpPr>
        <p:spPr bwMode="auto">
          <a:xfrm>
            <a:off x="7216380" y="5663805"/>
            <a:ext cx="68699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spcAft>
                <a:spcPts val="450"/>
              </a:spcAft>
              <a:buClr>
                <a:schemeClr val="accent1"/>
              </a:buClr>
              <a:buSzPct val="68000"/>
              <a:buFont typeface="Wingdings 3" panose="05040102010807070707" pitchFamily="18" charset="2"/>
              <a:buChar char=""/>
              <a:defRPr sz="2025">
                <a:solidFill>
                  <a:schemeClr val="tx1"/>
                </a:solidFill>
                <a:latin typeface="Lucida Sans Unicode" panose="020B0602030504020204" pitchFamily="34" charset="0"/>
                <a:ea typeface="ＭＳ Ｐゴシック" panose="020B0600070205080204" pitchFamily="34" charset="-128"/>
              </a:defRPr>
            </a:lvl1pPr>
            <a:lvl2pPr marL="28448794" indent="-28105894">
              <a:spcBef>
                <a:spcPts val="244"/>
              </a:spcBef>
              <a:spcAft>
                <a:spcPts val="450"/>
              </a:spcAft>
              <a:buClr>
                <a:schemeClr val="accent1"/>
              </a:buClr>
              <a:buFont typeface="Verdana" panose="020B0604030504040204" pitchFamily="34" charset="0"/>
              <a:buChar char="◦"/>
              <a:defRPr sz="1725">
                <a:solidFill>
                  <a:schemeClr val="tx1"/>
                </a:solidFill>
                <a:latin typeface="Lucida Sans Unicode" panose="020B0602030504020204" pitchFamily="34" charset="0"/>
                <a:ea typeface="ＭＳ Ｐゴシック" panose="020B0600070205080204" pitchFamily="34" charset="-128"/>
              </a:defRPr>
            </a:lvl2pPr>
            <a:lvl3pPr marL="857250" indent="-171450">
              <a:spcBef>
                <a:spcPts val="263"/>
              </a:spcBef>
              <a:spcAft>
                <a:spcPts val="450"/>
              </a:spcAft>
              <a:buClr>
                <a:schemeClr val="accent2"/>
              </a:buClr>
              <a:buSzPct val="100000"/>
              <a:buFont typeface="Wingdings 2" panose="05020102010507070707" pitchFamily="18" charset="2"/>
              <a:buChar char=""/>
              <a:defRPr sz="1575">
                <a:solidFill>
                  <a:schemeClr val="tx1"/>
                </a:solidFill>
                <a:latin typeface="Lucida Sans Unicode" panose="020B0602030504020204" pitchFamily="34" charset="0"/>
                <a:ea typeface="ＭＳ Ｐゴシック" panose="020B0600070205080204" pitchFamily="34" charset="-128"/>
              </a:defRPr>
            </a:lvl3pPr>
            <a:lvl4pPr marL="1200150" indent="-171450">
              <a:spcBef>
                <a:spcPts val="263"/>
              </a:spcBef>
              <a:spcAft>
                <a:spcPts val="450"/>
              </a:spcAft>
              <a:buClr>
                <a:schemeClr val="accent2"/>
              </a:buClr>
              <a:buFont typeface="Wingdings 2" panose="05020102010507070707" pitchFamily="18" charset="2"/>
              <a:buChar char=""/>
              <a:defRPr sz="1425">
                <a:solidFill>
                  <a:schemeClr val="tx1"/>
                </a:solidFill>
                <a:latin typeface="Lucida Sans Unicode" panose="020B0602030504020204" pitchFamily="34" charset="0"/>
                <a:ea typeface="ＭＳ Ｐゴシック" panose="020B0600070205080204" pitchFamily="34" charset="-128"/>
              </a:defRPr>
            </a:lvl4pPr>
            <a:lvl5pPr marL="1543050" indent="-17145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18859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2288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25717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29146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200" dirty="0">
                <a:solidFill>
                  <a:srgbClr val="FFFFFF"/>
                </a:solidFill>
              </a:rPr>
              <a:t>12-</a:t>
            </a:r>
            <a:fld id="{9A6D0C42-04C1-482F-BC18-7485E8ABC1D5}" type="slidenum">
              <a:rPr lang="en-US" altLang="en-US" sz="1200">
                <a:solidFill>
                  <a:srgbClr val="FFFFFF"/>
                </a:solidFill>
              </a:rPr>
              <a:pPr>
                <a:spcBef>
                  <a:spcPct val="0"/>
                </a:spcBef>
                <a:spcAft>
                  <a:spcPct val="0"/>
                </a:spcAft>
                <a:buClrTx/>
                <a:buSzTx/>
                <a:buFontTx/>
                <a:buNone/>
              </a:pPr>
              <a:t>107</a:t>
            </a:fld>
            <a:endParaRPr lang="en-US" altLang="en-US" sz="1200" dirty="0">
              <a:solidFill>
                <a:srgbClr val="FFFFFF"/>
              </a:solidFill>
            </a:endParaRPr>
          </a:p>
        </p:txBody>
      </p:sp>
    </p:spTree>
    <p:extLst>
      <p:ext uri="{BB962C8B-B14F-4D97-AF65-F5344CB8AC3E}">
        <p14:creationId xmlns:p14="http://schemas.microsoft.com/office/powerpoint/2010/main" val="404432421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15297971_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3372" y="4633914"/>
            <a:ext cx="1879997" cy="130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Content Placeholder 2"/>
          <p:cNvSpPr>
            <a:spLocks noGrp="1"/>
          </p:cNvSpPr>
          <p:nvPr>
            <p:ph idx="1"/>
          </p:nvPr>
        </p:nvSpPr>
        <p:spPr>
          <a:xfrm>
            <a:off x="1485900" y="2278857"/>
            <a:ext cx="6172200" cy="3083719"/>
          </a:xfrm>
        </p:spPr>
        <p:txBody>
          <a:bodyPr/>
          <a:lstStyle/>
          <a:p>
            <a:pPr eaLnBrk="1" hangingPunct="1">
              <a:lnSpc>
                <a:spcPct val="80000"/>
              </a:lnSpc>
              <a:spcAft>
                <a:spcPts val="1350"/>
              </a:spcAft>
              <a:buFont typeface="Wingdings" panose="05000000000000000000" pitchFamily="2" charset="2"/>
              <a:buChar char="§"/>
            </a:pPr>
            <a:r>
              <a:rPr lang="en-US" altLang="en-US" sz="2250" dirty="0"/>
              <a:t>Learn how to determine a firm’s overall cost of capital</a:t>
            </a:r>
          </a:p>
          <a:p>
            <a:pPr lvl="1" eaLnBrk="1" hangingPunct="1">
              <a:lnSpc>
                <a:spcPct val="80000"/>
              </a:lnSpc>
              <a:spcAft>
                <a:spcPts val="1350"/>
              </a:spcAft>
            </a:pPr>
            <a:r>
              <a:rPr lang="en-US" altLang="en-US" sz="1950" dirty="0"/>
              <a:t>Cost of equity capital</a:t>
            </a:r>
          </a:p>
          <a:p>
            <a:pPr lvl="1" eaLnBrk="1" hangingPunct="1">
              <a:lnSpc>
                <a:spcPct val="80000"/>
              </a:lnSpc>
              <a:spcAft>
                <a:spcPts val="1350"/>
              </a:spcAft>
            </a:pPr>
            <a:r>
              <a:rPr lang="en-US" altLang="en-US" sz="1950" dirty="0"/>
              <a:t>Cost of debt</a:t>
            </a:r>
          </a:p>
          <a:p>
            <a:pPr lvl="1" eaLnBrk="1" hangingPunct="1">
              <a:lnSpc>
                <a:spcPct val="80000"/>
              </a:lnSpc>
              <a:spcAft>
                <a:spcPts val="1350"/>
              </a:spcAft>
            </a:pPr>
            <a:r>
              <a:rPr lang="en-US" altLang="en-US" sz="1950" dirty="0"/>
              <a:t>Weighted average cost of capital</a:t>
            </a:r>
          </a:p>
          <a:p>
            <a:pPr eaLnBrk="1" hangingPunct="1">
              <a:lnSpc>
                <a:spcPct val="80000"/>
              </a:lnSpc>
              <a:spcAft>
                <a:spcPts val="1350"/>
              </a:spcAft>
              <a:buFont typeface="Wingdings" panose="05000000000000000000" pitchFamily="2" charset="2"/>
              <a:buChar char="§"/>
            </a:pPr>
            <a:r>
              <a:rPr lang="en-US" altLang="en-US" sz="2250" dirty="0"/>
              <a:t>Understand the pitfalls of overall cost of capital and how to manage them</a:t>
            </a:r>
          </a:p>
          <a:p>
            <a:pPr eaLnBrk="1" hangingPunct="1">
              <a:lnSpc>
                <a:spcPct val="80000"/>
              </a:lnSpc>
              <a:spcAft>
                <a:spcPts val="1350"/>
              </a:spcAft>
              <a:buNone/>
            </a:pPr>
            <a:endParaRPr lang="en-US" altLang="en-US" sz="2250" dirty="0"/>
          </a:p>
          <a:p>
            <a:pPr marL="80963" indent="0" eaLnBrk="1" hangingPunct="1">
              <a:lnSpc>
                <a:spcPct val="80000"/>
              </a:lnSpc>
              <a:spcAft>
                <a:spcPts val="1350"/>
              </a:spcAft>
              <a:buNone/>
            </a:pPr>
            <a:endParaRPr lang="en-US" altLang="en-US" sz="1950" dirty="0"/>
          </a:p>
          <a:p>
            <a:pPr eaLnBrk="1" hangingPunct="1">
              <a:lnSpc>
                <a:spcPct val="80000"/>
              </a:lnSpc>
              <a:spcAft>
                <a:spcPts val="1350"/>
              </a:spcAft>
              <a:buFont typeface="Wingdings" panose="05000000000000000000" pitchFamily="2" charset="2"/>
              <a:buChar char="§"/>
            </a:pPr>
            <a:endParaRPr lang="en-US" altLang="en-US" sz="2250" dirty="0"/>
          </a:p>
          <a:p>
            <a:pPr eaLnBrk="1" hangingPunct="1">
              <a:lnSpc>
                <a:spcPct val="80000"/>
              </a:lnSpc>
              <a:spcAft>
                <a:spcPts val="1350"/>
              </a:spcAft>
              <a:buFont typeface="Wingdings" panose="05000000000000000000" pitchFamily="2" charset="2"/>
              <a:buChar char="§"/>
            </a:pPr>
            <a:endParaRPr lang="en-US" altLang="en-US" sz="2250" dirty="0"/>
          </a:p>
        </p:txBody>
      </p:sp>
      <p:sp>
        <p:nvSpPr>
          <p:cNvPr id="2" name="Title 1"/>
          <p:cNvSpPr>
            <a:spLocks noGrp="1"/>
          </p:cNvSpPr>
          <p:nvPr>
            <p:ph type="title"/>
          </p:nvPr>
        </p:nvSpPr>
        <p:spPr/>
        <p:txBody>
          <a:bodyPr/>
          <a:lstStyle/>
          <a:p>
            <a:pPr eaLnBrk="1" fontAlgn="auto" hangingPunct="1">
              <a:spcAft>
                <a:spcPts val="0"/>
              </a:spcAft>
              <a:defRPr/>
            </a:pPr>
            <a:r>
              <a:rPr lang="en-US" dirty="0">
                <a:ea typeface="+mj-ea"/>
              </a:rPr>
              <a:t>Chapter 12 Objectives</a:t>
            </a:r>
          </a:p>
        </p:txBody>
      </p:sp>
      <p:sp>
        <p:nvSpPr>
          <p:cNvPr id="19461" name="Slide Number Placeholder 4"/>
          <p:cNvSpPr>
            <a:spLocks noGrp="1"/>
          </p:cNvSpPr>
          <p:nvPr>
            <p:ph type="sldNum" sz="quarter" idx="12"/>
          </p:nvPr>
        </p:nvSpPr>
        <p:spPr bwMode="auto">
          <a:xfrm>
            <a:off x="6965156" y="5663805"/>
            <a:ext cx="938213"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spcAft>
                <a:spcPts val="450"/>
              </a:spcAft>
              <a:buClr>
                <a:schemeClr val="accent1"/>
              </a:buClr>
              <a:buSzPct val="68000"/>
              <a:buFont typeface="Wingdings 3" panose="05040102010807070707" pitchFamily="18" charset="2"/>
              <a:buChar char=""/>
              <a:defRPr sz="2025">
                <a:solidFill>
                  <a:schemeClr val="tx1"/>
                </a:solidFill>
                <a:latin typeface="Lucida Sans Unicode" panose="020B0602030504020204" pitchFamily="34" charset="0"/>
                <a:ea typeface="ＭＳ Ｐゴシック" panose="020B0600070205080204" pitchFamily="34" charset="-128"/>
              </a:defRPr>
            </a:lvl1pPr>
            <a:lvl2pPr marL="28448794" indent="-28105894">
              <a:spcBef>
                <a:spcPts val="244"/>
              </a:spcBef>
              <a:spcAft>
                <a:spcPts val="450"/>
              </a:spcAft>
              <a:buClr>
                <a:schemeClr val="accent1"/>
              </a:buClr>
              <a:buFont typeface="Verdana" panose="020B0604030504040204" pitchFamily="34" charset="0"/>
              <a:buChar char="◦"/>
              <a:defRPr sz="1725">
                <a:solidFill>
                  <a:schemeClr val="tx1"/>
                </a:solidFill>
                <a:latin typeface="Lucida Sans Unicode" panose="020B0602030504020204" pitchFamily="34" charset="0"/>
                <a:ea typeface="ＭＳ Ｐゴシック" panose="020B0600070205080204" pitchFamily="34" charset="-128"/>
              </a:defRPr>
            </a:lvl2pPr>
            <a:lvl3pPr marL="857250" indent="-171450">
              <a:spcBef>
                <a:spcPts val="263"/>
              </a:spcBef>
              <a:spcAft>
                <a:spcPts val="450"/>
              </a:spcAft>
              <a:buClr>
                <a:schemeClr val="accent2"/>
              </a:buClr>
              <a:buSzPct val="100000"/>
              <a:buFont typeface="Wingdings 2" panose="05020102010507070707" pitchFamily="18" charset="2"/>
              <a:buChar char=""/>
              <a:defRPr sz="1575">
                <a:solidFill>
                  <a:schemeClr val="tx1"/>
                </a:solidFill>
                <a:latin typeface="Lucida Sans Unicode" panose="020B0602030504020204" pitchFamily="34" charset="0"/>
                <a:ea typeface="ＭＳ Ｐゴシック" panose="020B0600070205080204" pitchFamily="34" charset="-128"/>
              </a:defRPr>
            </a:lvl3pPr>
            <a:lvl4pPr marL="1200150" indent="-171450">
              <a:spcBef>
                <a:spcPts val="263"/>
              </a:spcBef>
              <a:spcAft>
                <a:spcPts val="450"/>
              </a:spcAft>
              <a:buClr>
                <a:schemeClr val="accent2"/>
              </a:buClr>
              <a:buFont typeface="Wingdings 2" panose="05020102010507070707" pitchFamily="18" charset="2"/>
              <a:buChar char=""/>
              <a:defRPr sz="1425">
                <a:solidFill>
                  <a:schemeClr val="tx1"/>
                </a:solidFill>
                <a:latin typeface="Lucida Sans Unicode" panose="020B0602030504020204" pitchFamily="34" charset="0"/>
                <a:ea typeface="ＭＳ Ｐゴシック" panose="020B0600070205080204" pitchFamily="34" charset="-128"/>
              </a:defRPr>
            </a:lvl4pPr>
            <a:lvl5pPr marL="1543050" indent="-17145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18859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2288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25717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29146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200" dirty="0"/>
              <a:t>12-</a:t>
            </a:r>
            <a:fld id="{3374BF05-F32D-4093-A36A-B6D078D6C971}" type="slidenum">
              <a:rPr lang="en-US" altLang="en-US" sz="1200"/>
              <a:pPr>
                <a:spcBef>
                  <a:spcPct val="0"/>
                </a:spcBef>
                <a:spcAft>
                  <a:spcPct val="0"/>
                </a:spcAft>
                <a:buClrTx/>
                <a:buSzTx/>
                <a:buFontTx/>
                <a:buNone/>
              </a:pPr>
              <a:t>108</a:t>
            </a:fld>
            <a:endParaRPr lang="en-US" altLang="en-US" sz="1200" dirty="0"/>
          </a:p>
        </p:txBody>
      </p:sp>
      <p:sp>
        <p:nvSpPr>
          <p:cNvPr id="3" name="TextBox 2"/>
          <p:cNvSpPr txBox="1"/>
          <p:nvPr/>
        </p:nvSpPr>
        <p:spPr>
          <a:xfrm>
            <a:off x="4776716" y="3006261"/>
            <a:ext cx="3126653" cy="323165"/>
          </a:xfrm>
          <a:prstGeom prst="rect">
            <a:avLst/>
          </a:prstGeom>
          <a:noFill/>
        </p:spPr>
        <p:txBody>
          <a:bodyPr wrap="square" rtlCol="0">
            <a:spAutoFit/>
          </a:bodyPr>
          <a:lstStyle/>
          <a:p>
            <a:r>
              <a:rPr lang="en-US" sz="1500" dirty="0">
                <a:solidFill>
                  <a:srgbClr val="FF0000"/>
                </a:solidFill>
              </a:rPr>
              <a:t>E(</a:t>
            </a:r>
            <a:r>
              <a:rPr lang="en-US" sz="1500" dirty="0" err="1">
                <a:solidFill>
                  <a:srgbClr val="FF0000"/>
                </a:solidFill>
              </a:rPr>
              <a:t>R</a:t>
            </a:r>
            <a:r>
              <a:rPr lang="en-US" sz="1500" baseline="-25000" dirty="0" err="1">
                <a:solidFill>
                  <a:srgbClr val="FF0000"/>
                </a:solidFill>
              </a:rPr>
              <a:t>company</a:t>
            </a:r>
            <a:r>
              <a:rPr lang="en-US" sz="1500" dirty="0">
                <a:solidFill>
                  <a:srgbClr val="FF0000"/>
                </a:solidFill>
              </a:rPr>
              <a:t>)=</a:t>
            </a:r>
            <a:r>
              <a:rPr lang="en-US" sz="1500" dirty="0" err="1">
                <a:solidFill>
                  <a:srgbClr val="FF0000"/>
                </a:solidFill>
              </a:rPr>
              <a:t>Rf</a:t>
            </a:r>
            <a:r>
              <a:rPr lang="en-US" sz="1500" dirty="0">
                <a:solidFill>
                  <a:srgbClr val="FF0000"/>
                </a:solidFill>
              </a:rPr>
              <a:t> + [Rm – </a:t>
            </a:r>
            <a:r>
              <a:rPr lang="en-US" sz="1500" dirty="0" err="1">
                <a:solidFill>
                  <a:srgbClr val="FF0000"/>
                </a:solidFill>
              </a:rPr>
              <a:t>Rf</a:t>
            </a:r>
            <a:r>
              <a:rPr lang="en-US" sz="1500" dirty="0">
                <a:solidFill>
                  <a:srgbClr val="FF0000"/>
                </a:solidFill>
              </a:rPr>
              <a:t>] </a:t>
            </a:r>
            <a:r>
              <a:rPr lang="en-US" sz="1500" dirty="0" err="1">
                <a:solidFill>
                  <a:srgbClr val="FF0000"/>
                </a:solidFill>
              </a:rPr>
              <a:t>B</a:t>
            </a:r>
            <a:r>
              <a:rPr lang="en-US" sz="1500" baseline="-25000" dirty="0" err="1">
                <a:solidFill>
                  <a:srgbClr val="FF0000"/>
                </a:solidFill>
              </a:rPr>
              <a:t>company</a:t>
            </a:r>
            <a:endParaRPr lang="en-US" sz="1500" baseline="-25000" dirty="0">
              <a:solidFill>
                <a:srgbClr val="FF0000"/>
              </a:solidFill>
            </a:endParaRPr>
          </a:p>
        </p:txBody>
      </p:sp>
    </p:spTree>
    <p:extLst>
      <p:ext uri="{BB962C8B-B14F-4D97-AF65-F5344CB8AC3E}">
        <p14:creationId xmlns:p14="http://schemas.microsoft.com/office/powerpoint/2010/main" val="140138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anim calcmode="lin" valueType="num">
                                      <p:cBhvr>
                                        <p:cTn id="28" dur="2000" fill="hold"/>
                                        <p:tgtEl>
                                          <p:spTgt spid="3"/>
                                        </p:tgtEl>
                                        <p:attrNameLst>
                                          <p:attrName>ppt_w</p:attrName>
                                        </p:attrNameLst>
                                      </p:cBhvr>
                                      <p:tavLst>
                                        <p:tav tm="0" fmla="#ppt_w*sin(2.5*pi*$)">
                                          <p:val>
                                            <p:fltVal val="0"/>
                                          </p:val>
                                        </p:tav>
                                        <p:tav tm="100000">
                                          <p:val>
                                            <p:fltVal val="1"/>
                                          </p:val>
                                        </p:tav>
                                      </p:tavLst>
                                    </p:anim>
                                    <p:anim calcmode="lin" valueType="num">
                                      <p:cBhvr>
                                        <p:cTn id="2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p:bldP spid="3"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1485900" y="2084026"/>
            <a:ext cx="6172200" cy="3083333"/>
          </a:xfrm>
        </p:spPr>
        <p:txBody>
          <a:bodyPr/>
          <a:lstStyle/>
          <a:p>
            <a:r>
              <a:rPr lang="en-US" altLang="en-US" sz="1800" dirty="0"/>
              <a:t>We know from Capital Budgeting (Ch. 9) that the discount rate (or required return) is a critical input to making investment decisions</a:t>
            </a:r>
          </a:p>
          <a:p>
            <a:r>
              <a:rPr lang="en-US" altLang="en-US" sz="1800" dirty="0"/>
              <a:t>We will now discuss how firms determine their required return</a:t>
            </a:r>
          </a:p>
          <a:p>
            <a:r>
              <a:rPr lang="en-US" altLang="en-US" sz="1800" dirty="0"/>
              <a:t>This discussion brings together various topics we have discussed:</a:t>
            </a:r>
          </a:p>
          <a:p>
            <a:pPr lvl="1"/>
            <a:r>
              <a:rPr lang="en-US" altLang="en-US" sz="1500" dirty="0"/>
              <a:t>Stocks and bonds</a:t>
            </a:r>
          </a:p>
          <a:p>
            <a:pPr lvl="1"/>
            <a:r>
              <a:rPr lang="en-US" altLang="en-US" sz="1500" dirty="0"/>
              <a:t>Capital budgeting</a:t>
            </a:r>
          </a:p>
          <a:p>
            <a:pPr lvl="1"/>
            <a:r>
              <a:rPr lang="en-US" altLang="en-US" sz="1500" dirty="0"/>
              <a:t>Risk and return</a:t>
            </a:r>
          </a:p>
          <a:p>
            <a:endParaRPr lang="en-US" altLang="en-US" sz="1800" dirty="0"/>
          </a:p>
          <a:p>
            <a:endParaRPr lang="en-US" altLang="en-US" sz="1800" dirty="0"/>
          </a:p>
          <a:p>
            <a:endParaRPr lang="en-US" altLang="en-US" sz="1800" dirty="0"/>
          </a:p>
          <a:p>
            <a:endParaRPr lang="en-US" altLang="en-US" sz="1800" dirty="0"/>
          </a:p>
        </p:txBody>
      </p:sp>
      <p:sp>
        <p:nvSpPr>
          <p:cNvPr id="2" name="Title 1"/>
          <p:cNvSpPr>
            <a:spLocks noGrp="1"/>
          </p:cNvSpPr>
          <p:nvPr>
            <p:ph type="title"/>
          </p:nvPr>
        </p:nvSpPr>
        <p:spPr/>
        <p:txBody>
          <a:bodyPr/>
          <a:lstStyle/>
          <a:p>
            <a:r>
              <a:rPr lang="en-US"/>
              <a:t>Introduction</a:t>
            </a:r>
            <a:endParaRPr lang="en-US" dirty="0"/>
          </a:p>
        </p:txBody>
      </p:sp>
      <p:sp>
        <p:nvSpPr>
          <p:cNvPr id="8" name="Slide Number Placeholder 4"/>
          <p:cNvSpPr>
            <a:spLocks noGrp="1"/>
          </p:cNvSpPr>
          <p:nvPr>
            <p:ph type="sldNum" sz="quarter" idx="12"/>
          </p:nvPr>
        </p:nvSpPr>
        <p:spPr bwMode="auto">
          <a:xfrm>
            <a:off x="6965156" y="5663805"/>
            <a:ext cx="938213"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spcAft>
                <a:spcPts val="450"/>
              </a:spcAft>
              <a:buClr>
                <a:schemeClr val="accent1"/>
              </a:buClr>
              <a:buSzPct val="68000"/>
              <a:buFont typeface="Wingdings 3" panose="05040102010807070707" pitchFamily="18" charset="2"/>
              <a:buChar char=""/>
              <a:defRPr sz="2025">
                <a:solidFill>
                  <a:schemeClr val="tx1"/>
                </a:solidFill>
                <a:latin typeface="Lucida Sans Unicode" panose="020B0602030504020204" pitchFamily="34" charset="0"/>
                <a:ea typeface="ＭＳ Ｐゴシック" panose="020B0600070205080204" pitchFamily="34" charset="-128"/>
              </a:defRPr>
            </a:lvl1pPr>
            <a:lvl2pPr marL="28448794" indent="-28105894">
              <a:spcBef>
                <a:spcPts val="244"/>
              </a:spcBef>
              <a:spcAft>
                <a:spcPts val="450"/>
              </a:spcAft>
              <a:buClr>
                <a:schemeClr val="accent1"/>
              </a:buClr>
              <a:buFont typeface="Verdana" panose="020B0604030504040204" pitchFamily="34" charset="0"/>
              <a:buChar char="◦"/>
              <a:defRPr sz="1725">
                <a:solidFill>
                  <a:schemeClr val="tx1"/>
                </a:solidFill>
                <a:latin typeface="Lucida Sans Unicode" panose="020B0602030504020204" pitchFamily="34" charset="0"/>
                <a:ea typeface="ＭＳ Ｐゴシック" panose="020B0600070205080204" pitchFamily="34" charset="-128"/>
              </a:defRPr>
            </a:lvl2pPr>
            <a:lvl3pPr marL="857250" indent="-171450">
              <a:spcBef>
                <a:spcPts val="263"/>
              </a:spcBef>
              <a:spcAft>
                <a:spcPts val="450"/>
              </a:spcAft>
              <a:buClr>
                <a:schemeClr val="accent2"/>
              </a:buClr>
              <a:buSzPct val="100000"/>
              <a:buFont typeface="Wingdings 2" panose="05020102010507070707" pitchFamily="18" charset="2"/>
              <a:buChar char=""/>
              <a:defRPr sz="1575">
                <a:solidFill>
                  <a:schemeClr val="tx1"/>
                </a:solidFill>
                <a:latin typeface="Lucida Sans Unicode" panose="020B0602030504020204" pitchFamily="34" charset="0"/>
                <a:ea typeface="ＭＳ Ｐゴシック" panose="020B0600070205080204" pitchFamily="34" charset="-128"/>
              </a:defRPr>
            </a:lvl3pPr>
            <a:lvl4pPr marL="1200150" indent="-171450">
              <a:spcBef>
                <a:spcPts val="263"/>
              </a:spcBef>
              <a:spcAft>
                <a:spcPts val="450"/>
              </a:spcAft>
              <a:buClr>
                <a:schemeClr val="accent2"/>
              </a:buClr>
              <a:buFont typeface="Wingdings 2" panose="05020102010507070707" pitchFamily="18" charset="2"/>
              <a:buChar char=""/>
              <a:defRPr sz="1425">
                <a:solidFill>
                  <a:schemeClr val="tx1"/>
                </a:solidFill>
                <a:latin typeface="Lucida Sans Unicode" panose="020B0602030504020204" pitchFamily="34" charset="0"/>
                <a:ea typeface="ＭＳ Ｐゴシック" panose="020B0600070205080204" pitchFamily="34" charset="-128"/>
              </a:defRPr>
            </a:lvl4pPr>
            <a:lvl5pPr marL="1543050" indent="-17145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18859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2288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25717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29146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200" dirty="0"/>
              <a:t>12-</a:t>
            </a:r>
            <a:fld id="{3374BF05-F32D-4093-A36A-B6D078D6C971}" type="slidenum">
              <a:rPr lang="en-US" altLang="en-US" sz="1200"/>
              <a:pPr>
                <a:spcBef>
                  <a:spcPct val="0"/>
                </a:spcBef>
                <a:spcAft>
                  <a:spcPct val="0"/>
                </a:spcAft>
                <a:buClrTx/>
                <a:buSzTx/>
                <a:buFontTx/>
                <a:buNone/>
              </a:pPr>
              <a:t>109</a:t>
            </a:fld>
            <a:endParaRPr lang="en-US" altLang="en-US" sz="1200" dirty="0"/>
          </a:p>
        </p:txBody>
      </p:sp>
    </p:spTree>
    <p:extLst>
      <p:ext uri="{BB962C8B-B14F-4D97-AF65-F5344CB8AC3E}">
        <p14:creationId xmlns:p14="http://schemas.microsoft.com/office/powerpoint/2010/main" val="319456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041257"/>
            <a:ext cx="6172200" cy="1609990"/>
          </a:xfrm>
        </p:spPr>
        <p:txBody>
          <a:bodyPr/>
          <a:lstStyle/>
          <a:p>
            <a:r>
              <a:rPr lang="en-US" sz="1800" dirty="0"/>
              <a:t>You invest in a stock with a share price of $25</a:t>
            </a:r>
          </a:p>
          <a:p>
            <a:r>
              <a:rPr lang="en-US" sz="1800" dirty="0"/>
              <a:t>After one year, the stock price per share is $35</a:t>
            </a:r>
          </a:p>
          <a:p>
            <a:r>
              <a:rPr lang="en-US" sz="1800" dirty="0"/>
              <a:t>Each share paid a $2 dividend</a:t>
            </a:r>
          </a:p>
          <a:p>
            <a:r>
              <a:rPr lang="en-US" sz="1800" dirty="0"/>
              <a:t>What was your % return after one year?</a:t>
            </a:r>
          </a:p>
        </p:txBody>
      </p:sp>
      <p:sp>
        <p:nvSpPr>
          <p:cNvPr id="3" name="Title 2"/>
          <p:cNvSpPr>
            <a:spLocks noGrp="1"/>
          </p:cNvSpPr>
          <p:nvPr>
            <p:ph type="title"/>
          </p:nvPr>
        </p:nvSpPr>
        <p:spPr/>
        <p:txBody>
          <a:bodyPr/>
          <a:lstStyle/>
          <a:p>
            <a:r>
              <a:rPr lang="en-US" dirty="0"/>
              <a:t>Percent Return: Example</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11</a:t>
            </a:fld>
            <a:endParaRPr lang="en-US" altLang="en-US" dirty="0"/>
          </a:p>
        </p:txBody>
      </p:sp>
      <p:grpSp>
        <p:nvGrpSpPr>
          <p:cNvPr id="29" name="Group 28"/>
          <p:cNvGrpSpPr/>
          <p:nvPr/>
        </p:nvGrpSpPr>
        <p:grpSpPr>
          <a:xfrm>
            <a:off x="1679286" y="3698878"/>
            <a:ext cx="5352982" cy="576092"/>
            <a:chOff x="715046" y="3788835"/>
            <a:chExt cx="7137309" cy="768123"/>
          </a:xfrm>
        </p:grpSpPr>
        <p:sp>
          <p:nvSpPr>
            <p:cNvPr id="5" name="Rounded Rectangle 4"/>
            <p:cNvSpPr/>
            <p:nvPr/>
          </p:nvSpPr>
          <p:spPr>
            <a:xfrm>
              <a:off x="715046" y="3788835"/>
              <a:ext cx="1918015" cy="7681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 Return</a:t>
              </a:r>
            </a:p>
          </p:txBody>
        </p:sp>
        <p:sp>
          <p:nvSpPr>
            <p:cNvPr id="6" name="Rounded Rectangle 5"/>
            <p:cNvSpPr/>
            <p:nvPr/>
          </p:nvSpPr>
          <p:spPr>
            <a:xfrm>
              <a:off x="3471358" y="3788835"/>
              <a:ext cx="1918015" cy="7681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Dividend Yield</a:t>
              </a:r>
            </a:p>
          </p:txBody>
        </p:sp>
        <p:sp>
          <p:nvSpPr>
            <p:cNvPr id="7" name="TextBox 6"/>
            <p:cNvSpPr txBox="1"/>
            <p:nvPr/>
          </p:nvSpPr>
          <p:spPr>
            <a:xfrm>
              <a:off x="2724445" y="3911286"/>
              <a:ext cx="532624" cy="553998"/>
            </a:xfrm>
            <a:prstGeom prst="rect">
              <a:avLst/>
            </a:prstGeom>
            <a:noFill/>
          </p:spPr>
          <p:txBody>
            <a:bodyPr wrap="none" rtlCol="0">
              <a:spAutoFit/>
            </a:bodyPr>
            <a:lstStyle/>
            <a:p>
              <a:r>
                <a:rPr lang="en-US" sz="2100" b="1" dirty="0">
                  <a:latin typeface="+mn-lt"/>
                </a:rPr>
                <a:t>=</a:t>
              </a:r>
            </a:p>
          </p:txBody>
        </p:sp>
        <p:sp>
          <p:nvSpPr>
            <p:cNvPr id="8" name="Rounded Rectangle 7"/>
            <p:cNvSpPr/>
            <p:nvPr/>
          </p:nvSpPr>
          <p:spPr>
            <a:xfrm>
              <a:off x="5934340" y="3788835"/>
              <a:ext cx="1918015" cy="7681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Capital Gains Yield</a:t>
              </a:r>
            </a:p>
          </p:txBody>
        </p:sp>
        <p:sp>
          <p:nvSpPr>
            <p:cNvPr id="9" name="TextBox 8"/>
            <p:cNvSpPr txBox="1"/>
            <p:nvPr/>
          </p:nvSpPr>
          <p:spPr>
            <a:xfrm>
              <a:off x="5426806" y="3911286"/>
              <a:ext cx="532624" cy="553998"/>
            </a:xfrm>
            <a:prstGeom prst="rect">
              <a:avLst/>
            </a:prstGeom>
            <a:noFill/>
          </p:spPr>
          <p:txBody>
            <a:bodyPr wrap="none" rtlCol="0">
              <a:spAutoFit/>
            </a:bodyPr>
            <a:lstStyle/>
            <a:p>
              <a:r>
                <a:rPr lang="en-US" sz="2100" b="1" dirty="0">
                  <a:latin typeface="+mn-lt"/>
                </a:rPr>
                <a:t>+</a:t>
              </a:r>
            </a:p>
          </p:txBody>
        </p:sp>
      </p:grpSp>
      <p:sp>
        <p:nvSpPr>
          <p:cNvPr id="12" name="TextBox 11"/>
          <p:cNvSpPr txBox="1"/>
          <p:nvPr/>
        </p:nvSpPr>
        <p:spPr>
          <a:xfrm>
            <a:off x="5387110" y="5160262"/>
            <a:ext cx="930063" cy="415498"/>
          </a:xfrm>
          <a:prstGeom prst="rect">
            <a:avLst/>
          </a:prstGeom>
          <a:noFill/>
          <a:ln w="38100" cap="flat" cmpd="sng" algn="ctr">
            <a:solidFill>
              <a:srgbClr val="227A8F"/>
            </a:solidFill>
            <a:prstDash val="solid"/>
            <a:round/>
            <a:headEnd type="none" w="med" len="med"/>
            <a:tailEnd type="none" w="med" len="med"/>
          </a:ln>
        </p:spPr>
        <p:txBody>
          <a:bodyPr wrap="none" rtlCol="0">
            <a:spAutoFit/>
          </a:bodyPr>
          <a:lstStyle/>
          <a:p>
            <a:r>
              <a:rPr lang="en-US" sz="2100" b="1" dirty="0">
                <a:latin typeface="+mn-lt"/>
              </a:rPr>
              <a:t>= </a:t>
            </a:r>
            <a:r>
              <a:rPr lang="en-US" dirty="0">
                <a:latin typeface="+mn-lt"/>
              </a:rPr>
              <a:t>48%</a:t>
            </a:r>
          </a:p>
        </p:txBody>
      </p:sp>
      <p:grpSp>
        <p:nvGrpSpPr>
          <p:cNvPr id="33" name="Group 32"/>
          <p:cNvGrpSpPr/>
          <p:nvPr/>
        </p:nvGrpSpPr>
        <p:grpSpPr>
          <a:xfrm>
            <a:off x="3205382" y="5202342"/>
            <a:ext cx="1867998" cy="415498"/>
            <a:chOff x="2749843" y="5793462"/>
            <a:chExt cx="2490663" cy="553997"/>
          </a:xfrm>
        </p:grpSpPr>
        <p:sp>
          <p:nvSpPr>
            <p:cNvPr id="19" name="TextBox 18"/>
            <p:cNvSpPr txBox="1"/>
            <p:nvPr/>
          </p:nvSpPr>
          <p:spPr>
            <a:xfrm>
              <a:off x="3560132" y="5793462"/>
              <a:ext cx="1680374" cy="492442"/>
            </a:xfrm>
            <a:prstGeom prst="rect">
              <a:avLst/>
            </a:prstGeom>
            <a:noFill/>
          </p:spPr>
          <p:txBody>
            <a:bodyPr wrap="none" rtlCol="0">
              <a:spAutoFit/>
            </a:bodyPr>
            <a:lstStyle/>
            <a:p>
              <a:r>
                <a:rPr lang="en-US" dirty="0">
                  <a:latin typeface="+mn-lt"/>
                </a:rPr>
                <a:t>8% + 40%</a:t>
              </a:r>
            </a:p>
          </p:txBody>
        </p:sp>
        <p:sp>
          <p:nvSpPr>
            <p:cNvPr id="20" name="TextBox 19"/>
            <p:cNvSpPr txBox="1"/>
            <p:nvPr/>
          </p:nvSpPr>
          <p:spPr>
            <a:xfrm>
              <a:off x="2749843" y="5793462"/>
              <a:ext cx="532624" cy="553997"/>
            </a:xfrm>
            <a:prstGeom prst="rect">
              <a:avLst/>
            </a:prstGeom>
            <a:noFill/>
          </p:spPr>
          <p:txBody>
            <a:bodyPr wrap="none" rtlCol="0">
              <a:spAutoFit/>
            </a:bodyPr>
            <a:lstStyle/>
            <a:p>
              <a:r>
                <a:rPr lang="en-US" sz="2100" b="1" dirty="0">
                  <a:latin typeface="+mn-lt"/>
                </a:rPr>
                <a:t>=</a:t>
              </a:r>
            </a:p>
          </p:txBody>
        </p:sp>
      </p:grpSp>
      <p:grpSp>
        <p:nvGrpSpPr>
          <p:cNvPr id="30" name="Group 29"/>
          <p:cNvGrpSpPr/>
          <p:nvPr/>
        </p:nvGrpSpPr>
        <p:grpSpPr>
          <a:xfrm>
            <a:off x="3202209" y="4387807"/>
            <a:ext cx="2374253" cy="697627"/>
            <a:chOff x="2745612" y="4707408"/>
            <a:chExt cx="3165671" cy="930170"/>
          </a:xfrm>
        </p:grpSpPr>
        <p:sp>
          <p:nvSpPr>
            <p:cNvPr id="10" name="TextBox 9"/>
            <p:cNvSpPr txBox="1"/>
            <p:nvPr/>
          </p:nvSpPr>
          <p:spPr>
            <a:xfrm>
              <a:off x="2745612" y="4899768"/>
              <a:ext cx="532624" cy="553998"/>
            </a:xfrm>
            <a:prstGeom prst="rect">
              <a:avLst/>
            </a:prstGeom>
            <a:noFill/>
          </p:spPr>
          <p:txBody>
            <a:bodyPr wrap="none" rtlCol="0">
              <a:spAutoFit/>
            </a:bodyPr>
            <a:lstStyle/>
            <a:p>
              <a:r>
                <a:rPr lang="en-US" sz="2100" b="1" dirty="0">
                  <a:latin typeface="+mn-lt"/>
                </a:rPr>
                <a:t>=</a:t>
              </a:r>
            </a:p>
          </p:txBody>
        </p:sp>
        <p:grpSp>
          <p:nvGrpSpPr>
            <p:cNvPr id="11" name="Group 24"/>
            <p:cNvGrpSpPr/>
            <p:nvPr/>
          </p:nvGrpSpPr>
          <p:grpSpPr>
            <a:xfrm>
              <a:off x="3277143" y="4707408"/>
              <a:ext cx="914400" cy="930170"/>
              <a:chOff x="3788863" y="4728575"/>
              <a:chExt cx="914400" cy="930170"/>
            </a:xfrm>
          </p:grpSpPr>
          <p:sp>
            <p:nvSpPr>
              <p:cNvPr id="23" name="TextBox 22"/>
              <p:cNvSpPr txBox="1"/>
              <p:nvPr/>
            </p:nvSpPr>
            <p:spPr>
              <a:xfrm>
                <a:off x="3822658" y="4728575"/>
                <a:ext cx="846813" cy="930170"/>
              </a:xfrm>
              <a:prstGeom prst="rect">
                <a:avLst/>
              </a:prstGeom>
              <a:noFill/>
            </p:spPr>
            <p:txBody>
              <a:bodyPr wrap="none" rtlCol="0">
                <a:spAutoFit/>
              </a:bodyPr>
              <a:lstStyle/>
              <a:p>
                <a:pPr algn="ctr">
                  <a:spcBef>
                    <a:spcPts val="225"/>
                  </a:spcBef>
                  <a:spcAft>
                    <a:spcPts val="225"/>
                  </a:spcAft>
                </a:pPr>
                <a:r>
                  <a:rPr lang="en-US" dirty="0">
                    <a:latin typeface="+mn-lt"/>
                  </a:rPr>
                  <a:t>D</a:t>
                </a:r>
                <a:r>
                  <a:rPr lang="en-US" baseline="-25000" dirty="0">
                    <a:latin typeface="+mn-lt"/>
                  </a:rPr>
                  <a:t>t+1</a:t>
                </a:r>
              </a:p>
              <a:p>
                <a:pPr algn="ctr">
                  <a:spcBef>
                    <a:spcPts val="225"/>
                  </a:spcBef>
                  <a:spcAft>
                    <a:spcPts val="225"/>
                  </a:spcAft>
                </a:pPr>
                <a:r>
                  <a:rPr lang="en-US" dirty="0">
                    <a:latin typeface="+mn-lt"/>
                  </a:rPr>
                  <a:t>P</a:t>
                </a:r>
                <a:r>
                  <a:rPr lang="en-US" baseline="-25000" dirty="0">
                    <a:latin typeface="+mn-lt"/>
                  </a:rPr>
                  <a:t>t</a:t>
                </a:r>
              </a:p>
            </p:txBody>
          </p:sp>
          <p:cxnSp>
            <p:nvCxnSpPr>
              <p:cNvPr id="24" name="Straight Connector 23"/>
              <p:cNvCxnSpPr/>
              <p:nvPr/>
            </p:nvCxnSpPr>
            <p:spPr>
              <a:xfrm>
                <a:off x="3788863" y="5230628"/>
                <a:ext cx="914400"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grpSp>
        <p:grpSp>
          <p:nvGrpSpPr>
            <p:cNvPr id="13" name="Group 25"/>
            <p:cNvGrpSpPr/>
            <p:nvPr/>
          </p:nvGrpSpPr>
          <p:grpSpPr>
            <a:xfrm>
              <a:off x="4536548" y="4707408"/>
              <a:ext cx="1374735" cy="930170"/>
              <a:chOff x="3558698" y="4728575"/>
              <a:chExt cx="1374735" cy="930170"/>
            </a:xfrm>
          </p:grpSpPr>
          <p:sp>
            <p:nvSpPr>
              <p:cNvPr id="27" name="TextBox 26"/>
              <p:cNvSpPr txBox="1"/>
              <p:nvPr/>
            </p:nvSpPr>
            <p:spPr>
              <a:xfrm>
                <a:off x="3558698" y="4728575"/>
                <a:ext cx="1374735" cy="930170"/>
              </a:xfrm>
              <a:prstGeom prst="rect">
                <a:avLst/>
              </a:prstGeom>
              <a:noFill/>
            </p:spPr>
            <p:txBody>
              <a:bodyPr wrap="none" rtlCol="0">
                <a:spAutoFit/>
              </a:bodyPr>
              <a:lstStyle/>
              <a:p>
                <a:pPr algn="ctr">
                  <a:spcBef>
                    <a:spcPts val="225"/>
                  </a:spcBef>
                  <a:spcAft>
                    <a:spcPts val="225"/>
                  </a:spcAft>
                </a:pPr>
                <a:r>
                  <a:rPr lang="en-US" dirty="0">
                    <a:latin typeface="+mn-lt"/>
                  </a:rPr>
                  <a:t>P</a:t>
                </a:r>
                <a:r>
                  <a:rPr lang="en-US" baseline="-25000" dirty="0">
                    <a:latin typeface="+mn-lt"/>
                  </a:rPr>
                  <a:t>t+1 </a:t>
                </a:r>
                <a:r>
                  <a:rPr lang="en-US" dirty="0">
                    <a:latin typeface="+mn-lt"/>
                  </a:rPr>
                  <a:t>- P</a:t>
                </a:r>
                <a:r>
                  <a:rPr lang="en-US" baseline="-25000" dirty="0">
                    <a:latin typeface="+mn-lt"/>
                  </a:rPr>
                  <a:t>t</a:t>
                </a:r>
              </a:p>
              <a:p>
                <a:pPr algn="ctr">
                  <a:spcBef>
                    <a:spcPts val="225"/>
                  </a:spcBef>
                  <a:spcAft>
                    <a:spcPts val="225"/>
                  </a:spcAft>
                </a:pPr>
                <a:r>
                  <a:rPr lang="en-US" dirty="0">
                    <a:latin typeface="+mn-lt"/>
                  </a:rPr>
                  <a:t>P</a:t>
                </a:r>
                <a:r>
                  <a:rPr lang="en-US" baseline="-25000" dirty="0">
                    <a:latin typeface="+mn-lt"/>
                  </a:rPr>
                  <a:t>t</a:t>
                </a:r>
              </a:p>
            </p:txBody>
          </p:sp>
          <p:cxnSp>
            <p:nvCxnSpPr>
              <p:cNvPr id="28" name="Straight Connector 27"/>
              <p:cNvCxnSpPr/>
              <p:nvPr/>
            </p:nvCxnSpPr>
            <p:spPr>
              <a:xfrm>
                <a:off x="3788863" y="5251795"/>
                <a:ext cx="914400"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grpSp>
        <p:sp>
          <p:nvSpPr>
            <p:cNvPr id="32" name="TextBox 31"/>
            <p:cNvSpPr txBox="1"/>
            <p:nvPr/>
          </p:nvSpPr>
          <p:spPr>
            <a:xfrm>
              <a:off x="4191913" y="4899768"/>
              <a:ext cx="532624" cy="553998"/>
            </a:xfrm>
            <a:prstGeom prst="rect">
              <a:avLst/>
            </a:prstGeom>
            <a:noFill/>
          </p:spPr>
          <p:txBody>
            <a:bodyPr wrap="none" rtlCol="0">
              <a:spAutoFit/>
            </a:bodyPr>
            <a:lstStyle/>
            <a:p>
              <a:r>
                <a:rPr lang="en-US" sz="2100" b="1" dirty="0">
                  <a:latin typeface="+mn-lt"/>
                </a:rPr>
                <a:t>+</a:t>
              </a:r>
            </a:p>
          </p:txBody>
        </p:sp>
      </p:grpSp>
      <p:grpSp>
        <p:nvGrpSpPr>
          <p:cNvPr id="31" name="Group 30"/>
          <p:cNvGrpSpPr/>
          <p:nvPr/>
        </p:nvGrpSpPr>
        <p:grpSpPr>
          <a:xfrm>
            <a:off x="5376547" y="4439741"/>
            <a:ext cx="2402471" cy="625264"/>
            <a:chOff x="5644728" y="4776657"/>
            <a:chExt cx="3203294" cy="833685"/>
          </a:xfrm>
        </p:grpSpPr>
        <p:grpSp>
          <p:nvGrpSpPr>
            <p:cNvPr id="14" name="Group 32"/>
            <p:cNvGrpSpPr/>
            <p:nvPr/>
          </p:nvGrpSpPr>
          <p:grpSpPr>
            <a:xfrm>
              <a:off x="6176066" y="4776657"/>
              <a:ext cx="914400" cy="807058"/>
              <a:chOff x="3788863" y="4728575"/>
              <a:chExt cx="914400" cy="807058"/>
            </a:xfrm>
          </p:grpSpPr>
          <p:sp>
            <p:nvSpPr>
              <p:cNvPr id="34" name="TextBox 33"/>
              <p:cNvSpPr txBox="1"/>
              <p:nvPr/>
            </p:nvSpPr>
            <p:spPr>
              <a:xfrm>
                <a:off x="3879296" y="4728575"/>
                <a:ext cx="733535" cy="807058"/>
              </a:xfrm>
              <a:prstGeom prst="rect">
                <a:avLst/>
              </a:prstGeom>
              <a:noFill/>
            </p:spPr>
            <p:txBody>
              <a:bodyPr wrap="none" rtlCol="0">
                <a:spAutoFit/>
              </a:bodyPr>
              <a:lstStyle/>
              <a:p>
                <a:pPr algn="ctr">
                  <a:spcBef>
                    <a:spcPts val="225"/>
                  </a:spcBef>
                  <a:spcAft>
                    <a:spcPts val="225"/>
                  </a:spcAft>
                </a:pPr>
                <a:r>
                  <a:rPr lang="en-US" sz="1500" dirty="0">
                    <a:latin typeface="+mn-lt"/>
                  </a:rPr>
                  <a:t>$2</a:t>
                </a:r>
                <a:endParaRPr lang="en-US" sz="1500" baseline="-25000" dirty="0">
                  <a:latin typeface="+mn-lt"/>
                </a:endParaRPr>
              </a:p>
              <a:p>
                <a:pPr algn="ctr">
                  <a:spcBef>
                    <a:spcPts val="225"/>
                  </a:spcBef>
                  <a:spcAft>
                    <a:spcPts val="225"/>
                  </a:spcAft>
                </a:pPr>
                <a:r>
                  <a:rPr lang="en-US" sz="1500" dirty="0">
                    <a:latin typeface="+mn-lt"/>
                  </a:rPr>
                  <a:t>$25</a:t>
                </a:r>
                <a:endParaRPr lang="en-US" sz="1500" baseline="-25000" dirty="0">
                  <a:latin typeface="+mn-lt"/>
                </a:endParaRPr>
              </a:p>
            </p:txBody>
          </p:sp>
          <p:cxnSp>
            <p:nvCxnSpPr>
              <p:cNvPr id="35" name="Straight Connector 34"/>
              <p:cNvCxnSpPr/>
              <p:nvPr/>
            </p:nvCxnSpPr>
            <p:spPr>
              <a:xfrm>
                <a:off x="3788863" y="5145960"/>
                <a:ext cx="914400"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grpSp>
        <p:grpSp>
          <p:nvGrpSpPr>
            <p:cNvPr id="15" name="Group 35"/>
            <p:cNvGrpSpPr/>
            <p:nvPr/>
          </p:nvGrpSpPr>
          <p:grpSpPr>
            <a:xfrm>
              <a:off x="7312986" y="4776657"/>
              <a:ext cx="1535036" cy="807058"/>
              <a:chOff x="3478547" y="4728575"/>
              <a:chExt cx="1535036" cy="807058"/>
            </a:xfrm>
          </p:grpSpPr>
          <p:sp>
            <p:nvSpPr>
              <p:cNvPr id="37" name="TextBox 36"/>
              <p:cNvSpPr txBox="1"/>
              <p:nvPr/>
            </p:nvSpPr>
            <p:spPr>
              <a:xfrm>
                <a:off x="3478547" y="4728575"/>
                <a:ext cx="1535036" cy="807058"/>
              </a:xfrm>
              <a:prstGeom prst="rect">
                <a:avLst/>
              </a:prstGeom>
              <a:noFill/>
            </p:spPr>
            <p:txBody>
              <a:bodyPr wrap="none" rtlCol="0">
                <a:spAutoFit/>
              </a:bodyPr>
              <a:lstStyle/>
              <a:p>
                <a:pPr algn="ctr">
                  <a:spcBef>
                    <a:spcPts val="225"/>
                  </a:spcBef>
                  <a:spcAft>
                    <a:spcPts val="225"/>
                  </a:spcAft>
                </a:pPr>
                <a:r>
                  <a:rPr lang="en-US" sz="1500" dirty="0">
                    <a:latin typeface="+mn-lt"/>
                  </a:rPr>
                  <a:t>($35-$25)</a:t>
                </a:r>
                <a:endParaRPr lang="en-US" sz="1500" baseline="-25000" dirty="0">
                  <a:latin typeface="+mn-lt"/>
                </a:endParaRPr>
              </a:p>
              <a:p>
                <a:pPr algn="ctr">
                  <a:spcBef>
                    <a:spcPts val="225"/>
                  </a:spcBef>
                  <a:spcAft>
                    <a:spcPts val="225"/>
                  </a:spcAft>
                </a:pPr>
                <a:r>
                  <a:rPr lang="en-US" sz="1500" dirty="0">
                    <a:latin typeface="+mn-lt"/>
                  </a:rPr>
                  <a:t>$25</a:t>
                </a:r>
                <a:endParaRPr lang="en-US" sz="1500" baseline="-25000" dirty="0">
                  <a:latin typeface="+mn-lt"/>
                </a:endParaRPr>
              </a:p>
            </p:txBody>
          </p:sp>
          <p:cxnSp>
            <p:nvCxnSpPr>
              <p:cNvPr id="38" name="Straight Connector 37"/>
              <p:cNvCxnSpPr/>
              <p:nvPr/>
            </p:nvCxnSpPr>
            <p:spPr>
              <a:xfrm>
                <a:off x="3788863" y="5167127"/>
                <a:ext cx="914400"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grpSp>
        <p:sp>
          <p:nvSpPr>
            <p:cNvPr id="39" name="TextBox 38"/>
            <p:cNvSpPr txBox="1"/>
            <p:nvPr/>
          </p:nvSpPr>
          <p:spPr>
            <a:xfrm>
              <a:off x="7048502" y="4907462"/>
              <a:ext cx="532624" cy="553997"/>
            </a:xfrm>
            <a:prstGeom prst="rect">
              <a:avLst/>
            </a:prstGeom>
            <a:noFill/>
          </p:spPr>
          <p:txBody>
            <a:bodyPr wrap="none" rtlCol="0">
              <a:spAutoFit/>
            </a:bodyPr>
            <a:lstStyle/>
            <a:p>
              <a:r>
                <a:rPr lang="en-US" sz="2100" b="1" dirty="0">
                  <a:latin typeface="+mn-lt"/>
                </a:rPr>
                <a:t>+</a:t>
              </a:r>
            </a:p>
          </p:txBody>
        </p:sp>
        <p:sp>
          <p:nvSpPr>
            <p:cNvPr id="40" name="TextBox 39"/>
            <p:cNvSpPr txBox="1"/>
            <p:nvPr/>
          </p:nvSpPr>
          <p:spPr>
            <a:xfrm>
              <a:off x="5644728" y="5056345"/>
              <a:ext cx="532624" cy="553997"/>
            </a:xfrm>
            <a:prstGeom prst="rect">
              <a:avLst/>
            </a:prstGeom>
            <a:noFill/>
          </p:spPr>
          <p:txBody>
            <a:bodyPr wrap="none" rtlCol="0">
              <a:spAutoFit/>
            </a:bodyPr>
            <a:lstStyle/>
            <a:p>
              <a:r>
                <a:rPr lang="en-US" sz="2100" b="1" dirty="0">
                  <a:latin typeface="+mn-lt"/>
                </a:rPr>
                <a:t>=</a:t>
              </a:r>
            </a:p>
          </p:txBody>
        </p:sp>
      </p:grpSp>
    </p:spTree>
    <p:extLst>
      <p:ext uri="{BB962C8B-B14F-4D97-AF65-F5344CB8AC3E}">
        <p14:creationId xmlns:p14="http://schemas.microsoft.com/office/powerpoint/2010/main" val="93768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1485900" y="2157286"/>
            <a:ext cx="6172200" cy="1176213"/>
          </a:xfrm>
        </p:spPr>
        <p:txBody>
          <a:bodyPr/>
          <a:lstStyle/>
          <a:p>
            <a:r>
              <a:rPr lang="en-US" altLang="en-US" sz="2100" dirty="0"/>
              <a:t>Where does a firm get the capital (i.e., cash) needed to start and run their business?</a:t>
            </a:r>
          </a:p>
          <a:p>
            <a:endParaRPr lang="en-US" altLang="en-US" sz="2100" dirty="0"/>
          </a:p>
        </p:txBody>
      </p:sp>
      <p:sp>
        <p:nvSpPr>
          <p:cNvPr id="2" name="Title 1"/>
          <p:cNvSpPr>
            <a:spLocks noGrp="1"/>
          </p:cNvSpPr>
          <p:nvPr>
            <p:ph type="title"/>
          </p:nvPr>
        </p:nvSpPr>
        <p:spPr/>
        <p:txBody>
          <a:bodyPr/>
          <a:lstStyle/>
          <a:p>
            <a:r>
              <a:rPr lang="en-US"/>
              <a:t>Introduction</a:t>
            </a:r>
            <a:endParaRPr lang="en-US" dirty="0"/>
          </a:p>
        </p:txBody>
      </p:sp>
      <p:grpSp>
        <p:nvGrpSpPr>
          <p:cNvPr id="11" name="Group 10"/>
          <p:cNvGrpSpPr/>
          <p:nvPr/>
        </p:nvGrpSpPr>
        <p:grpSpPr>
          <a:xfrm>
            <a:off x="2894068" y="3402524"/>
            <a:ext cx="3167510" cy="749450"/>
            <a:chOff x="2334756" y="3393697"/>
            <a:chExt cx="4223347" cy="999267"/>
          </a:xfrm>
        </p:grpSpPr>
        <p:sp>
          <p:nvSpPr>
            <p:cNvPr id="6" name="Rectangle 5"/>
            <p:cNvSpPr/>
            <p:nvPr/>
          </p:nvSpPr>
          <p:spPr>
            <a:xfrm>
              <a:off x="5042390" y="3393697"/>
              <a:ext cx="1515713" cy="9992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Equity</a:t>
              </a:r>
            </a:p>
          </p:txBody>
        </p:sp>
        <p:sp>
          <p:nvSpPr>
            <p:cNvPr id="9" name="Rectangle 8"/>
            <p:cNvSpPr/>
            <p:nvPr/>
          </p:nvSpPr>
          <p:spPr>
            <a:xfrm>
              <a:off x="2334756" y="3393697"/>
              <a:ext cx="1515713" cy="9992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Debt</a:t>
              </a:r>
            </a:p>
          </p:txBody>
        </p:sp>
        <p:sp>
          <p:nvSpPr>
            <p:cNvPr id="10" name="TextBox 9"/>
            <p:cNvSpPr txBox="1"/>
            <p:nvPr/>
          </p:nvSpPr>
          <p:spPr>
            <a:xfrm>
              <a:off x="3967441" y="3708664"/>
              <a:ext cx="1105431" cy="430887"/>
            </a:xfrm>
            <a:prstGeom prst="rect">
              <a:avLst/>
            </a:prstGeom>
            <a:noFill/>
          </p:spPr>
          <p:txBody>
            <a:bodyPr wrap="none" rtlCol="0">
              <a:spAutoFit/>
            </a:bodyPr>
            <a:lstStyle/>
            <a:p>
              <a:r>
                <a:rPr lang="en-US" sz="1500" dirty="0">
                  <a:latin typeface="+mn-lt"/>
                </a:rPr>
                <a:t>and/or</a:t>
              </a:r>
            </a:p>
          </p:txBody>
        </p:sp>
      </p:grpSp>
      <p:sp>
        <p:nvSpPr>
          <p:cNvPr id="15" name="Slide Number Placeholder 4"/>
          <p:cNvSpPr>
            <a:spLocks noGrp="1"/>
          </p:cNvSpPr>
          <p:nvPr>
            <p:ph type="sldNum" sz="quarter" idx="12"/>
          </p:nvPr>
        </p:nvSpPr>
        <p:spPr bwMode="auto">
          <a:xfrm>
            <a:off x="6965156" y="5663805"/>
            <a:ext cx="938213"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spcAft>
                <a:spcPts val="450"/>
              </a:spcAft>
              <a:buClr>
                <a:schemeClr val="accent1"/>
              </a:buClr>
              <a:buSzPct val="68000"/>
              <a:buFont typeface="Wingdings 3" panose="05040102010807070707" pitchFamily="18" charset="2"/>
              <a:buChar char=""/>
              <a:defRPr sz="2025">
                <a:solidFill>
                  <a:schemeClr val="tx1"/>
                </a:solidFill>
                <a:latin typeface="Lucida Sans Unicode" panose="020B0602030504020204" pitchFamily="34" charset="0"/>
                <a:ea typeface="ＭＳ Ｐゴシック" panose="020B0600070205080204" pitchFamily="34" charset="-128"/>
              </a:defRPr>
            </a:lvl1pPr>
            <a:lvl2pPr marL="28448794" indent="-28105894">
              <a:spcBef>
                <a:spcPts val="244"/>
              </a:spcBef>
              <a:spcAft>
                <a:spcPts val="450"/>
              </a:spcAft>
              <a:buClr>
                <a:schemeClr val="accent1"/>
              </a:buClr>
              <a:buFont typeface="Verdana" panose="020B0604030504040204" pitchFamily="34" charset="0"/>
              <a:buChar char="◦"/>
              <a:defRPr sz="1725">
                <a:solidFill>
                  <a:schemeClr val="tx1"/>
                </a:solidFill>
                <a:latin typeface="Lucida Sans Unicode" panose="020B0602030504020204" pitchFamily="34" charset="0"/>
                <a:ea typeface="ＭＳ Ｐゴシック" panose="020B0600070205080204" pitchFamily="34" charset="-128"/>
              </a:defRPr>
            </a:lvl2pPr>
            <a:lvl3pPr marL="857250" indent="-171450">
              <a:spcBef>
                <a:spcPts val="263"/>
              </a:spcBef>
              <a:spcAft>
                <a:spcPts val="450"/>
              </a:spcAft>
              <a:buClr>
                <a:schemeClr val="accent2"/>
              </a:buClr>
              <a:buSzPct val="100000"/>
              <a:buFont typeface="Wingdings 2" panose="05020102010507070707" pitchFamily="18" charset="2"/>
              <a:buChar char=""/>
              <a:defRPr sz="1575">
                <a:solidFill>
                  <a:schemeClr val="tx1"/>
                </a:solidFill>
                <a:latin typeface="Lucida Sans Unicode" panose="020B0602030504020204" pitchFamily="34" charset="0"/>
                <a:ea typeface="ＭＳ Ｐゴシック" panose="020B0600070205080204" pitchFamily="34" charset="-128"/>
              </a:defRPr>
            </a:lvl3pPr>
            <a:lvl4pPr marL="1200150" indent="-171450">
              <a:spcBef>
                <a:spcPts val="263"/>
              </a:spcBef>
              <a:spcAft>
                <a:spcPts val="450"/>
              </a:spcAft>
              <a:buClr>
                <a:schemeClr val="accent2"/>
              </a:buClr>
              <a:buFont typeface="Wingdings 2" panose="05020102010507070707" pitchFamily="18" charset="2"/>
              <a:buChar char=""/>
              <a:defRPr sz="1425">
                <a:solidFill>
                  <a:schemeClr val="tx1"/>
                </a:solidFill>
                <a:latin typeface="Lucida Sans Unicode" panose="020B0602030504020204" pitchFamily="34" charset="0"/>
                <a:ea typeface="ＭＳ Ｐゴシック" panose="020B0600070205080204" pitchFamily="34" charset="-128"/>
              </a:defRPr>
            </a:lvl4pPr>
            <a:lvl5pPr marL="1543050" indent="-17145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18859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2288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25717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29146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200" dirty="0"/>
              <a:t>12-</a:t>
            </a:r>
            <a:fld id="{3374BF05-F32D-4093-A36A-B6D078D6C971}" type="slidenum">
              <a:rPr lang="en-US" altLang="en-US" sz="1200"/>
              <a:pPr>
                <a:spcBef>
                  <a:spcPct val="0"/>
                </a:spcBef>
                <a:spcAft>
                  <a:spcPct val="0"/>
                </a:spcAft>
                <a:buClrTx/>
                <a:buSzTx/>
                <a:buFontTx/>
                <a:buNone/>
              </a:pPr>
              <a:t>110</a:t>
            </a:fld>
            <a:endParaRPr lang="en-US" altLang="en-US" sz="1200" dirty="0"/>
          </a:p>
        </p:txBody>
      </p:sp>
      <p:sp>
        <p:nvSpPr>
          <p:cNvPr id="16" name="Content Placeholder 2"/>
          <p:cNvSpPr txBox="1">
            <a:spLocks/>
          </p:cNvSpPr>
          <p:nvPr/>
        </p:nvSpPr>
        <p:spPr bwMode="auto">
          <a:xfrm>
            <a:off x="1485900" y="4406175"/>
            <a:ext cx="6172200" cy="83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395288" indent="-314325" defTabSz="685800">
              <a:spcBef>
                <a:spcPts val="300"/>
              </a:spcBef>
              <a:spcAft>
                <a:spcPts val="450"/>
              </a:spcAft>
              <a:buClr>
                <a:schemeClr val="accent1"/>
              </a:buClr>
              <a:buSzPct val="110000"/>
              <a:buFont typeface="Wingdings" charset="2"/>
              <a:buChar char="§"/>
            </a:pPr>
            <a:r>
              <a:rPr lang="en-US" altLang="en-US" sz="2100" dirty="0">
                <a:latin typeface="+mn-lt"/>
              </a:rPr>
              <a:t>Who remembers how </a:t>
            </a:r>
            <a:r>
              <a:rPr lang="en-US" altLang="en-US" sz="2100" dirty="0" smtClean="0">
                <a:latin typeface="+mn-lt"/>
              </a:rPr>
              <a:t>the CIMBA Winery </a:t>
            </a:r>
            <a:r>
              <a:rPr lang="en-US" altLang="en-US" sz="2100" dirty="0">
                <a:latin typeface="+mn-lt"/>
              </a:rPr>
              <a:t>funded their business?</a:t>
            </a:r>
          </a:p>
          <a:p>
            <a:pPr marL="395288" indent="-314325" defTabSz="685800">
              <a:spcBef>
                <a:spcPts val="300"/>
              </a:spcBef>
              <a:spcAft>
                <a:spcPts val="450"/>
              </a:spcAft>
              <a:buClr>
                <a:schemeClr val="accent1"/>
              </a:buClr>
              <a:buSzPct val="110000"/>
              <a:buFont typeface="Wingdings" charset="2"/>
              <a:buChar char="§"/>
              <a:defRPr/>
            </a:pPr>
            <a:endParaRPr lang="en-US" altLang="en-US" sz="2100" dirty="0">
              <a:latin typeface="+mn-lt"/>
            </a:endParaRPr>
          </a:p>
        </p:txBody>
      </p:sp>
    </p:spTree>
    <p:extLst>
      <p:ext uri="{BB962C8B-B14F-4D97-AF65-F5344CB8AC3E}">
        <p14:creationId xmlns:p14="http://schemas.microsoft.com/office/powerpoint/2010/main" val="367924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659567" y="2108446"/>
            <a:ext cx="7659973" cy="3083333"/>
          </a:xfrm>
        </p:spPr>
        <p:txBody>
          <a:bodyPr/>
          <a:lstStyle/>
          <a:p>
            <a:r>
              <a:rPr lang="en-US" altLang="en-US" sz="1800" dirty="0"/>
              <a:t>The manner in which a firm utilizes debt and equity to fund their business is known as its </a:t>
            </a:r>
            <a:r>
              <a:rPr lang="en-US" altLang="en-US" sz="1800" u="sng" dirty="0"/>
              <a:t>capital structure</a:t>
            </a:r>
            <a:r>
              <a:rPr lang="en-US" altLang="en-US" sz="1800" dirty="0"/>
              <a:t>.</a:t>
            </a:r>
          </a:p>
          <a:p>
            <a:pPr lvl="1"/>
            <a:r>
              <a:rPr lang="en-US" altLang="en-US" sz="1500" dirty="0"/>
              <a:t>This is a variable within control of management</a:t>
            </a:r>
          </a:p>
          <a:p>
            <a:pPr lvl="1"/>
            <a:r>
              <a:rPr lang="en-US" altLang="en-US" sz="1500" dirty="0"/>
              <a:t>This managerial decision is discussed further in the Intermediate Finance course</a:t>
            </a:r>
          </a:p>
          <a:p>
            <a:r>
              <a:rPr lang="en-US" altLang="en-US" sz="1800" dirty="0"/>
              <a:t>For purposes of our discussion today, we will assume a firm has a set amount of debt and equity to run their business</a:t>
            </a:r>
          </a:p>
          <a:p>
            <a:pPr lvl="1"/>
            <a:r>
              <a:rPr lang="en-US" altLang="en-US" sz="1500" dirty="0"/>
              <a:t>Thus, to understand a firm’s cost of capital, we need to understand its cost of both debt and equity</a:t>
            </a:r>
          </a:p>
          <a:p>
            <a:pPr lvl="1"/>
            <a:endParaRPr lang="en-US" altLang="en-US" sz="1500" dirty="0"/>
          </a:p>
          <a:p>
            <a:endParaRPr lang="en-US" altLang="en-US" sz="1800" dirty="0"/>
          </a:p>
          <a:p>
            <a:endParaRPr lang="en-US" altLang="en-US" sz="1800" dirty="0"/>
          </a:p>
          <a:p>
            <a:endParaRPr lang="en-US" altLang="en-US" sz="1800" dirty="0"/>
          </a:p>
          <a:p>
            <a:endParaRPr lang="en-US" altLang="en-US" sz="1800" dirty="0"/>
          </a:p>
        </p:txBody>
      </p:sp>
      <p:sp>
        <p:nvSpPr>
          <p:cNvPr id="2" name="Title 1"/>
          <p:cNvSpPr>
            <a:spLocks noGrp="1"/>
          </p:cNvSpPr>
          <p:nvPr>
            <p:ph type="title"/>
          </p:nvPr>
        </p:nvSpPr>
        <p:spPr/>
        <p:txBody>
          <a:bodyPr/>
          <a:lstStyle/>
          <a:p>
            <a:r>
              <a:rPr lang="en-US"/>
              <a:t>Introduction</a:t>
            </a:r>
            <a:endParaRPr lang="en-US" dirty="0"/>
          </a:p>
        </p:txBody>
      </p:sp>
      <p:sp>
        <p:nvSpPr>
          <p:cNvPr id="8" name="Slide Number Placeholder 4"/>
          <p:cNvSpPr>
            <a:spLocks noGrp="1"/>
          </p:cNvSpPr>
          <p:nvPr>
            <p:ph type="sldNum" sz="quarter" idx="12"/>
          </p:nvPr>
        </p:nvSpPr>
        <p:spPr bwMode="auto">
          <a:xfrm>
            <a:off x="6965156" y="5663805"/>
            <a:ext cx="938213"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spcAft>
                <a:spcPts val="450"/>
              </a:spcAft>
              <a:buClr>
                <a:schemeClr val="accent1"/>
              </a:buClr>
              <a:buSzPct val="68000"/>
              <a:buFont typeface="Wingdings 3" panose="05040102010807070707" pitchFamily="18" charset="2"/>
              <a:buChar char=""/>
              <a:defRPr sz="2025">
                <a:solidFill>
                  <a:schemeClr val="tx1"/>
                </a:solidFill>
                <a:latin typeface="Lucida Sans Unicode" panose="020B0602030504020204" pitchFamily="34" charset="0"/>
                <a:ea typeface="ＭＳ Ｐゴシック" panose="020B0600070205080204" pitchFamily="34" charset="-128"/>
              </a:defRPr>
            </a:lvl1pPr>
            <a:lvl2pPr marL="28448794" indent="-28105894">
              <a:spcBef>
                <a:spcPts val="244"/>
              </a:spcBef>
              <a:spcAft>
                <a:spcPts val="450"/>
              </a:spcAft>
              <a:buClr>
                <a:schemeClr val="accent1"/>
              </a:buClr>
              <a:buFont typeface="Verdana" panose="020B0604030504040204" pitchFamily="34" charset="0"/>
              <a:buChar char="◦"/>
              <a:defRPr sz="1725">
                <a:solidFill>
                  <a:schemeClr val="tx1"/>
                </a:solidFill>
                <a:latin typeface="Lucida Sans Unicode" panose="020B0602030504020204" pitchFamily="34" charset="0"/>
                <a:ea typeface="ＭＳ Ｐゴシック" panose="020B0600070205080204" pitchFamily="34" charset="-128"/>
              </a:defRPr>
            </a:lvl2pPr>
            <a:lvl3pPr marL="857250" indent="-171450">
              <a:spcBef>
                <a:spcPts val="263"/>
              </a:spcBef>
              <a:spcAft>
                <a:spcPts val="450"/>
              </a:spcAft>
              <a:buClr>
                <a:schemeClr val="accent2"/>
              </a:buClr>
              <a:buSzPct val="100000"/>
              <a:buFont typeface="Wingdings 2" panose="05020102010507070707" pitchFamily="18" charset="2"/>
              <a:buChar char=""/>
              <a:defRPr sz="1575">
                <a:solidFill>
                  <a:schemeClr val="tx1"/>
                </a:solidFill>
                <a:latin typeface="Lucida Sans Unicode" panose="020B0602030504020204" pitchFamily="34" charset="0"/>
                <a:ea typeface="ＭＳ Ｐゴシック" panose="020B0600070205080204" pitchFamily="34" charset="-128"/>
              </a:defRPr>
            </a:lvl3pPr>
            <a:lvl4pPr marL="1200150" indent="-171450">
              <a:spcBef>
                <a:spcPts val="263"/>
              </a:spcBef>
              <a:spcAft>
                <a:spcPts val="450"/>
              </a:spcAft>
              <a:buClr>
                <a:schemeClr val="accent2"/>
              </a:buClr>
              <a:buFont typeface="Wingdings 2" panose="05020102010507070707" pitchFamily="18" charset="2"/>
              <a:buChar char=""/>
              <a:defRPr sz="1425">
                <a:solidFill>
                  <a:schemeClr val="tx1"/>
                </a:solidFill>
                <a:latin typeface="Lucida Sans Unicode" panose="020B0602030504020204" pitchFamily="34" charset="0"/>
                <a:ea typeface="ＭＳ Ｐゴシック" panose="020B0600070205080204" pitchFamily="34" charset="-128"/>
              </a:defRPr>
            </a:lvl4pPr>
            <a:lvl5pPr marL="1543050" indent="-17145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18859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2288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25717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29146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200" dirty="0"/>
              <a:t>12-</a:t>
            </a:r>
            <a:fld id="{3374BF05-F32D-4093-A36A-B6D078D6C971}" type="slidenum">
              <a:rPr lang="en-US" altLang="en-US" sz="1200"/>
              <a:pPr>
                <a:spcBef>
                  <a:spcPct val="0"/>
                </a:spcBef>
                <a:spcAft>
                  <a:spcPct val="0"/>
                </a:spcAft>
                <a:buClrTx/>
                <a:buSzTx/>
                <a:buFontTx/>
                <a:buNone/>
              </a:pPr>
              <a:t>111</a:t>
            </a:fld>
            <a:endParaRPr lang="en-US" altLang="en-US" sz="1200" dirty="0"/>
          </a:p>
        </p:txBody>
      </p:sp>
    </p:spTree>
    <p:extLst>
      <p:ext uri="{BB962C8B-B14F-4D97-AF65-F5344CB8AC3E}">
        <p14:creationId xmlns:p14="http://schemas.microsoft.com/office/powerpoint/2010/main" val="125003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1485900" y="2206126"/>
            <a:ext cx="6172200" cy="1141984"/>
          </a:xfrm>
        </p:spPr>
        <p:txBody>
          <a:bodyPr/>
          <a:lstStyle/>
          <a:p>
            <a:r>
              <a:rPr lang="en-US" dirty="0"/>
              <a:t>The cost to a firm for capital funding equals the return to the providers of those funds</a:t>
            </a:r>
          </a:p>
          <a:p>
            <a:pPr lvl="1"/>
            <a:endParaRPr lang="en-US" dirty="0"/>
          </a:p>
        </p:txBody>
      </p:sp>
      <p:sp>
        <p:nvSpPr>
          <p:cNvPr id="13314" name="Rectangle 2"/>
          <p:cNvSpPr>
            <a:spLocks noGrp="1" noChangeArrowheads="1"/>
          </p:cNvSpPr>
          <p:nvPr>
            <p:ph type="title"/>
          </p:nvPr>
        </p:nvSpPr>
        <p:spPr/>
        <p:txBody>
          <a:bodyPr/>
          <a:lstStyle/>
          <a:p>
            <a:r>
              <a:rPr lang="en-US"/>
              <a:t>Cost of Capital Basics</a:t>
            </a:r>
          </a:p>
        </p:txBody>
      </p:sp>
      <p:sp>
        <p:nvSpPr>
          <p:cNvPr id="13316" name="Slide Number Placeholder 5"/>
          <p:cNvSpPr>
            <a:spLocks noGrp="1"/>
          </p:cNvSpPr>
          <p:nvPr>
            <p:ph type="sldNum" sz="quarter" idx="12"/>
          </p:nvPr>
        </p:nvSpPr>
        <p:spPr/>
        <p:txBody>
          <a:bodyPr/>
          <a:lstStyle/>
          <a:p>
            <a:r>
              <a:rPr lang="en-US"/>
              <a:t>12-</a:t>
            </a:r>
            <a:fld id="{2E095A14-71C6-9F4B-A7B9-A148B5A0525D}" type="slidenum">
              <a:rPr lang="en-US" smtClean="0"/>
              <a:pPr/>
              <a:t>112</a:t>
            </a:fld>
            <a:endParaRPr lang="en-US"/>
          </a:p>
        </p:txBody>
      </p:sp>
      <p:grpSp>
        <p:nvGrpSpPr>
          <p:cNvPr id="9" name="Group 8"/>
          <p:cNvGrpSpPr/>
          <p:nvPr/>
        </p:nvGrpSpPr>
        <p:grpSpPr>
          <a:xfrm>
            <a:off x="2438340" y="3633924"/>
            <a:ext cx="5219760" cy="1372792"/>
            <a:chOff x="1727118" y="3702232"/>
            <a:chExt cx="6959679" cy="1830389"/>
          </a:xfrm>
        </p:grpSpPr>
        <p:sp>
          <p:nvSpPr>
            <p:cNvPr id="6" name="Rectangle 5"/>
            <p:cNvSpPr/>
            <p:nvPr/>
          </p:nvSpPr>
          <p:spPr>
            <a:xfrm>
              <a:off x="1727118" y="3702232"/>
              <a:ext cx="2026644" cy="16806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Cost to a firm for capital</a:t>
              </a:r>
            </a:p>
          </p:txBody>
        </p:sp>
        <p:sp>
          <p:nvSpPr>
            <p:cNvPr id="7" name="TextBox 6"/>
            <p:cNvSpPr txBox="1"/>
            <p:nvPr/>
          </p:nvSpPr>
          <p:spPr>
            <a:xfrm>
              <a:off x="4108575" y="4250170"/>
              <a:ext cx="692979" cy="615553"/>
            </a:xfrm>
            <a:prstGeom prst="rect">
              <a:avLst/>
            </a:prstGeom>
            <a:noFill/>
          </p:spPr>
          <p:txBody>
            <a:bodyPr wrap="square" rtlCol="0">
              <a:spAutoFit/>
            </a:bodyPr>
            <a:lstStyle/>
            <a:p>
              <a:pPr algn="ctr"/>
              <a:r>
                <a:rPr lang="en-US" sz="2400" dirty="0"/>
                <a:t>=</a:t>
              </a:r>
            </a:p>
          </p:txBody>
        </p:sp>
        <p:sp>
          <p:nvSpPr>
            <p:cNvPr id="8" name="Rectangle 7"/>
            <p:cNvSpPr/>
            <p:nvPr/>
          </p:nvSpPr>
          <p:spPr>
            <a:xfrm>
              <a:off x="5156367" y="3702233"/>
              <a:ext cx="3530430" cy="1830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return an investor requires to provide capital (debt or equity) to the firm</a:t>
              </a:r>
            </a:p>
          </p:txBody>
        </p:sp>
      </p:grpSp>
    </p:spTree>
    <p:extLst>
      <p:ext uri="{BB962C8B-B14F-4D97-AF65-F5344CB8AC3E}">
        <p14:creationId xmlns:p14="http://schemas.microsoft.com/office/powerpoint/2010/main" val="3682843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Cost of Capital Basics</a:t>
            </a:r>
          </a:p>
        </p:txBody>
      </p:sp>
      <p:sp>
        <p:nvSpPr>
          <p:cNvPr id="4" name="Slide Number Placeholder 3"/>
          <p:cNvSpPr>
            <a:spLocks noGrp="1"/>
          </p:cNvSpPr>
          <p:nvPr>
            <p:ph type="sldNum" sz="quarter" idx="12"/>
          </p:nvPr>
        </p:nvSpPr>
        <p:spPr/>
        <p:txBody>
          <a:bodyPr/>
          <a:lstStyle/>
          <a:p>
            <a:pPr>
              <a:defRPr/>
            </a:pPr>
            <a:r>
              <a:rPr lang="en-US" altLang="en-US"/>
              <a:t>12-</a:t>
            </a:r>
            <a:fld id="{67C0A812-1479-4DE4-979A-2C89457B5F3D}" type="slidenum">
              <a:rPr lang="en-US" altLang="en-US" smtClean="0"/>
              <a:pPr>
                <a:defRPr/>
              </a:pPr>
              <a:t>113</a:t>
            </a:fld>
            <a:endParaRPr lang="en-US" altLang="en-US" dirty="0"/>
          </a:p>
        </p:txBody>
      </p:sp>
      <p:sp>
        <p:nvSpPr>
          <p:cNvPr id="5" name="Down Arrow Callout 4"/>
          <p:cNvSpPr/>
          <p:nvPr/>
        </p:nvSpPr>
        <p:spPr>
          <a:xfrm>
            <a:off x="1873651" y="2655967"/>
            <a:ext cx="1461301" cy="1121981"/>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Required Return</a:t>
            </a:r>
          </a:p>
        </p:txBody>
      </p:sp>
      <p:sp>
        <p:nvSpPr>
          <p:cNvPr id="8" name="TextBox 7"/>
          <p:cNvSpPr txBox="1"/>
          <p:nvPr/>
        </p:nvSpPr>
        <p:spPr>
          <a:xfrm>
            <a:off x="1704035" y="3821344"/>
            <a:ext cx="1800531" cy="553998"/>
          </a:xfrm>
          <a:prstGeom prst="rect">
            <a:avLst/>
          </a:prstGeom>
          <a:noFill/>
        </p:spPr>
        <p:txBody>
          <a:bodyPr wrap="square" rtlCol="0">
            <a:spAutoFit/>
          </a:bodyPr>
          <a:lstStyle/>
          <a:p>
            <a:pPr algn="ctr"/>
            <a:r>
              <a:rPr lang="en-US" sz="1500" dirty="0">
                <a:latin typeface="+mn-lt"/>
              </a:rPr>
              <a:t>Investor’s point of view</a:t>
            </a:r>
          </a:p>
        </p:txBody>
      </p:sp>
      <p:sp>
        <p:nvSpPr>
          <p:cNvPr id="6" name="Down Arrow Callout 5"/>
          <p:cNvSpPr/>
          <p:nvPr/>
        </p:nvSpPr>
        <p:spPr>
          <a:xfrm>
            <a:off x="3752606" y="2655967"/>
            <a:ext cx="1461301" cy="1121981"/>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Cost of Capital</a:t>
            </a:r>
          </a:p>
        </p:txBody>
      </p:sp>
      <p:sp>
        <p:nvSpPr>
          <p:cNvPr id="9" name="TextBox 8"/>
          <p:cNvSpPr txBox="1"/>
          <p:nvPr/>
        </p:nvSpPr>
        <p:spPr>
          <a:xfrm>
            <a:off x="3825930" y="3821344"/>
            <a:ext cx="1314653" cy="553998"/>
          </a:xfrm>
          <a:prstGeom prst="rect">
            <a:avLst/>
          </a:prstGeom>
          <a:noFill/>
        </p:spPr>
        <p:txBody>
          <a:bodyPr wrap="square" rtlCol="0">
            <a:spAutoFit/>
          </a:bodyPr>
          <a:lstStyle/>
          <a:p>
            <a:pPr algn="ctr"/>
            <a:r>
              <a:rPr lang="en-US" sz="1500" dirty="0">
                <a:latin typeface="+mn-lt"/>
              </a:rPr>
              <a:t>Firm’s point of view</a:t>
            </a:r>
          </a:p>
        </p:txBody>
      </p:sp>
      <p:sp>
        <p:nvSpPr>
          <p:cNvPr id="7" name="Down Arrow Callout 6"/>
          <p:cNvSpPr/>
          <p:nvPr/>
        </p:nvSpPr>
        <p:spPr>
          <a:xfrm>
            <a:off x="5656500" y="2655967"/>
            <a:ext cx="1461301" cy="1121981"/>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Appropriate Discount Rate</a:t>
            </a:r>
          </a:p>
        </p:txBody>
      </p:sp>
      <p:sp>
        <p:nvSpPr>
          <p:cNvPr id="10" name="TextBox 9"/>
          <p:cNvSpPr txBox="1"/>
          <p:nvPr/>
        </p:nvSpPr>
        <p:spPr>
          <a:xfrm>
            <a:off x="5429327" y="3821344"/>
            <a:ext cx="1915646" cy="553998"/>
          </a:xfrm>
          <a:prstGeom prst="rect">
            <a:avLst/>
          </a:prstGeom>
          <a:noFill/>
        </p:spPr>
        <p:txBody>
          <a:bodyPr wrap="square" rtlCol="0">
            <a:spAutoFit/>
          </a:bodyPr>
          <a:lstStyle/>
          <a:p>
            <a:pPr algn="ctr"/>
            <a:r>
              <a:rPr lang="en-US" sz="1500" dirty="0">
                <a:latin typeface="+mn-lt"/>
              </a:rPr>
              <a:t>What’s used for NPV calculations</a:t>
            </a:r>
          </a:p>
        </p:txBody>
      </p:sp>
      <p:grpSp>
        <p:nvGrpSpPr>
          <p:cNvPr id="19" name="Group 18"/>
          <p:cNvGrpSpPr/>
          <p:nvPr/>
        </p:nvGrpSpPr>
        <p:grpSpPr>
          <a:xfrm>
            <a:off x="3308857" y="2838617"/>
            <a:ext cx="2365958" cy="415498"/>
            <a:chOff x="2887809" y="3973667"/>
            <a:chExt cx="3154610" cy="553996"/>
          </a:xfrm>
        </p:grpSpPr>
        <p:sp>
          <p:nvSpPr>
            <p:cNvPr id="13" name="TextBox 12"/>
            <p:cNvSpPr txBox="1"/>
            <p:nvPr/>
          </p:nvSpPr>
          <p:spPr>
            <a:xfrm>
              <a:off x="2887809" y="3973667"/>
              <a:ext cx="654637" cy="553996"/>
            </a:xfrm>
            <a:prstGeom prst="rect">
              <a:avLst/>
            </a:prstGeom>
            <a:noFill/>
          </p:spPr>
          <p:txBody>
            <a:bodyPr wrap="square" rtlCol="0">
              <a:spAutoFit/>
            </a:bodyPr>
            <a:lstStyle/>
            <a:p>
              <a:pPr algn="ctr"/>
              <a:r>
                <a:rPr lang="en-US" sz="2100" b="1" dirty="0">
                  <a:latin typeface="+mn-lt"/>
                </a:rPr>
                <a:t>=</a:t>
              </a:r>
            </a:p>
          </p:txBody>
        </p:sp>
        <p:sp>
          <p:nvSpPr>
            <p:cNvPr id="14" name="TextBox 13"/>
            <p:cNvSpPr txBox="1"/>
            <p:nvPr/>
          </p:nvSpPr>
          <p:spPr>
            <a:xfrm>
              <a:off x="5387782" y="3973667"/>
              <a:ext cx="654637" cy="553996"/>
            </a:xfrm>
            <a:prstGeom prst="rect">
              <a:avLst/>
            </a:prstGeom>
            <a:noFill/>
          </p:spPr>
          <p:txBody>
            <a:bodyPr wrap="square" rtlCol="0">
              <a:spAutoFit/>
            </a:bodyPr>
            <a:lstStyle/>
            <a:p>
              <a:pPr algn="ctr"/>
              <a:r>
                <a:rPr lang="en-US" sz="2100" b="1" dirty="0">
                  <a:latin typeface="+mn-lt"/>
                </a:rPr>
                <a:t>=</a:t>
              </a:r>
            </a:p>
          </p:txBody>
        </p:sp>
      </p:grpSp>
    </p:spTree>
    <p:extLst>
      <p:ext uri="{BB962C8B-B14F-4D97-AF65-F5344CB8AC3E}">
        <p14:creationId xmlns:p14="http://schemas.microsoft.com/office/powerpoint/2010/main" val="117225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p:bldP spid="7" grpId="0" animBg="1"/>
      <p:bldP spid="10"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083692"/>
            <a:ext cx="6172200" cy="952290"/>
          </a:xfrm>
        </p:spPr>
        <p:txBody>
          <a:bodyPr/>
          <a:lstStyle/>
          <a:p>
            <a:r>
              <a:rPr lang="en-US" dirty="0"/>
              <a:t>Understanding a firm’s cost of capital is of critical practical importance</a:t>
            </a:r>
          </a:p>
        </p:txBody>
      </p:sp>
      <p:sp>
        <p:nvSpPr>
          <p:cNvPr id="3" name="Title 2"/>
          <p:cNvSpPr>
            <a:spLocks noGrp="1"/>
          </p:cNvSpPr>
          <p:nvPr>
            <p:ph type="title"/>
          </p:nvPr>
        </p:nvSpPr>
        <p:spPr/>
        <p:txBody>
          <a:bodyPr/>
          <a:lstStyle/>
          <a:p>
            <a:r>
              <a:rPr lang="en-US" dirty="0"/>
              <a:t>Importance of Cost of Capital</a:t>
            </a:r>
          </a:p>
        </p:txBody>
      </p:sp>
      <p:sp>
        <p:nvSpPr>
          <p:cNvPr id="4" name="Slide Number Placeholder 3"/>
          <p:cNvSpPr>
            <a:spLocks noGrp="1"/>
          </p:cNvSpPr>
          <p:nvPr>
            <p:ph type="sldNum" sz="quarter" idx="12"/>
          </p:nvPr>
        </p:nvSpPr>
        <p:spPr/>
        <p:txBody>
          <a:bodyPr/>
          <a:lstStyle/>
          <a:p>
            <a:pPr>
              <a:defRPr/>
            </a:pPr>
            <a:r>
              <a:rPr lang="en-US" altLang="en-US"/>
              <a:t>12-</a:t>
            </a:r>
            <a:fld id="{67C0A812-1479-4DE4-979A-2C89457B5F3D}" type="slidenum">
              <a:rPr lang="en-US" altLang="en-US" smtClean="0"/>
              <a:pPr>
                <a:defRPr/>
              </a:pPr>
              <a:t>114</a:t>
            </a:fld>
            <a:endParaRPr lang="en-US" altLang="en-US" dirty="0"/>
          </a:p>
        </p:txBody>
      </p:sp>
      <p:sp>
        <p:nvSpPr>
          <p:cNvPr id="8" name="TextBox 7"/>
          <p:cNvSpPr txBox="1"/>
          <p:nvPr/>
        </p:nvSpPr>
        <p:spPr>
          <a:xfrm>
            <a:off x="5521719" y="3941459"/>
            <a:ext cx="2230210" cy="2308324"/>
          </a:xfrm>
          <a:prstGeom prst="rect">
            <a:avLst/>
          </a:prstGeom>
          <a:noFill/>
        </p:spPr>
        <p:txBody>
          <a:bodyPr wrap="square" rtlCol="0">
            <a:spAutoFit/>
          </a:bodyPr>
          <a:lstStyle/>
          <a:p>
            <a:pPr marL="253604" indent="-253604">
              <a:spcBef>
                <a:spcPts val="300"/>
              </a:spcBef>
              <a:spcAft>
                <a:spcPts val="300"/>
              </a:spcAft>
              <a:buFont typeface="Arial"/>
              <a:buChar char="•"/>
            </a:pPr>
            <a:r>
              <a:rPr lang="en-US" dirty="0">
                <a:latin typeface="+mn-lt"/>
              </a:rPr>
              <a:t>The cost of capital is used by regulatory agencies to determine the “fair” return in some regulated industries</a:t>
            </a:r>
          </a:p>
        </p:txBody>
      </p:sp>
      <p:sp>
        <p:nvSpPr>
          <p:cNvPr id="9" name="TextBox 8"/>
          <p:cNvSpPr txBox="1"/>
          <p:nvPr/>
        </p:nvSpPr>
        <p:spPr>
          <a:xfrm>
            <a:off x="3540393" y="3941460"/>
            <a:ext cx="1861707" cy="1754326"/>
          </a:xfrm>
          <a:prstGeom prst="rect">
            <a:avLst/>
          </a:prstGeom>
          <a:noFill/>
        </p:spPr>
        <p:txBody>
          <a:bodyPr wrap="square" rtlCol="0">
            <a:spAutoFit/>
          </a:bodyPr>
          <a:lstStyle/>
          <a:p>
            <a:pPr marL="253604" indent="-253604">
              <a:spcBef>
                <a:spcPts val="300"/>
              </a:spcBef>
              <a:spcAft>
                <a:spcPts val="300"/>
              </a:spcAft>
              <a:buFont typeface="Arial"/>
              <a:buChar char="•"/>
            </a:pPr>
            <a:r>
              <a:rPr lang="en-US" dirty="0">
                <a:latin typeface="+mn-lt"/>
              </a:rPr>
              <a:t>The optimal capital structure minimizes the cost of capital</a:t>
            </a:r>
          </a:p>
        </p:txBody>
      </p:sp>
      <p:sp>
        <p:nvSpPr>
          <p:cNvPr id="6" name="Rounded Rectangle 5"/>
          <p:cNvSpPr/>
          <p:nvPr/>
        </p:nvSpPr>
        <p:spPr>
          <a:xfrm>
            <a:off x="3751993" y="3041760"/>
            <a:ext cx="1438511" cy="7597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Financing Decisions</a:t>
            </a:r>
          </a:p>
        </p:txBody>
      </p:sp>
      <p:sp>
        <p:nvSpPr>
          <p:cNvPr id="7" name="Rounded Rectangle 6"/>
          <p:cNvSpPr/>
          <p:nvPr/>
        </p:nvSpPr>
        <p:spPr>
          <a:xfrm>
            <a:off x="5733319" y="3041760"/>
            <a:ext cx="1438511" cy="7597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Operating Decisions</a:t>
            </a:r>
          </a:p>
        </p:txBody>
      </p:sp>
      <p:sp>
        <p:nvSpPr>
          <p:cNvPr id="5" name="Rounded Rectangle 4"/>
          <p:cNvSpPr/>
          <p:nvPr/>
        </p:nvSpPr>
        <p:spPr>
          <a:xfrm>
            <a:off x="1801876" y="3041760"/>
            <a:ext cx="1438511" cy="7597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Capital Budgeting Decisions</a:t>
            </a:r>
          </a:p>
        </p:txBody>
      </p:sp>
      <p:sp>
        <p:nvSpPr>
          <p:cNvPr id="10" name="TextBox 9"/>
          <p:cNvSpPr txBox="1"/>
          <p:nvPr/>
        </p:nvSpPr>
        <p:spPr>
          <a:xfrm>
            <a:off x="1590276" y="3941459"/>
            <a:ext cx="1861707" cy="2308324"/>
          </a:xfrm>
          <a:prstGeom prst="rect">
            <a:avLst/>
          </a:prstGeom>
          <a:noFill/>
        </p:spPr>
        <p:txBody>
          <a:bodyPr wrap="square" rtlCol="0">
            <a:spAutoFit/>
          </a:bodyPr>
          <a:lstStyle/>
          <a:p>
            <a:pPr marL="253604" indent="-253604">
              <a:spcBef>
                <a:spcPts val="300"/>
              </a:spcBef>
              <a:spcAft>
                <a:spcPts val="300"/>
              </a:spcAft>
              <a:buFont typeface="Arial"/>
              <a:buChar char="•"/>
            </a:pPr>
            <a:r>
              <a:rPr lang="en-US" dirty="0">
                <a:latin typeface="+mn-lt"/>
              </a:rPr>
              <a:t>Both the NPV and IRR rule require knowledge of the appropriate discount rate</a:t>
            </a:r>
          </a:p>
        </p:txBody>
      </p:sp>
    </p:spTree>
    <p:extLst>
      <p:ext uri="{BB962C8B-B14F-4D97-AF65-F5344CB8AC3E}">
        <p14:creationId xmlns:p14="http://schemas.microsoft.com/office/powerpoint/2010/main" val="21743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animBg="1"/>
      <p:bldP spid="7" grpId="0" animBg="1"/>
      <p:bldP spid="5" grpId="0" animBg="1"/>
      <p:bldP spid="10"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altLang="en-US"/>
              <a:t>12-</a:t>
            </a:r>
            <a:fld id="{67C0A812-1479-4DE4-979A-2C89457B5F3D}" type="slidenum">
              <a:rPr lang="en-US" altLang="en-US" smtClean="0"/>
              <a:pPr>
                <a:defRPr/>
              </a:pPr>
              <a:t>115</a:t>
            </a:fld>
            <a:endParaRPr lang="en-US" altLang="en-US" dirty="0"/>
          </a:p>
        </p:txBody>
      </p:sp>
      <p:sp>
        <p:nvSpPr>
          <p:cNvPr id="5" name="Rounded Rectangle 4"/>
          <p:cNvSpPr/>
          <p:nvPr/>
        </p:nvSpPr>
        <p:spPr>
          <a:xfrm>
            <a:off x="1813500" y="3250670"/>
            <a:ext cx="1438511" cy="9670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Cost of Equity</a:t>
            </a:r>
          </a:p>
        </p:txBody>
      </p:sp>
      <p:sp>
        <p:nvSpPr>
          <p:cNvPr id="6" name="Rounded Rectangle 5"/>
          <p:cNvSpPr/>
          <p:nvPr/>
        </p:nvSpPr>
        <p:spPr>
          <a:xfrm>
            <a:off x="3721221" y="3250670"/>
            <a:ext cx="1438511" cy="9670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Cost of Debt</a:t>
            </a:r>
          </a:p>
        </p:txBody>
      </p:sp>
      <p:sp>
        <p:nvSpPr>
          <p:cNvPr id="7" name="Rounded Rectangle 6"/>
          <p:cNvSpPr/>
          <p:nvPr/>
        </p:nvSpPr>
        <p:spPr>
          <a:xfrm>
            <a:off x="5628943" y="3250670"/>
            <a:ext cx="1438511" cy="9670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Cost of Preferred Stock</a:t>
            </a:r>
          </a:p>
        </p:txBody>
      </p:sp>
      <p:sp>
        <p:nvSpPr>
          <p:cNvPr id="14" name="Title 13"/>
          <p:cNvSpPr>
            <a:spLocks noGrp="1"/>
          </p:cNvSpPr>
          <p:nvPr>
            <p:ph type="title"/>
          </p:nvPr>
        </p:nvSpPr>
        <p:spPr/>
        <p:txBody>
          <a:bodyPr/>
          <a:lstStyle/>
          <a:p>
            <a:r>
              <a:rPr lang="en-US" dirty="0"/>
              <a:t>Cost of Capital Overview</a:t>
            </a:r>
          </a:p>
        </p:txBody>
      </p:sp>
      <p:grpSp>
        <p:nvGrpSpPr>
          <p:cNvPr id="2" name="Group 1">
            <a:extLst>
              <a:ext uri="{FF2B5EF4-FFF2-40B4-BE49-F238E27FC236}">
                <a16:creationId xmlns:a16="http://schemas.microsoft.com/office/drawing/2014/main" id="{8A769EC5-98B7-4857-B8ED-9C19C3EE02BB}"/>
              </a:ext>
            </a:extLst>
          </p:cNvPr>
          <p:cNvGrpSpPr/>
          <p:nvPr/>
        </p:nvGrpSpPr>
        <p:grpSpPr>
          <a:xfrm>
            <a:off x="1976584" y="2232080"/>
            <a:ext cx="4870595" cy="883809"/>
            <a:chOff x="1111444" y="1833106"/>
            <a:chExt cx="6494127" cy="1178412"/>
          </a:xfrm>
        </p:grpSpPr>
        <p:sp>
          <p:nvSpPr>
            <p:cNvPr id="18" name="Right Brace 17"/>
            <p:cNvSpPr/>
            <p:nvPr/>
          </p:nvSpPr>
          <p:spPr>
            <a:xfrm rot="16200000">
              <a:off x="4007244" y="-586810"/>
              <a:ext cx="702528" cy="6494127"/>
            </a:xfrm>
            <a:prstGeom prst="rightBrace">
              <a:avLst>
                <a:gd name="adj1" fmla="val 8333"/>
                <a:gd name="adj2" fmla="val 5126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flipH="1">
              <a:off x="3128009" y="1833106"/>
              <a:ext cx="2460997" cy="738664"/>
            </a:xfrm>
            <a:prstGeom prst="rect">
              <a:avLst/>
            </a:prstGeom>
            <a:noFill/>
          </p:spPr>
          <p:txBody>
            <a:bodyPr wrap="square" rtlCol="0">
              <a:spAutoFit/>
            </a:bodyPr>
            <a:lstStyle/>
            <a:p>
              <a:pPr algn="ctr"/>
              <a:r>
                <a:rPr lang="en-US" sz="1500" dirty="0">
                  <a:latin typeface="+mn-lt"/>
                </a:rPr>
                <a:t>Sources of Capital</a:t>
              </a:r>
            </a:p>
          </p:txBody>
        </p:sp>
      </p:grpSp>
      <p:grpSp>
        <p:nvGrpSpPr>
          <p:cNvPr id="10" name="Group 9">
            <a:extLst>
              <a:ext uri="{FF2B5EF4-FFF2-40B4-BE49-F238E27FC236}">
                <a16:creationId xmlns:a16="http://schemas.microsoft.com/office/drawing/2014/main" id="{D8C53E56-EABC-4FEF-A476-658292279EE1}"/>
              </a:ext>
            </a:extLst>
          </p:cNvPr>
          <p:cNvGrpSpPr/>
          <p:nvPr/>
        </p:nvGrpSpPr>
        <p:grpSpPr>
          <a:xfrm>
            <a:off x="1976584" y="4510267"/>
            <a:ext cx="4870595" cy="1217756"/>
            <a:chOff x="1111444" y="4779945"/>
            <a:chExt cx="6494127" cy="1623675"/>
          </a:xfrm>
        </p:grpSpPr>
        <p:sp>
          <p:nvSpPr>
            <p:cNvPr id="9" name="TextBox 8"/>
            <p:cNvSpPr txBox="1"/>
            <p:nvPr/>
          </p:nvSpPr>
          <p:spPr>
            <a:xfrm>
              <a:off x="1448311" y="5603401"/>
              <a:ext cx="5820398" cy="800219"/>
            </a:xfrm>
            <a:prstGeom prst="rect">
              <a:avLst/>
            </a:prstGeom>
            <a:noFill/>
          </p:spPr>
          <p:txBody>
            <a:bodyPr wrap="none" rtlCol="0">
              <a:spAutoFit/>
            </a:bodyPr>
            <a:lstStyle/>
            <a:p>
              <a:pPr algn="ctr"/>
              <a:r>
                <a:rPr lang="en-US" sz="1500" b="1" dirty="0">
                  <a:latin typeface="+mn-lt"/>
                </a:rPr>
                <a:t>Weighted Average Cost of Capital</a:t>
              </a:r>
            </a:p>
            <a:p>
              <a:pPr algn="ctr"/>
              <a:r>
                <a:rPr lang="en-US" b="1" dirty="0">
                  <a:solidFill>
                    <a:srgbClr val="FF0000"/>
                  </a:solidFill>
                  <a:latin typeface="+mn-lt"/>
                </a:rPr>
                <a:t>0.33(9%) + 0.33(3%) + 0.33(6%) = 6%</a:t>
              </a:r>
            </a:p>
          </p:txBody>
        </p:sp>
        <p:sp>
          <p:nvSpPr>
            <p:cNvPr id="12" name="Right Brace 11">
              <a:extLst>
                <a:ext uri="{FF2B5EF4-FFF2-40B4-BE49-F238E27FC236}">
                  <a16:creationId xmlns:a16="http://schemas.microsoft.com/office/drawing/2014/main" id="{926A4BEA-4A2F-47FF-8F76-F9A2DB6418FC}"/>
                </a:ext>
              </a:extLst>
            </p:cNvPr>
            <p:cNvSpPr/>
            <p:nvPr/>
          </p:nvSpPr>
          <p:spPr>
            <a:xfrm rot="5400000" flipV="1">
              <a:off x="4007244" y="1884145"/>
              <a:ext cx="702528" cy="6494127"/>
            </a:xfrm>
            <a:prstGeom prst="rightBrace">
              <a:avLst>
                <a:gd name="adj1" fmla="val 8333"/>
                <a:gd name="adj2" fmla="val 5126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TextBox 2"/>
          <p:cNvSpPr txBox="1"/>
          <p:nvPr/>
        </p:nvSpPr>
        <p:spPr>
          <a:xfrm>
            <a:off x="2231410" y="2919681"/>
            <a:ext cx="706271" cy="415498"/>
          </a:xfrm>
          <a:prstGeom prst="rect">
            <a:avLst/>
          </a:prstGeom>
          <a:noFill/>
        </p:spPr>
        <p:txBody>
          <a:bodyPr wrap="square" rtlCol="0">
            <a:spAutoFit/>
          </a:bodyPr>
          <a:lstStyle/>
          <a:p>
            <a:r>
              <a:rPr lang="en-US" sz="2100" b="1" dirty="0">
                <a:solidFill>
                  <a:srgbClr val="FF0000"/>
                </a:solidFill>
              </a:rPr>
              <a:t>1/3</a:t>
            </a:r>
          </a:p>
        </p:txBody>
      </p:sp>
      <p:sp>
        <p:nvSpPr>
          <p:cNvPr id="15" name="TextBox 14"/>
          <p:cNvSpPr txBox="1"/>
          <p:nvPr/>
        </p:nvSpPr>
        <p:spPr>
          <a:xfrm>
            <a:off x="5995063" y="2919345"/>
            <a:ext cx="706271" cy="415498"/>
          </a:xfrm>
          <a:prstGeom prst="rect">
            <a:avLst/>
          </a:prstGeom>
          <a:noFill/>
        </p:spPr>
        <p:txBody>
          <a:bodyPr wrap="square" rtlCol="0">
            <a:spAutoFit/>
          </a:bodyPr>
          <a:lstStyle/>
          <a:p>
            <a:r>
              <a:rPr lang="en-US" sz="2100" b="1" dirty="0">
                <a:solidFill>
                  <a:srgbClr val="FF0000"/>
                </a:solidFill>
              </a:rPr>
              <a:t>1/3</a:t>
            </a:r>
          </a:p>
        </p:txBody>
      </p:sp>
      <p:sp>
        <p:nvSpPr>
          <p:cNvPr id="16" name="TextBox 15"/>
          <p:cNvSpPr txBox="1"/>
          <p:nvPr/>
        </p:nvSpPr>
        <p:spPr>
          <a:xfrm>
            <a:off x="4140780" y="2919345"/>
            <a:ext cx="706271" cy="415498"/>
          </a:xfrm>
          <a:prstGeom prst="rect">
            <a:avLst/>
          </a:prstGeom>
          <a:noFill/>
        </p:spPr>
        <p:txBody>
          <a:bodyPr wrap="square" rtlCol="0">
            <a:spAutoFit/>
          </a:bodyPr>
          <a:lstStyle/>
          <a:p>
            <a:r>
              <a:rPr lang="en-US" sz="2100" b="1" dirty="0">
                <a:solidFill>
                  <a:srgbClr val="FF0000"/>
                </a:solidFill>
              </a:rPr>
              <a:t>1/3</a:t>
            </a:r>
          </a:p>
        </p:txBody>
      </p:sp>
      <p:sp>
        <p:nvSpPr>
          <p:cNvPr id="17" name="TextBox 16"/>
          <p:cNvSpPr txBox="1"/>
          <p:nvPr/>
        </p:nvSpPr>
        <p:spPr>
          <a:xfrm>
            <a:off x="2236414" y="4249309"/>
            <a:ext cx="706271" cy="415498"/>
          </a:xfrm>
          <a:prstGeom prst="rect">
            <a:avLst/>
          </a:prstGeom>
          <a:noFill/>
        </p:spPr>
        <p:txBody>
          <a:bodyPr wrap="square" rtlCol="0">
            <a:spAutoFit/>
          </a:bodyPr>
          <a:lstStyle/>
          <a:p>
            <a:r>
              <a:rPr lang="en-US" sz="2100" b="1" dirty="0">
                <a:solidFill>
                  <a:srgbClr val="FF0000"/>
                </a:solidFill>
              </a:rPr>
              <a:t>9%</a:t>
            </a:r>
          </a:p>
        </p:txBody>
      </p:sp>
      <p:sp>
        <p:nvSpPr>
          <p:cNvPr id="19" name="TextBox 18"/>
          <p:cNvSpPr txBox="1"/>
          <p:nvPr/>
        </p:nvSpPr>
        <p:spPr>
          <a:xfrm>
            <a:off x="5981713" y="4261589"/>
            <a:ext cx="706271" cy="415498"/>
          </a:xfrm>
          <a:prstGeom prst="rect">
            <a:avLst/>
          </a:prstGeom>
          <a:noFill/>
        </p:spPr>
        <p:txBody>
          <a:bodyPr wrap="square" rtlCol="0">
            <a:spAutoFit/>
          </a:bodyPr>
          <a:lstStyle/>
          <a:p>
            <a:r>
              <a:rPr lang="en-US" sz="2100" b="1" dirty="0">
                <a:solidFill>
                  <a:srgbClr val="FF0000"/>
                </a:solidFill>
              </a:rPr>
              <a:t>6%</a:t>
            </a:r>
          </a:p>
        </p:txBody>
      </p:sp>
      <p:sp>
        <p:nvSpPr>
          <p:cNvPr id="20" name="TextBox 19"/>
          <p:cNvSpPr txBox="1"/>
          <p:nvPr/>
        </p:nvSpPr>
        <p:spPr>
          <a:xfrm>
            <a:off x="4091958" y="4252912"/>
            <a:ext cx="706271" cy="415498"/>
          </a:xfrm>
          <a:prstGeom prst="rect">
            <a:avLst/>
          </a:prstGeom>
          <a:noFill/>
        </p:spPr>
        <p:txBody>
          <a:bodyPr wrap="square" rtlCol="0">
            <a:spAutoFit/>
          </a:bodyPr>
          <a:lstStyle/>
          <a:p>
            <a:r>
              <a:rPr lang="en-US" sz="2100" b="1" dirty="0">
                <a:solidFill>
                  <a:srgbClr val="FF0000"/>
                </a:solidFill>
              </a:rPr>
              <a:t>3%</a:t>
            </a:r>
          </a:p>
        </p:txBody>
      </p:sp>
    </p:spTree>
    <p:extLst>
      <p:ext uri="{BB962C8B-B14F-4D97-AF65-F5344CB8AC3E}">
        <p14:creationId xmlns:p14="http://schemas.microsoft.com/office/powerpoint/2010/main" val="112344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P spid="19" grpId="0"/>
      <p:bldP spid="2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36958" y="1802893"/>
            <a:ext cx="6361201" cy="2831306"/>
          </a:xfrm>
        </p:spPr>
        <p:txBody>
          <a:bodyPr>
            <a:normAutofit/>
          </a:bodyPr>
          <a:lstStyle/>
          <a:p>
            <a:pPr algn="ctr">
              <a:buNone/>
            </a:pPr>
            <a:r>
              <a:rPr lang="en-US" sz="7200" dirty="0">
                <a:latin typeface="Arial Black"/>
                <a:cs typeface="Arial Black"/>
              </a:rPr>
              <a:t>Cost of Equity</a:t>
            </a:r>
          </a:p>
          <a:p>
            <a:pPr algn="ctr"/>
            <a:endParaRPr lang="en-US" dirty="0"/>
          </a:p>
          <a:p>
            <a:pPr algn="ctr"/>
            <a:endParaRPr lang="en-US" dirty="0"/>
          </a:p>
          <a:p>
            <a:pPr algn="ctr"/>
            <a:endParaRPr lang="en-US" dirty="0"/>
          </a:p>
        </p:txBody>
      </p:sp>
      <p:sp>
        <p:nvSpPr>
          <p:cNvPr id="6" name="Slide Number Placeholder 2"/>
          <p:cNvSpPr>
            <a:spLocks noGrp="1"/>
          </p:cNvSpPr>
          <p:nvPr>
            <p:ph type="sldNum" sz="quarter" idx="12"/>
          </p:nvPr>
        </p:nvSpPr>
        <p:spPr>
          <a:xfrm>
            <a:off x="7187444" y="5663208"/>
            <a:ext cx="715331" cy="274320"/>
          </a:xfrm>
        </p:spPr>
        <p:txBody>
          <a:bodyPr/>
          <a:lstStyle/>
          <a:p>
            <a:r>
              <a:rPr lang="en-US" dirty="0"/>
              <a:t>12-</a:t>
            </a:r>
            <a:fld id="{EB89C5CF-6863-6540-A5F4-09B0C10DF01D}" type="slidenum">
              <a:rPr lang="en-US" smtClean="0"/>
              <a:pPr/>
              <a:t>116</a:t>
            </a:fld>
            <a:endParaRPr lang="en-US" dirty="0"/>
          </a:p>
        </p:txBody>
      </p:sp>
      <p:pic>
        <p:nvPicPr>
          <p:cNvPr id="5" name="Picture 4" descr="15297971_s.jpg"/>
          <p:cNvPicPr>
            <a:picLocks noChangeAspect="1"/>
          </p:cNvPicPr>
          <p:nvPr/>
        </p:nvPicPr>
        <p:blipFill>
          <a:blip r:embed="rId3"/>
          <a:srcRect l="7037" t="38228" r="64518" b="36233"/>
          <a:stretch>
            <a:fillRect/>
          </a:stretch>
        </p:blipFill>
        <p:spPr>
          <a:xfrm>
            <a:off x="5880099" y="4629149"/>
            <a:ext cx="1762685" cy="1097280"/>
          </a:xfrm>
          <a:prstGeom prst="rect">
            <a:avLst/>
          </a:prstGeom>
        </p:spPr>
      </p:pic>
    </p:spTree>
    <p:extLst>
      <p:ext uri="{BB962C8B-B14F-4D97-AF65-F5344CB8AC3E}">
        <p14:creationId xmlns:p14="http://schemas.microsoft.com/office/powerpoint/2010/main" val="423197989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072342" y="1591887"/>
            <a:ext cx="6172200" cy="2798723"/>
          </a:xfrm>
        </p:spPr>
        <p:txBody>
          <a:bodyPr/>
          <a:lstStyle/>
          <a:p>
            <a:r>
              <a:rPr lang="en-US" dirty="0"/>
              <a:t>The cost of equity is the return required by equity investors given the risk of the 	cash flows from the firm</a:t>
            </a:r>
          </a:p>
          <a:p>
            <a:r>
              <a:rPr lang="en-US" dirty="0"/>
              <a:t>Two major methods for determining the cost of equity</a:t>
            </a:r>
          </a:p>
        </p:txBody>
      </p:sp>
      <p:sp>
        <p:nvSpPr>
          <p:cNvPr id="15362" name="Rectangle 2"/>
          <p:cNvSpPr>
            <a:spLocks noGrp="1" noChangeArrowheads="1"/>
          </p:cNvSpPr>
          <p:nvPr>
            <p:ph type="title"/>
          </p:nvPr>
        </p:nvSpPr>
        <p:spPr/>
        <p:txBody>
          <a:bodyPr/>
          <a:lstStyle/>
          <a:p>
            <a:r>
              <a:rPr lang="en-US"/>
              <a:t>Cost of Equity</a:t>
            </a:r>
          </a:p>
        </p:txBody>
      </p:sp>
      <p:sp>
        <p:nvSpPr>
          <p:cNvPr id="15364" name="Slide Number Placeholder 5"/>
          <p:cNvSpPr>
            <a:spLocks noGrp="1"/>
          </p:cNvSpPr>
          <p:nvPr>
            <p:ph type="sldNum" sz="quarter" idx="12"/>
          </p:nvPr>
        </p:nvSpPr>
        <p:spPr/>
        <p:txBody>
          <a:bodyPr/>
          <a:lstStyle/>
          <a:p>
            <a:r>
              <a:rPr lang="en-US"/>
              <a:t>12-</a:t>
            </a:r>
            <a:fld id="{62CD13ED-C059-5C4E-BA77-575D30A934DB}" type="slidenum">
              <a:rPr lang="en-US" smtClean="0"/>
              <a:pPr/>
              <a:t>117</a:t>
            </a:fld>
            <a:endParaRPr lang="en-US"/>
          </a:p>
        </p:txBody>
      </p:sp>
      <p:sp>
        <p:nvSpPr>
          <p:cNvPr id="15367" name="TextBox 6"/>
          <p:cNvSpPr txBox="1">
            <a:spLocks noChangeArrowheads="1"/>
          </p:cNvSpPr>
          <p:nvPr/>
        </p:nvSpPr>
        <p:spPr bwMode="auto">
          <a:xfrm>
            <a:off x="1371600" y="5587604"/>
            <a:ext cx="5429250" cy="323165"/>
          </a:xfrm>
          <a:prstGeom prst="rect">
            <a:avLst/>
          </a:prstGeom>
          <a:noFill/>
          <a:ln w="9525">
            <a:noFill/>
            <a:miter lim="800000"/>
            <a:headEnd/>
            <a:tailEnd/>
          </a:ln>
        </p:spPr>
        <p:txBody>
          <a:bodyPr>
            <a:prstTxWarp prst="textNoShape">
              <a:avLst/>
            </a:prstTxWarp>
            <a:spAutoFit/>
          </a:bodyPr>
          <a:lstStyle/>
          <a:p>
            <a:pPr eaLnBrk="1" hangingPunct="1"/>
            <a:r>
              <a:rPr lang="en-US" sz="750" i="1">
                <a:latin typeface="Times New Roman" pitchFamily="-84" charset="0"/>
                <a:ea typeface="Times New Roman" pitchFamily="-84" charset="0"/>
                <a:cs typeface="Times New Roman" pitchFamily="-84" charset="0"/>
              </a:rPr>
              <a:t>Copyright (c) 2017 McGraw-Hill Education. All rights reserved. No reproduction or distribution without the prior written consent of McGraw-Hill Education.</a:t>
            </a:r>
            <a:endParaRPr lang="en-US" sz="750" i="1">
              <a:solidFill>
                <a:srgbClr val="080000"/>
              </a:solidFill>
              <a:latin typeface="Times New Roman" pitchFamily="-84" charset="0"/>
              <a:ea typeface="ＭＳ Ｐゴシック" pitchFamily="-84" charset="-128"/>
              <a:cs typeface="Times New Roman" pitchFamily="-84" charset="0"/>
            </a:endParaRPr>
          </a:p>
        </p:txBody>
      </p:sp>
      <p:grpSp>
        <p:nvGrpSpPr>
          <p:cNvPr id="10" name="Group 9"/>
          <p:cNvGrpSpPr/>
          <p:nvPr/>
        </p:nvGrpSpPr>
        <p:grpSpPr>
          <a:xfrm>
            <a:off x="2754593" y="4198945"/>
            <a:ext cx="3646922" cy="1260491"/>
            <a:chOff x="2148791" y="4455594"/>
            <a:chExt cx="4862562" cy="1680654"/>
          </a:xfrm>
        </p:grpSpPr>
        <p:sp>
          <p:nvSpPr>
            <p:cNvPr id="6" name="Rectangle 5"/>
            <p:cNvSpPr/>
            <p:nvPr/>
          </p:nvSpPr>
          <p:spPr>
            <a:xfrm>
              <a:off x="2148791" y="4455594"/>
              <a:ext cx="2026644" cy="16806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Dividend Growth Model</a:t>
              </a:r>
            </a:p>
          </p:txBody>
        </p:sp>
        <p:sp>
          <p:nvSpPr>
            <p:cNvPr id="7" name="Rectangle 6"/>
            <p:cNvSpPr/>
            <p:nvPr/>
          </p:nvSpPr>
          <p:spPr>
            <a:xfrm>
              <a:off x="4984709" y="4455594"/>
              <a:ext cx="2026644" cy="1680654"/>
            </a:xfrm>
            <a:prstGeom prst="rect">
              <a:avLst/>
            </a:prstGeom>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CAPM and the Security Market Line (SML)</a:t>
              </a:r>
            </a:p>
          </p:txBody>
        </p:sp>
      </p:grpSp>
      <p:grpSp>
        <p:nvGrpSpPr>
          <p:cNvPr id="12" name="Group 11"/>
          <p:cNvGrpSpPr/>
          <p:nvPr/>
        </p:nvGrpSpPr>
        <p:grpSpPr>
          <a:xfrm>
            <a:off x="6401515" y="3921947"/>
            <a:ext cx="1828085" cy="907244"/>
            <a:chOff x="7011354" y="4086261"/>
            <a:chExt cx="2437446" cy="1209659"/>
          </a:xfrm>
        </p:grpSpPr>
        <p:sp>
          <p:nvSpPr>
            <p:cNvPr id="9" name="TextBox 8"/>
            <p:cNvSpPr txBox="1"/>
            <p:nvPr/>
          </p:nvSpPr>
          <p:spPr>
            <a:xfrm>
              <a:off x="7215253" y="4086261"/>
              <a:ext cx="2233547" cy="861775"/>
            </a:xfrm>
            <a:prstGeom prst="rect">
              <a:avLst/>
            </a:prstGeom>
            <a:noFill/>
          </p:spPr>
          <p:txBody>
            <a:bodyPr wrap="square" rtlCol="0">
              <a:spAutoFit/>
            </a:bodyPr>
            <a:lstStyle/>
            <a:p>
              <a:pPr algn="ctr"/>
              <a:r>
                <a:rPr lang="en-US" dirty="0">
                  <a:latin typeface="+mn-lt"/>
                </a:rPr>
                <a:t>Focus of Discussion</a:t>
              </a:r>
            </a:p>
          </p:txBody>
        </p:sp>
        <p:cxnSp>
          <p:nvCxnSpPr>
            <p:cNvPr id="11" name="Straight Arrow Connector 10"/>
            <p:cNvCxnSpPr>
              <a:stCxn id="9" idx="2"/>
              <a:endCxn id="7" idx="3"/>
            </p:cNvCxnSpPr>
            <p:nvPr/>
          </p:nvCxnSpPr>
          <p:spPr>
            <a:xfrm rot="5400000">
              <a:off x="7259236" y="4484709"/>
              <a:ext cx="563329" cy="10590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84758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To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083692"/>
            <a:ext cx="6172200" cy="952290"/>
          </a:xfrm>
        </p:spPr>
        <p:txBody>
          <a:bodyPr/>
          <a:lstStyle/>
          <a:p>
            <a:r>
              <a:rPr lang="en-US" sz="2100" dirty="0"/>
              <a:t>From what we learned in Chapter 11, we can use the following information to compute the cost of equity</a:t>
            </a:r>
          </a:p>
        </p:txBody>
      </p:sp>
      <p:sp>
        <p:nvSpPr>
          <p:cNvPr id="4" name="Slide Number Placeholder 3"/>
          <p:cNvSpPr>
            <a:spLocks noGrp="1"/>
          </p:cNvSpPr>
          <p:nvPr>
            <p:ph type="sldNum" sz="quarter" idx="12"/>
          </p:nvPr>
        </p:nvSpPr>
        <p:spPr/>
        <p:txBody>
          <a:bodyPr/>
          <a:lstStyle/>
          <a:p>
            <a:pPr>
              <a:defRPr/>
            </a:pPr>
            <a:r>
              <a:rPr lang="en-US" altLang="en-US"/>
              <a:t>12-</a:t>
            </a:r>
            <a:fld id="{67C0A812-1479-4DE4-979A-2C89457B5F3D}" type="slidenum">
              <a:rPr lang="en-US" altLang="en-US" smtClean="0"/>
              <a:pPr>
                <a:defRPr/>
              </a:pPr>
              <a:t>118</a:t>
            </a:fld>
            <a:endParaRPr lang="en-US" altLang="en-US" dirty="0"/>
          </a:p>
        </p:txBody>
      </p:sp>
      <p:grpSp>
        <p:nvGrpSpPr>
          <p:cNvPr id="17" name="Group 16"/>
          <p:cNvGrpSpPr/>
          <p:nvPr/>
        </p:nvGrpSpPr>
        <p:grpSpPr>
          <a:xfrm>
            <a:off x="5628941" y="3211360"/>
            <a:ext cx="1438512" cy="1177709"/>
            <a:chOff x="5981255" y="3138813"/>
            <a:chExt cx="1918016" cy="1570279"/>
          </a:xfrm>
        </p:grpSpPr>
        <p:sp>
          <p:nvSpPr>
            <p:cNvPr id="7" name="Rounded Rectangle 6"/>
            <p:cNvSpPr/>
            <p:nvPr/>
          </p:nvSpPr>
          <p:spPr>
            <a:xfrm>
              <a:off x="5981256" y="3138813"/>
              <a:ext cx="1918015" cy="10130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Systemic Risk of Asset</a:t>
              </a:r>
            </a:p>
          </p:txBody>
        </p:sp>
        <p:sp>
          <p:nvSpPr>
            <p:cNvPr id="8" name="TextBox 7"/>
            <p:cNvSpPr txBox="1"/>
            <p:nvPr/>
          </p:nvSpPr>
          <p:spPr>
            <a:xfrm>
              <a:off x="5981255" y="4216649"/>
              <a:ext cx="1918016" cy="492443"/>
            </a:xfrm>
            <a:prstGeom prst="rect">
              <a:avLst/>
            </a:prstGeom>
            <a:noFill/>
          </p:spPr>
          <p:txBody>
            <a:bodyPr wrap="square" rtlCol="0">
              <a:spAutoFit/>
            </a:bodyPr>
            <a:lstStyle/>
            <a:p>
              <a:pPr marL="253604" indent="-253604">
                <a:spcBef>
                  <a:spcPts val="300"/>
                </a:spcBef>
                <a:spcAft>
                  <a:spcPts val="300"/>
                </a:spcAft>
                <a:buFont typeface="Arial"/>
                <a:buChar char="•"/>
              </a:pPr>
              <a:r>
                <a:rPr lang="en-US" dirty="0">
                  <a:latin typeface="+mn-lt"/>
                </a:rPr>
                <a:t>Beta</a:t>
              </a:r>
            </a:p>
          </p:txBody>
        </p:sp>
      </p:grpSp>
      <p:grpSp>
        <p:nvGrpSpPr>
          <p:cNvPr id="16" name="Group 15"/>
          <p:cNvGrpSpPr/>
          <p:nvPr/>
        </p:nvGrpSpPr>
        <p:grpSpPr>
          <a:xfrm>
            <a:off x="3540393" y="3211361"/>
            <a:ext cx="2088548" cy="2285705"/>
            <a:chOff x="3196524" y="3138813"/>
            <a:chExt cx="2784731" cy="3047606"/>
          </a:xfrm>
        </p:grpSpPr>
        <p:sp>
          <p:nvSpPr>
            <p:cNvPr id="6" name="Rounded Rectangle 5"/>
            <p:cNvSpPr/>
            <p:nvPr/>
          </p:nvSpPr>
          <p:spPr>
            <a:xfrm>
              <a:off x="3478655" y="3138813"/>
              <a:ext cx="1918015" cy="10130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Market Risk Premium</a:t>
              </a:r>
            </a:p>
          </p:txBody>
        </p:sp>
        <p:sp>
          <p:nvSpPr>
            <p:cNvPr id="9" name="TextBox 8"/>
            <p:cNvSpPr txBox="1"/>
            <p:nvPr/>
          </p:nvSpPr>
          <p:spPr>
            <a:xfrm>
              <a:off x="3196524" y="4216649"/>
              <a:ext cx="2784731" cy="1969770"/>
            </a:xfrm>
            <a:prstGeom prst="rect">
              <a:avLst/>
            </a:prstGeom>
            <a:noFill/>
          </p:spPr>
          <p:txBody>
            <a:bodyPr wrap="square" rtlCol="0">
              <a:spAutoFit/>
            </a:bodyPr>
            <a:lstStyle/>
            <a:p>
              <a:pPr marL="253604" indent="-253604">
                <a:spcBef>
                  <a:spcPts val="300"/>
                </a:spcBef>
                <a:spcAft>
                  <a:spcPts val="300"/>
                </a:spcAft>
                <a:buFont typeface="Arial"/>
                <a:buChar char="•"/>
              </a:pPr>
              <a:r>
                <a:rPr lang="en-US" dirty="0">
                  <a:latin typeface="+mn-lt"/>
                </a:rPr>
                <a:t>Expected return for the market overall less the risk-free rate</a:t>
              </a:r>
            </a:p>
          </p:txBody>
        </p:sp>
      </p:grpSp>
      <p:grpSp>
        <p:nvGrpSpPr>
          <p:cNvPr id="15" name="Group 14"/>
          <p:cNvGrpSpPr/>
          <p:nvPr/>
        </p:nvGrpSpPr>
        <p:grpSpPr>
          <a:xfrm>
            <a:off x="1707699" y="3211361"/>
            <a:ext cx="1650110" cy="1731707"/>
            <a:chOff x="752932" y="3138813"/>
            <a:chExt cx="2200146" cy="2308943"/>
          </a:xfrm>
        </p:grpSpPr>
        <p:sp>
          <p:nvSpPr>
            <p:cNvPr id="5" name="Rounded Rectangle 4"/>
            <p:cNvSpPr/>
            <p:nvPr/>
          </p:nvSpPr>
          <p:spPr>
            <a:xfrm>
              <a:off x="893998" y="3138813"/>
              <a:ext cx="1918015" cy="10130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Risk-Free Rate</a:t>
              </a:r>
            </a:p>
          </p:txBody>
        </p:sp>
        <p:sp>
          <p:nvSpPr>
            <p:cNvPr id="10" name="TextBox 9"/>
            <p:cNvSpPr txBox="1"/>
            <p:nvPr/>
          </p:nvSpPr>
          <p:spPr>
            <a:xfrm>
              <a:off x="752932" y="4216649"/>
              <a:ext cx="2200146" cy="1231107"/>
            </a:xfrm>
            <a:prstGeom prst="rect">
              <a:avLst/>
            </a:prstGeom>
            <a:noFill/>
          </p:spPr>
          <p:txBody>
            <a:bodyPr wrap="square" rtlCol="0">
              <a:spAutoFit/>
            </a:bodyPr>
            <a:lstStyle/>
            <a:p>
              <a:pPr marL="253604" indent="-253604">
                <a:spcBef>
                  <a:spcPts val="300"/>
                </a:spcBef>
                <a:spcAft>
                  <a:spcPts val="300"/>
                </a:spcAft>
                <a:buFont typeface="Arial"/>
                <a:buChar char="•"/>
              </a:pPr>
              <a:r>
                <a:rPr lang="en-US" dirty="0">
                  <a:latin typeface="+mn-lt"/>
                </a:rPr>
                <a:t>Rate for Treasury bills</a:t>
              </a:r>
            </a:p>
          </p:txBody>
        </p:sp>
      </p:grpSp>
      <p:graphicFrame>
        <p:nvGraphicFramePr>
          <p:cNvPr id="163842" name="Object 4"/>
          <p:cNvGraphicFramePr>
            <a:graphicFrameLocks noChangeAspect="1"/>
          </p:cNvGraphicFramePr>
          <p:nvPr>
            <p:extLst>
              <p:ext uri="{D42A27DB-BD31-4B8C-83A1-F6EECF244321}">
                <p14:modId xmlns:p14="http://schemas.microsoft.com/office/powerpoint/2010/main" val="4052512220"/>
              </p:ext>
            </p:extLst>
          </p:nvPr>
        </p:nvGraphicFramePr>
        <p:xfrm>
          <a:off x="3663053" y="5705984"/>
          <a:ext cx="3704936" cy="515354"/>
        </p:xfrm>
        <a:graphic>
          <a:graphicData uri="http://schemas.openxmlformats.org/presentationml/2006/ole">
            <mc:AlternateContent xmlns:mc="http://schemas.openxmlformats.org/markup-compatibility/2006">
              <mc:Choice xmlns:v="urn:schemas-microsoft-com:vml" Requires="v">
                <p:oleObj spid="_x0000_s297987" name="Equation" r:id="rId4" imgW="1866090" imgH="215806" progId="Equation.3">
                  <p:embed/>
                </p:oleObj>
              </mc:Choice>
              <mc:Fallback>
                <p:oleObj name="Equation" r:id="rId4" imgW="1866090" imgH="215806" progId="Equation.3">
                  <p:embed/>
                  <p:pic>
                    <p:nvPicPr>
                      <p:cNvPr id="16384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3053" y="5705984"/>
                        <a:ext cx="3704936" cy="5153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3500356" y="5576234"/>
            <a:ext cx="4157743" cy="774853"/>
          </a:xfrm>
          <a:prstGeom prst="rect">
            <a:avLst/>
          </a:prstGeom>
          <a:noFill/>
          <a:ln w="38100" cap="flat" cmpd="sng" algn="ctr">
            <a:solidFill>
              <a:schemeClr val="accent1">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3"/>
          <p:cNvSpPr>
            <a:spLocks noGrp="1"/>
          </p:cNvSpPr>
          <p:nvPr>
            <p:ph type="title"/>
          </p:nvPr>
        </p:nvSpPr>
        <p:spPr/>
        <p:txBody>
          <a:bodyPr/>
          <a:lstStyle/>
          <a:p>
            <a:r>
              <a:rPr lang="en-US" dirty="0"/>
              <a:t>CAPM (or SML) Approach</a:t>
            </a:r>
          </a:p>
        </p:txBody>
      </p:sp>
      <p:grpSp>
        <p:nvGrpSpPr>
          <p:cNvPr id="23" name="Group 22"/>
          <p:cNvGrpSpPr/>
          <p:nvPr/>
        </p:nvGrpSpPr>
        <p:grpSpPr>
          <a:xfrm>
            <a:off x="6503791" y="5149825"/>
            <a:ext cx="1314215" cy="646898"/>
            <a:chOff x="7009617" y="4707572"/>
            <a:chExt cx="1752287" cy="862531"/>
          </a:xfrm>
        </p:grpSpPr>
        <p:sp>
          <p:nvSpPr>
            <p:cNvPr id="20" name="TextBox 19"/>
            <p:cNvSpPr txBox="1"/>
            <p:nvPr/>
          </p:nvSpPr>
          <p:spPr>
            <a:xfrm>
              <a:off x="7009617" y="4707572"/>
              <a:ext cx="1752287" cy="553997"/>
            </a:xfrm>
            <a:prstGeom prst="rect">
              <a:avLst/>
            </a:prstGeom>
            <a:noFill/>
          </p:spPr>
          <p:txBody>
            <a:bodyPr wrap="square" rtlCol="0">
              <a:spAutoFit/>
            </a:bodyPr>
            <a:lstStyle/>
            <a:p>
              <a:pPr algn="ctr"/>
              <a:r>
                <a:rPr lang="en-US" sz="1050" dirty="0">
                  <a:latin typeface="+mn-lt"/>
                </a:rPr>
                <a:t>Expected market risk premium</a:t>
              </a:r>
            </a:p>
          </p:txBody>
        </p:sp>
        <p:cxnSp>
          <p:nvCxnSpPr>
            <p:cNvPr id="22" name="Straight Arrow Connector 21"/>
            <p:cNvCxnSpPr>
              <a:stCxn id="20" idx="2"/>
              <a:endCxn id="19" idx="7"/>
            </p:cNvCxnSpPr>
            <p:nvPr/>
          </p:nvCxnSpPr>
          <p:spPr>
            <a:xfrm rot="5400000">
              <a:off x="7431148" y="5115491"/>
              <a:ext cx="339310" cy="56991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7801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014747"/>
            <a:ext cx="6172200" cy="887059"/>
          </a:xfrm>
        </p:spPr>
        <p:txBody>
          <a:bodyPr/>
          <a:lstStyle/>
          <a:p>
            <a:r>
              <a:rPr lang="en-US" dirty="0"/>
              <a:t>What is the cost of equity capital for XYZ company?</a:t>
            </a:r>
          </a:p>
        </p:txBody>
      </p:sp>
      <p:sp>
        <p:nvSpPr>
          <p:cNvPr id="3" name="Title 2"/>
          <p:cNvSpPr>
            <a:spLocks noGrp="1"/>
          </p:cNvSpPr>
          <p:nvPr>
            <p:ph type="title"/>
          </p:nvPr>
        </p:nvSpPr>
        <p:spPr/>
        <p:txBody>
          <a:bodyPr>
            <a:normAutofit/>
          </a:bodyPr>
          <a:lstStyle/>
          <a:p>
            <a:r>
              <a:rPr lang="en-US" dirty="0" smtClean="0"/>
              <a:t>Question </a:t>
            </a:r>
            <a:r>
              <a:rPr lang="en-US" dirty="0"/>
              <a:t>- CAPM Example</a:t>
            </a:r>
          </a:p>
        </p:txBody>
      </p:sp>
      <p:sp>
        <p:nvSpPr>
          <p:cNvPr id="4" name="Slide Number Placeholder 3"/>
          <p:cNvSpPr>
            <a:spLocks noGrp="1"/>
          </p:cNvSpPr>
          <p:nvPr>
            <p:ph type="sldNum" sz="quarter" idx="12"/>
          </p:nvPr>
        </p:nvSpPr>
        <p:spPr/>
        <p:txBody>
          <a:bodyPr/>
          <a:lstStyle/>
          <a:p>
            <a:pPr>
              <a:defRPr/>
            </a:pPr>
            <a:r>
              <a:rPr lang="en-US" altLang="en-US"/>
              <a:t>12-</a:t>
            </a:r>
            <a:fld id="{67C0A812-1479-4DE4-979A-2C89457B5F3D}" type="slidenum">
              <a:rPr lang="en-US" altLang="en-US" smtClean="0"/>
              <a:pPr>
                <a:defRPr/>
              </a:pPr>
              <a:t>119</a:t>
            </a:fld>
            <a:endParaRPr lang="en-US" altLang="en-US" dirty="0"/>
          </a:p>
        </p:txBody>
      </p:sp>
      <p:sp>
        <p:nvSpPr>
          <p:cNvPr id="6" name="TextBox 5"/>
          <p:cNvSpPr txBox="1"/>
          <p:nvPr/>
        </p:nvSpPr>
        <p:spPr>
          <a:xfrm>
            <a:off x="2624551" y="2880859"/>
            <a:ext cx="3695906" cy="938719"/>
          </a:xfrm>
          <a:prstGeom prst="rect">
            <a:avLst/>
          </a:prstGeom>
          <a:solidFill>
            <a:srgbClr val="A6DDEA"/>
          </a:solidFill>
          <a:ln w="38100" cap="flat" cmpd="sng" algn="ctr">
            <a:noFill/>
            <a:prstDash val="solid"/>
            <a:round/>
            <a:headEnd type="none" w="med" len="med"/>
            <a:tailEnd type="none" w="med" len="med"/>
          </a:ln>
          <a:effectLst>
            <a:outerShdw blurRad="50800" dist="38100" dir="2700000">
              <a:srgbClr val="000000">
                <a:alpha val="43000"/>
              </a:srgbClr>
            </a:outerShdw>
          </a:effectLst>
        </p:spPr>
        <p:txBody>
          <a:bodyPr wrap="square" rtlCol="0">
            <a:spAutoFit/>
          </a:bodyPr>
          <a:lstStyle/>
          <a:p>
            <a:pPr>
              <a:spcBef>
                <a:spcPts val="300"/>
              </a:spcBef>
              <a:spcAft>
                <a:spcPts val="300"/>
              </a:spcAft>
            </a:pPr>
            <a:r>
              <a:rPr lang="en-US" sz="1500" dirty="0">
                <a:solidFill>
                  <a:srgbClr val="000000"/>
                </a:solidFill>
                <a:latin typeface="+mn-lt"/>
              </a:rPr>
              <a:t>XYZ Company equity beta = 1.2</a:t>
            </a:r>
          </a:p>
          <a:p>
            <a:pPr>
              <a:spcBef>
                <a:spcPts val="300"/>
              </a:spcBef>
              <a:spcAft>
                <a:spcPts val="300"/>
              </a:spcAft>
            </a:pPr>
            <a:r>
              <a:rPr lang="en-US" sz="1500" dirty="0">
                <a:solidFill>
                  <a:srgbClr val="000000"/>
                </a:solidFill>
                <a:latin typeface="+mn-lt"/>
              </a:rPr>
              <a:t>Current risk-free rate = 7%</a:t>
            </a:r>
          </a:p>
          <a:p>
            <a:pPr>
              <a:spcBef>
                <a:spcPts val="300"/>
              </a:spcBef>
              <a:spcAft>
                <a:spcPts val="300"/>
              </a:spcAft>
            </a:pPr>
            <a:r>
              <a:rPr lang="en-US" sz="1500" dirty="0">
                <a:solidFill>
                  <a:srgbClr val="000000"/>
                </a:solidFill>
                <a:latin typeface="+mn-lt"/>
              </a:rPr>
              <a:t>Expected market risk premium = 6%</a:t>
            </a: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4530" t="3009" r="23343" b="4568"/>
          <a:stretch/>
        </p:blipFill>
        <p:spPr>
          <a:xfrm>
            <a:off x="7321588" y="1078138"/>
            <a:ext cx="217139" cy="658820"/>
          </a:xfrm>
          <a:prstGeom prst="rect">
            <a:avLst/>
          </a:prstGeom>
        </p:spPr>
      </p:pic>
      <p:sp>
        <p:nvSpPr>
          <p:cNvPr id="5" name="Rectangle 4"/>
          <p:cNvSpPr/>
          <p:nvPr/>
        </p:nvSpPr>
        <p:spPr>
          <a:xfrm>
            <a:off x="3014042" y="4004049"/>
            <a:ext cx="2773018" cy="1502976"/>
          </a:xfrm>
          <a:prstGeom prst="rect">
            <a:avLst/>
          </a:prstGeom>
        </p:spPr>
        <p:txBody>
          <a:bodyPr wrap="square">
            <a:spAutoFit/>
          </a:bodyPr>
          <a:lstStyle/>
          <a:p>
            <a:pPr marL="715566" lvl="1" indent="-385763">
              <a:spcBef>
                <a:spcPts val="450"/>
              </a:spcBef>
              <a:buFont typeface="+mj-lt"/>
              <a:buAutoNum type="alphaUcPeriod"/>
            </a:pPr>
            <a:r>
              <a:rPr lang="en-US" sz="1500" dirty="0"/>
              <a:t>13%</a:t>
            </a:r>
          </a:p>
          <a:p>
            <a:pPr marL="715566" lvl="1" indent="-385763">
              <a:spcBef>
                <a:spcPts val="450"/>
              </a:spcBef>
              <a:buFont typeface="+mj-lt"/>
              <a:buAutoNum type="alphaUcPeriod"/>
            </a:pPr>
            <a:r>
              <a:rPr lang="en-US" sz="1500" dirty="0"/>
              <a:t>14.4%</a:t>
            </a:r>
          </a:p>
          <a:p>
            <a:pPr marL="715566" lvl="1" indent="-385763">
              <a:spcBef>
                <a:spcPts val="450"/>
              </a:spcBef>
              <a:buFont typeface="+mj-lt"/>
              <a:buAutoNum type="alphaUcPeriod"/>
            </a:pPr>
            <a:r>
              <a:rPr lang="en-US" sz="1500" dirty="0"/>
              <a:t>14.2%</a:t>
            </a:r>
          </a:p>
          <a:p>
            <a:pPr marL="715566" lvl="1" indent="-385763">
              <a:spcBef>
                <a:spcPts val="450"/>
              </a:spcBef>
              <a:buFont typeface="+mj-lt"/>
              <a:buAutoNum type="alphaUcPeriod"/>
            </a:pPr>
            <a:r>
              <a:rPr lang="en-US" sz="1500" dirty="0"/>
              <a:t>8.4%</a:t>
            </a:r>
          </a:p>
          <a:p>
            <a:pPr marL="715566" lvl="1" indent="-385763">
              <a:spcBef>
                <a:spcPts val="450"/>
              </a:spcBef>
              <a:buFont typeface="+mj-lt"/>
              <a:buAutoNum type="alphaUcPeriod"/>
            </a:pPr>
            <a:r>
              <a:rPr lang="en-US" sz="1500" dirty="0"/>
              <a:t>7.2%</a:t>
            </a:r>
          </a:p>
        </p:txBody>
      </p:sp>
    </p:spTree>
    <p:extLst>
      <p:ext uri="{BB962C8B-B14F-4D97-AF65-F5344CB8AC3E}">
        <p14:creationId xmlns:p14="http://schemas.microsoft.com/office/powerpoint/2010/main" val="2446484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36958" y="1543153"/>
            <a:ext cx="6361201" cy="2831306"/>
          </a:xfrm>
        </p:spPr>
        <p:txBody>
          <a:bodyPr>
            <a:normAutofit lnSpcReduction="10000"/>
          </a:bodyPr>
          <a:lstStyle/>
          <a:p>
            <a:pPr algn="ctr">
              <a:buNone/>
            </a:pPr>
            <a:r>
              <a:rPr lang="en-US" sz="6487" dirty="0">
                <a:latin typeface="Arial Black"/>
                <a:cs typeface="Arial Black"/>
              </a:rPr>
              <a:t>Historical Returns on Investments</a:t>
            </a:r>
          </a:p>
          <a:p>
            <a:pPr algn="ctr"/>
            <a:endParaRPr lang="en-US" dirty="0"/>
          </a:p>
          <a:p>
            <a:pPr algn="ctr"/>
            <a:endParaRPr lang="en-US" dirty="0"/>
          </a:p>
          <a:p>
            <a:pPr algn="ctr"/>
            <a:endParaRPr lang="en-US" dirty="0"/>
          </a:p>
        </p:txBody>
      </p:sp>
      <p:sp>
        <p:nvSpPr>
          <p:cNvPr id="6" name="Slide Number Placeholder 2"/>
          <p:cNvSpPr>
            <a:spLocks noGrp="1"/>
          </p:cNvSpPr>
          <p:nvPr>
            <p:ph type="sldNum" sz="quarter" idx="12"/>
          </p:nvPr>
        </p:nvSpPr>
        <p:spPr>
          <a:xfrm>
            <a:off x="7187444" y="5663208"/>
            <a:ext cx="715331" cy="274320"/>
          </a:xfrm>
        </p:spPr>
        <p:txBody>
          <a:bodyPr/>
          <a:lstStyle/>
          <a:p>
            <a:r>
              <a:rPr lang="en-US" dirty="0"/>
              <a:t>10-</a:t>
            </a:r>
            <a:fld id="{EB89C5CF-6863-6540-A5F4-09B0C10DF01D}" type="slidenum">
              <a:rPr lang="en-US" smtClean="0"/>
              <a:pPr/>
              <a:t>12</a:t>
            </a:fld>
            <a:endParaRPr lang="en-US" dirty="0"/>
          </a:p>
        </p:txBody>
      </p:sp>
      <p:pic>
        <p:nvPicPr>
          <p:cNvPr id="5" name="Picture 4" descr="15297971_s.jpg"/>
          <p:cNvPicPr>
            <a:picLocks noChangeAspect="1"/>
          </p:cNvPicPr>
          <p:nvPr/>
        </p:nvPicPr>
        <p:blipFill>
          <a:blip r:embed="rId3"/>
          <a:srcRect l="7037" t="38228" r="64518" b="36233"/>
          <a:stretch>
            <a:fillRect/>
          </a:stretch>
        </p:blipFill>
        <p:spPr>
          <a:xfrm>
            <a:off x="5880099" y="4629149"/>
            <a:ext cx="1762685" cy="1097280"/>
          </a:xfrm>
          <a:prstGeom prst="rect">
            <a:avLst/>
          </a:prstGeom>
        </p:spPr>
      </p:pic>
    </p:spTree>
    <p:extLst>
      <p:ext uri="{BB962C8B-B14F-4D97-AF65-F5344CB8AC3E}">
        <p14:creationId xmlns:p14="http://schemas.microsoft.com/office/powerpoint/2010/main" val="2377411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148924"/>
            <a:ext cx="6172200" cy="887059"/>
          </a:xfrm>
        </p:spPr>
        <p:txBody>
          <a:bodyPr/>
          <a:lstStyle/>
          <a:p>
            <a:r>
              <a:rPr lang="en-US" dirty="0"/>
              <a:t>What is the cost of equity capital for XYZ company?</a:t>
            </a:r>
          </a:p>
        </p:txBody>
      </p:sp>
      <p:sp>
        <p:nvSpPr>
          <p:cNvPr id="3" name="Title 2"/>
          <p:cNvSpPr>
            <a:spLocks noGrp="1"/>
          </p:cNvSpPr>
          <p:nvPr>
            <p:ph type="title"/>
          </p:nvPr>
        </p:nvSpPr>
        <p:spPr/>
        <p:txBody>
          <a:bodyPr/>
          <a:lstStyle/>
          <a:p>
            <a:r>
              <a:rPr lang="en-US" dirty="0"/>
              <a:t>CAPM Example</a:t>
            </a:r>
          </a:p>
        </p:txBody>
      </p:sp>
      <p:sp>
        <p:nvSpPr>
          <p:cNvPr id="4" name="Slide Number Placeholder 3"/>
          <p:cNvSpPr>
            <a:spLocks noGrp="1"/>
          </p:cNvSpPr>
          <p:nvPr>
            <p:ph type="sldNum" sz="quarter" idx="12"/>
          </p:nvPr>
        </p:nvSpPr>
        <p:spPr/>
        <p:txBody>
          <a:bodyPr/>
          <a:lstStyle/>
          <a:p>
            <a:pPr>
              <a:defRPr/>
            </a:pPr>
            <a:r>
              <a:rPr lang="en-US" altLang="en-US"/>
              <a:t>12-</a:t>
            </a:r>
            <a:fld id="{67C0A812-1479-4DE4-979A-2C89457B5F3D}" type="slidenum">
              <a:rPr lang="en-US" altLang="en-US" smtClean="0"/>
              <a:pPr>
                <a:defRPr/>
              </a:pPr>
              <a:t>120</a:t>
            </a:fld>
            <a:endParaRPr lang="en-US" altLang="en-US" dirty="0"/>
          </a:p>
        </p:txBody>
      </p:sp>
      <p:sp>
        <p:nvSpPr>
          <p:cNvPr id="6" name="TextBox 5"/>
          <p:cNvSpPr txBox="1"/>
          <p:nvPr/>
        </p:nvSpPr>
        <p:spPr>
          <a:xfrm>
            <a:off x="2624551" y="3097033"/>
            <a:ext cx="3695906" cy="938719"/>
          </a:xfrm>
          <a:prstGeom prst="rect">
            <a:avLst/>
          </a:prstGeom>
          <a:solidFill>
            <a:srgbClr val="A6DDEA"/>
          </a:solidFill>
          <a:ln w="38100" cap="flat" cmpd="sng" algn="ctr">
            <a:noFill/>
            <a:prstDash val="solid"/>
            <a:round/>
            <a:headEnd type="none" w="med" len="med"/>
            <a:tailEnd type="none" w="med" len="med"/>
          </a:ln>
          <a:effectLst>
            <a:outerShdw blurRad="50800" dist="38100" dir="2700000">
              <a:srgbClr val="000000">
                <a:alpha val="43000"/>
              </a:srgbClr>
            </a:outerShdw>
          </a:effectLst>
        </p:spPr>
        <p:txBody>
          <a:bodyPr wrap="square" rtlCol="0">
            <a:spAutoFit/>
          </a:bodyPr>
          <a:lstStyle/>
          <a:p>
            <a:pPr>
              <a:spcBef>
                <a:spcPts val="300"/>
              </a:spcBef>
              <a:spcAft>
                <a:spcPts val="300"/>
              </a:spcAft>
            </a:pPr>
            <a:r>
              <a:rPr lang="en-US" sz="1500" dirty="0">
                <a:solidFill>
                  <a:srgbClr val="000000"/>
                </a:solidFill>
                <a:latin typeface="+mn-lt"/>
              </a:rPr>
              <a:t>XYZ Company equity beta = 1.2</a:t>
            </a:r>
          </a:p>
          <a:p>
            <a:pPr>
              <a:spcBef>
                <a:spcPts val="300"/>
              </a:spcBef>
              <a:spcAft>
                <a:spcPts val="300"/>
              </a:spcAft>
            </a:pPr>
            <a:r>
              <a:rPr lang="en-US" sz="1500" dirty="0">
                <a:solidFill>
                  <a:srgbClr val="000000"/>
                </a:solidFill>
                <a:latin typeface="+mn-lt"/>
              </a:rPr>
              <a:t>Current risk-free rate = 7%</a:t>
            </a:r>
          </a:p>
          <a:p>
            <a:pPr>
              <a:spcBef>
                <a:spcPts val="300"/>
              </a:spcBef>
              <a:spcAft>
                <a:spcPts val="300"/>
              </a:spcAft>
            </a:pPr>
            <a:r>
              <a:rPr lang="en-US" sz="1500" dirty="0">
                <a:solidFill>
                  <a:srgbClr val="000000"/>
                </a:solidFill>
                <a:latin typeface="+mn-lt"/>
              </a:rPr>
              <a:t>Expected market risk premium = 6%</a:t>
            </a:r>
          </a:p>
        </p:txBody>
      </p:sp>
      <p:graphicFrame>
        <p:nvGraphicFramePr>
          <p:cNvPr id="8" name="Object 4"/>
          <p:cNvGraphicFramePr>
            <a:graphicFrameLocks noChangeAspect="1"/>
          </p:cNvGraphicFramePr>
          <p:nvPr/>
        </p:nvGraphicFramePr>
        <p:xfrm>
          <a:off x="2699407" y="4299247"/>
          <a:ext cx="3704936" cy="515354"/>
        </p:xfrm>
        <a:graphic>
          <a:graphicData uri="http://schemas.openxmlformats.org/presentationml/2006/ole">
            <mc:AlternateContent xmlns:mc="http://schemas.openxmlformats.org/markup-compatibility/2006">
              <mc:Choice xmlns:v="urn:schemas-microsoft-com:vml" Requires="v">
                <p:oleObj spid="_x0000_s299011" name="Equation" r:id="rId4" imgW="1866090" imgH="215806" progId="Equation.3">
                  <p:embed/>
                </p:oleObj>
              </mc:Choice>
              <mc:Fallback>
                <p:oleObj name="Equation" r:id="rId4" imgW="1866090" imgH="215806" progId="Equation.3">
                  <p:embed/>
                  <p:pic>
                    <p:nvPicPr>
                      <p:cNvPr id="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407" y="4299247"/>
                        <a:ext cx="3704936" cy="5153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2634172" y="4286201"/>
            <a:ext cx="3867632" cy="541447"/>
          </a:xfrm>
          <a:prstGeom prst="rect">
            <a:avLst/>
          </a:prstGeom>
          <a:noFill/>
          <a:ln w="38100" cap="flat" cmpd="sng" algn="ctr">
            <a:solidFill>
              <a:schemeClr val="accent1">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4575565" y="3687133"/>
            <a:ext cx="3240452" cy="1177871"/>
            <a:chOff x="4576754" y="3773175"/>
            <a:chExt cx="4320602" cy="1570495"/>
          </a:xfrm>
        </p:grpSpPr>
        <p:sp>
          <p:nvSpPr>
            <p:cNvPr id="11" name="Oval 10"/>
            <p:cNvSpPr/>
            <p:nvPr/>
          </p:nvSpPr>
          <p:spPr>
            <a:xfrm>
              <a:off x="4576754" y="4482581"/>
              <a:ext cx="2502601" cy="861089"/>
            </a:xfrm>
            <a:prstGeom prst="ellipse">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145070" y="3773175"/>
              <a:ext cx="1752286" cy="553997"/>
            </a:xfrm>
            <a:prstGeom prst="rect">
              <a:avLst/>
            </a:prstGeom>
            <a:noFill/>
          </p:spPr>
          <p:txBody>
            <a:bodyPr wrap="square" rtlCol="0">
              <a:spAutoFit/>
            </a:bodyPr>
            <a:lstStyle/>
            <a:p>
              <a:pPr algn="ctr"/>
              <a:r>
                <a:rPr lang="en-US" sz="1050" dirty="0">
                  <a:latin typeface="+mn-lt"/>
                </a:rPr>
                <a:t>Expected market risk premium</a:t>
              </a:r>
            </a:p>
          </p:txBody>
        </p:sp>
        <p:cxnSp>
          <p:nvCxnSpPr>
            <p:cNvPr id="13" name="Straight Arrow Connector 12"/>
            <p:cNvCxnSpPr>
              <a:stCxn id="12" idx="2"/>
              <a:endCxn id="11" idx="7"/>
            </p:cNvCxnSpPr>
            <p:nvPr/>
          </p:nvCxnSpPr>
          <p:spPr>
            <a:xfrm rot="5400000">
              <a:off x="7210891" y="3798363"/>
              <a:ext cx="312290" cy="130835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2634172" y="4994925"/>
            <a:ext cx="4075155" cy="461665"/>
          </a:xfrm>
          <a:prstGeom prst="rect">
            <a:avLst/>
          </a:prstGeom>
          <a:noFill/>
        </p:spPr>
        <p:txBody>
          <a:bodyPr wrap="none" rtlCol="0">
            <a:spAutoFit/>
          </a:bodyPr>
          <a:lstStyle/>
          <a:p>
            <a:r>
              <a:rPr lang="en-US" sz="2400" b="1" i="1" dirty="0"/>
              <a:t>R</a:t>
            </a:r>
            <a:r>
              <a:rPr lang="en-US" sz="2400" b="1" i="1" baseline="-25000" dirty="0"/>
              <a:t>E</a:t>
            </a:r>
            <a:r>
              <a:rPr lang="en-US" sz="2400" b="1" i="1" dirty="0"/>
              <a:t> = 7% + 1.2 (6%) = 14.2%</a:t>
            </a:r>
          </a:p>
        </p:txBody>
      </p:sp>
    </p:spTree>
    <p:extLst>
      <p:ext uri="{BB962C8B-B14F-4D97-AF65-F5344CB8AC3E}">
        <p14:creationId xmlns:p14="http://schemas.microsoft.com/office/powerpoint/2010/main" val="87723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485900" y="2049706"/>
            <a:ext cx="6172200" cy="3083333"/>
          </a:xfrm>
        </p:spPr>
        <p:txBody>
          <a:bodyPr/>
          <a:lstStyle/>
          <a:p>
            <a:r>
              <a:rPr lang="en-US" sz="2100" dirty="0"/>
              <a:t>Advantages</a:t>
            </a:r>
          </a:p>
          <a:p>
            <a:pPr lvl="1"/>
            <a:r>
              <a:rPr lang="en-US" sz="1800" dirty="0"/>
              <a:t>Explicitly adjusts for systematic risk</a:t>
            </a:r>
          </a:p>
          <a:p>
            <a:pPr lvl="1"/>
            <a:r>
              <a:rPr lang="en-US" sz="1800" dirty="0"/>
              <a:t>Applicable to all companies, as long as beta is available</a:t>
            </a:r>
          </a:p>
          <a:p>
            <a:r>
              <a:rPr lang="en-US" sz="2100" dirty="0"/>
              <a:t>Disadvantages</a:t>
            </a:r>
          </a:p>
          <a:p>
            <a:pPr lvl="1"/>
            <a:r>
              <a:rPr lang="en-US" sz="1800" dirty="0"/>
              <a:t>Must estimate the expected market risk premium, which does vary over time</a:t>
            </a:r>
          </a:p>
          <a:p>
            <a:pPr lvl="1"/>
            <a:r>
              <a:rPr lang="en-US" sz="1800" dirty="0"/>
              <a:t>Must estimate beta, which also varies over time</a:t>
            </a:r>
          </a:p>
          <a:p>
            <a:pPr lvl="1"/>
            <a:r>
              <a:rPr lang="en-US" sz="1800" dirty="0"/>
              <a:t>Relies on the past to predict the future, which is not always reliable</a:t>
            </a:r>
          </a:p>
        </p:txBody>
      </p:sp>
      <p:sp>
        <p:nvSpPr>
          <p:cNvPr id="21506" name="Rectangle 2"/>
          <p:cNvSpPr>
            <a:spLocks noGrp="1" noChangeArrowheads="1"/>
          </p:cNvSpPr>
          <p:nvPr>
            <p:ph type="title"/>
          </p:nvPr>
        </p:nvSpPr>
        <p:spPr/>
        <p:txBody>
          <a:bodyPr>
            <a:normAutofit/>
          </a:bodyPr>
          <a:lstStyle/>
          <a:p>
            <a:r>
              <a:rPr lang="en-US" sz="2700" dirty="0"/>
              <a:t>CAPM Advantages &amp; Disadvantages</a:t>
            </a:r>
          </a:p>
        </p:txBody>
      </p:sp>
      <p:sp>
        <p:nvSpPr>
          <p:cNvPr id="21508" name="Slide Number Placeholder 5"/>
          <p:cNvSpPr>
            <a:spLocks noGrp="1"/>
          </p:cNvSpPr>
          <p:nvPr>
            <p:ph type="sldNum" sz="quarter" idx="12"/>
          </p:nvPr>
        </p:nvSpPr>
        <p:spPr/>
        <p:txBody>
          <a:bodyPr/>
          <a:lstStyle/>
          <a:p>
            <a:r>
              <a:rPr lang="en-US"/>
              <a:t>12-</a:t>
            </a:r>
            <a:fld id="{4341B0B4-1DFF-0B48-BFAD-5C043903F1E2}" type="slidenum">
              <a:rPr lang="en-US" smtClean="0"/>
              <a:pPr/>
              <a:t>121</a:t>
            </a:fld>
            <a:endParaRPr lang="en-US"/>
          </a:p>
        </p:txBody>
      </p:sp>
      <p:sp>
        <p:nvSpPr>
          <p:cNvPr id="21509" name="TextBox 4"/>
          <p:cNvSpPr txBox="1">
            <a:spLocks noChangeArrowheads="1"/>
          </p:cNvSpPr>
          <p:nvPr/>
        </p:nvSpPr>
        <p:spPr bwMode="auto">
          <a:xfrm>
            <a:off x="1371600" y="5587604"/>
            <a:ext cx="5429250" cy="323165"/>
          </a:xfrm>
          <a:prstGeom prst="rect">
            <a:avLst/>
          </a:prstGeom>
          <a:noFill/>
          <a:ln w="9525">
            <a:noFill/>
            <a:miter lim="800000"/>
            <a:headEnd/>
            <a:tailEnd/>
          </a:ln>
        </p:spPr>
        <p:txBody>
          <a:bodyPr>
            <a:prstTxWarp prst="textNoShape">
              <a:avLst/>
            </a:prstTxWarp>
            <a:spAutoFit/>
          </a:bodyPr>
          <a:lstStyle/>
          <a:p>
            <a:pPr eaLnBrk="1" hangingPunct="1"/>
            <a:r>
              <a:rPr lang="en-US" sz="750" i="1">
                <a:latin typeface="Times New Roman" pitchFamily="-84" charset="0"/>
                <a:ea typeface="Times New Roman" pitchFamily="-84" charset="0"/>
                <a:cs typeface="Times New Roman" pitchFamily="-84" charset="0"/>
              </a:rPr>
              <a:t>Copyright (c) 2017 McGraw-Hill Education. All rights reserved. No reproduction or distribution without the prior written consent of McGraw-Hill Education.</a:t>
            </a:r>
            <a:endParaRPr lang="en-US" sz="750" i="1">
              <a:solidFill>
                <a:srgbClr val="080000"/>
              </a:solidFill>
              <a:latin typeface="Times New Roman" pitchFamily="-84" charset="0"/>
              <a:ea typeface="ＭＳ Ｐゴシック" pitchFamily="-84" charset="-128"/>
              <a:cs typeface="Times New Roman" pitchFamily="-84" charset="0"/>
            </a:endParaRPr>
          </a:p>
        </p:txBody>
      </p:sp>
    </p:spTree>
    <p:extLst>
      <p:ext uri="{BB962C8B-B14F-4D97-AF65-F5344CB8AC3E}">
        <p14:creationId xmlns:p14="http://schemas.microsoft.com/office/powerpoint/2010/main" val="2060160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36958" y="1802893"/>
            <a:ext cx="6361201" cy="2831306"/>
          </a:xfrm>
        </p:spPr>
        <p:txBody>
          <a:bodyPr>
            <a:normAutofit/>
          </a:bodyPr>
          <a:lstStyle/>
          <a:p>
            <a:pPr algn="ctr">
              <a:buNone/>
            </a:pPr>
            <a:r>
              <a:rPr lang="en-US" sz="7200" dirty="0">
                <a:latin typeface="Arial Black"/>
                <a:cs typeface="Arial Black"/>
              </a:rPr>
              <a:t>Cost of Debt</a:t>
            </a:r>
          </a:p>
          <a:p>
            <a:pPr algn="ctr"/>
            <a:endParaRPr lang="en-US" dirty="0"/>
          </a:p>
          <a:p>
            <a:pPr algn="ctr"/>
            <a:endParaRPr lang="en-US" dirty="0"/>
          </a:p>
          <a:p>
            <a:pPr algn="ctr"/>
            <a:endParaRPr lang="en-US" dirty="0"/>
          </a:p>
        </p:txBody>
      </p:sp>
      <p:sp>
        <p:nvSpPr>
          <p:cNvPr id="6" name="Slide Number Placeholder 2"/>
          <p:cNvSpPr>
            <a:spLocks noGrp="1"/>
          </p:cNvSpPr>
          <p:nvPr>
            <p:ph type="sldNum" sz="quarter" idx="12"/>
          </p:nvPr>
        </p:nvSpPr>
        <p:spPr>
          <a:xfrm>
            <a:off x="7187444" y="5663208"/>
            <a:ext cx="715331" cy="274320"/>
          </a:xfrm>
        </p:spPr>
        <p:txBody>
          <a:bodyPr/>
          <a:lstStyle/>
          <a:p>
            <a:r>
              <a:rPr lang="en-US" dirty="0"/>
              <a:t>12-</a:t>
            </a:r>
            <a:fld id="{EB89C5CF-6863-6540-A5F4-09B0C10DF01D}" type="slidenum">
              <a:rPr lang="en-US" smtClean="0"/>
              <a:pPr/>
              <a:t>122</a:t>
            </a:fld>
            <a:endParaRPr lang="en-US" dirty="0"/>
          </a:p>
        </p:txBody>
      </p:sp>
      <p:pic>
        <p:nvPicPr>
          <p:cNvPr id="5" name="Picture 4" descr="15297971_s.jpg"/>
          <p:cNvPicPr>
            <a:picLocks noChangeAspect="1"/>
          </p:cNvPicPr>
          <p:nvPr/>
        </p:nvPicPr>
        <p:blipFill>
          <a:blip r:embed="rId3"/>
          <a:srcRect l="7037" t="38228" r="64518" b="36233"/>
          <a:stretch>
            <a:fillRect/>
          </a:stretch>
        </p:blipFill>
        <p:spPr>
          <a:xfrm>
            <a:off x="5880099" y="4629149"/>
            <a:ext cx="1762685" cy="1097280"/>
          </a:xfrm>
          <a:prstGeom prst="rect">
            <a:avLst/>
          </a:prstGeom>
        </p:spPr>
      </p:pic>
    </p:spTree>
    <p:extLst>
      <p:ext uri="{BB962C8B-B14F-4D97-AF65-F5344CB8AC3E}">
        <p14:creationId xmlns:p14="http://schemas.microsoft.com/office/powerpoint/2010/main" val="127812405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156953"/>
            <a:ext cx="6172200" cy="519601"/>
          </a:xfrm>
        </p:spPr>
        <p:txBody>
          <a:bodyPr/>
          <a:lstStyle/>
          <a:p>
            <a:r>
              <a:rPr lang="en-US" dirty="0"/>
              <a:t>How would we determine the cost of debt?</a:t>
            </a:r>
          </a:p>
        </p:txBody>
      </p:sp>
      <p:sp>
        <p:nvSpPr>
          <p:cNvPr id="4" name="Slide Number Placeholder 3"/>
          <p:cNvSpPr>
            <a:spLocks noGrp="1"/>
          </p:cNvSpPr>
          <p:nvPr>
            <p:ph type="sldNum" sz="quarter" idx="12"/>
          </p:nvPr>
        </p:nvSpPr>
        <p:spPr/>
        <p:txBody>
          <a:bodyPr/>
          <a:lstStyle/>
          <a:p>
            <a:pPr>
              <a:defRPr/>
            </a:pPr>
            <a:r>
              <a:rPr lang="en-US" altLang="en-US"/>
              <a:t>12-</a:t>
            </a:r>
            <a:fld id="{67C0A812-1479-4DE4-979A-2C89457B5F3D}" type="slidenum">
              <a:rPr lang="en-US" altLang="en-US" smtClean="0"/>
              <a:pPr>
                <a:defRPr/>
              </a:pPr>
              <a:t>123</a:t>
            </a:fld>
            <a:endParaRPr lang="en-US" altLang="en-US" dirty="0"/>
          </a:p>
        </p:txBody>
      </p:sp>
      <p:sp>
        <p:nvSpPr>
          <p:cNvPr id="14" name="Title 13"/>
          <p:cNvSpPr>
            <a:spLocks noGrp="1"/>
          </p:cNvSpPr>
          <p:nvPr>
            <p:ph type="title"/>
          </p:nvPr>
        </p:nvSpPr>
        <p:spPr/>
        <p:txBody>
          <a:bodyPr>
            <a:normAutofit/>
          </a:bodyPr>
          <a:lstStyle/>
          <a:p>
            <a:r>
              <a:rPr lang="en-US" dirty="0" smtClean="0"/>
              <a:t>Question </a:t>
            </a:r>
            <a:r>
              <a:rPr lang="en-US" dirty="0"/>
              <a:t>-   Cost of Debt</a:t>
            </a:r>
          </a:p>
        </p:txBody>
      </p:sp>
      <p:sp>
        <p:nvSpPr>
          <p:cNvPr id="12" name="Rectangle 11"/>
          <p:cNvSpPr/>
          <p:nvPr/>
        </p:nvSpPr>
        <p:spPr>
          <a:xfrm>
            <a:off x="2074793" y="3153725"/>
            <a:ext cx="4412975" cy="2195473"/>
          </a:xfrm>
          <a:prstGeom prst="rect">
            <a:avLst/>
          </a:prstGeom>
        </p:spPr>
        <p:txBody>
          <a:bodyPr wrap="square">
            <a:spAutoFit/>
          </a:bodyPr>
          <a:lstStyle/>
          <a:p>
            <a:pPr marL="715566" lvl="1" indent="-385763">
              <a:spcBef>
                <a:spcPts val="450"/>
              </a:spcBef>
              <a:buFont typeface="+mj-lt"/>
              <a:buAutoNum type="alphaUcPeriod"/>
            </a:pPr>
            <a:r>
              <a:rPr lang="en-US" sz="1500" dirty="0"/>
              <a:t>Use the coupon rate of existing debt</a:t>
            </a:r>
          </a:p>
          <a:p>
            <a:pPr marL="715566" lvl="1" indent="-385763">
              <a:spcBef>
                <a:spcPts val="450"/>
              </a:spcBef>
              <a:buFont typeface="+mj-lt"/>
              <a:buAutoNum type="alphaUcPeriod"/>
            </a:pPr>
            <a:r>
              <a:rPr lang="en-US" sz="1500" dirty="0"/>
              <a:t>Use the Fisher Effect formula to calculate the cost of debt</a:t>
            </a:r>
          </a:p>
          <a:p>
            <a:pPr marL="715566" lvl="1" indent="-385763">
              <a:spcBef>
                <a:spcPts val="450"/>
              </a:spcBef>
              <a:buFont typeface="+mj-lt"/>
              <a:buAutoNum type="alphaUcPeriod"/>
            </a:pPr>
            <a:r>
              <a:rPr lang="en-US" sz="1500" dirty="0"/>
              <a:t>Use the YTM (yield-to-maturity) of the current debt</a:t>
            </a:r>
          </a:p>
          <a:p>
            <a:pPr marL="715566" lvl="1" indent="-385763">
              <a:spcBef>
                <a:spcPts val="450"/>
              </a:spcBef>
              <a:buFont typeface="+mj-lt"/>
              <a:buAutoNum type="alphaUcPeriod"/>
            </a:pPr>
            <a:r>
              <a:rPr lang="en-US" sz="1500" dirty="0"/>
              <a:t>Use the CAPM formula</a:t>
            </a:r>
          </a:p>
          <a:p>
            <a:pPr marL="715566" lvl="1" indent="-385763">
              <a:spcBef>
                <a:spcPts val="450"/>
              </a:spcBef>
              <a:buFont typeface="+mj-lt"/>
              <a:buAutoNum type="alphaUcPeriod"/>
            </a:pPr>
            <a:r>
              <a:rPr lang="en-US" sz="1500" dirty="0"/>
              <a:t>Use the beta multiplied by the risk-free rate</a:t>
            </a:r>
          </a:p>
        </p:txBody>
      </p:sp>
    </p:spTree>
    <p:extLst>
      <p:ext uri="{BB962C8B-B14F-4D97-AF65-F5344CB8AC3E}">
        <p14:creationId xmlns:p14="http://schemas.microsoft.com/office/powerpoint/2010/main" val="379000807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156953"/>
            <a:ext cx="6172200" cy="519601"/>
          </a:xfrm>
        </p:spPr>
        <p:txBody>
          <a:bodyPr/>
          <a:lstStyle/>
          <a:p>
            <a:r>
              <a:rPr lang="en-US" dirty="0"/>
              <a:t>How would we determine the cost of debt?</a:t>
            </a:r>
          </a:p>
        </p:txBody>
      </p:sp>
      <p:sp>
        <p:nvSpPr>
          <p:cNvPr id="4" name="Slide Number Placeholder 3"/>
          <p:cNvSpPr>
            <a:spLocks noGrp="1"/>
          </p:cNvSpPr>
          <p:nvPr>
            <p:ph type="sldNum" sz="quarter" idx="12"/>
          </p:nvPr>
        </p:nvSpPr>
        <p:spPr/>
        <p:txBody>
          <a:bodyPr/>
          <a:lstStyle/>
          <a:p>
            <a:pPr>
              <a:defRPr/>
            </a:pPr>
            <a:r>
              <a:rPr lang="en-US" altLang="en-US"/>
              <a:t>12-</a:t>
            </a:r>
            <a:fld id="{67C0A812-1479-4DE4-979A-2C89457B5F3D}" type="slidenum">
              <a:rPr lang="en-US" altLang="en-US" smtClean="0"/>
              <a:pPr>
                <a:defRPr/>
              </a:pPr>
              <a:t>124</a:t>
            </a:fld>
            <a:endParaRPr lang="en-US" altLang="en-US" dirty="0"/>
          </a:p>
        </p:txBody>
      </p:sp>
      <p:sp>
        <p:nvSpPr>
          <p:cNvPr id="5" name="Rounded Rectangle 4"/>
          <p:cNvSpPr/>
          <p:nvPr/>
        </p:nvSpPr>
        <p:spPr>
          <a:xfrm>
            <a:off x="1813500" y="3150311"/>
            <a:ext cx="1438511" cy="9670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Cost of Debt</a:t>
            </a:r>
          </a:p>
        </p:txBody>
      </p:sp>
      <p:sp>
        <p:nvSpPr>
          <p:cNvPr id="6" name="Rounded Rectangle 5"/>
          <p:cNvSpPr/>
          <p:nvPr/>
        </p:nvSpPr>
        <p:spPr>
          <a:xfrm>
            <a:off x="3721221" y="3150311"/>
            <a:ext cx="1438511" cy="9670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Required Return on a Firm’s Debt</a:t>
            </a:r>
          </a:p>
        </p:txBody>
      </p:sp>
      <p:sp>
        <p:nvSpPr>
          <p:cNvPr id="7" name="Rounded Rectangle 6"/>
          <p:cNvSpPr/>
          <p:nvPr/>
        </p:nvSpPr>
        <p:spPr>
          <a:xfrm>
            <a:off x="5628943" y="3150311"/>
            <a:ext cx="1438511" cy="9670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Current YTM on Existing Debt</a:t>
            </a:r>
          </a:p>
        </p:txBody>
      </p:sp>
      <p:sp>
        <p:nvSpPr>
          <p:cNvPr id="14" name="Title 13"/>
          <p:cNvSpPr>
            <a:spLocks noGrp="1"/>
          </p:cNvSpPr>
          <p:nvPr>
            <p:ph type="title"/>
          </p:nvPr>
        </p:nvSpPr>
        <p:spPr/>
        <p:txBody>
          <a:bodyPr/>
          <a:lstStyle/>
          <a:p>
            <a:r>
              <a:rPr lang="en-US" dirty="0"/>
              <a:t>Cost of Debt</a:t>
            </a:r>
          </a:p>
        </p:txBody>
      </p:sp>
      <p:sp>
        <p:nvSpPr>
          <p:cNvPr id="15" name="TextBox 14"/>
          <p:cNvSpPr txBox="1"/>
          <p:nvPr/>
        </p:nvSpPr>
        <p:spPr>
          <a:xfrm>
            <a:off x="3241127" y="3437617"/>
            <a:ext cx="490978" cy="415498"/>
          </a:xfrm>
          <a:prstGeom prst="rect">
            <a:avLst/>
          </a:prstGeom>
          <a:noFill/>
        </p:spPr>
        <p:txBody>
          <a:bodyPr wrap="square" rtlCol="0">
            <a:spAutoFit/>
          </a:bodyPr>
          <a:lstStyle/>
          <a:p>
            <a:pPr algn="ctr"/>
            <a:r>
              <a:rPr lang="en-US" sz="2100" b="1" dirty="0">
                <a:latin typeface="+mn-lt"/>
              </a:rPr>
              <a:t>=</a:t>
            </a:r>
          </a:p>
        </p:txBody>
      </p:sp>
      <p:sp>
        <p:nvSpPr>
          <p:cNvPr id="16" name="TextBox 15"/>
          <p:cNvSpPr txBox="1"/>
          <p:nvPr/>
        </p:nvSpPr>
        <p:spPr>
          <a:xfrm>
            <a:off x="5148848" y="3437617"/>
            <a:ext cx="490978" cy="415498"/>
          </a:xfrm>
          <a:prstGeom prst="rect">
            <a:avLst/>
          </a:prstGeom>
          <a:noFill/>
        </p:spPr>
        <p:txBody>
          <a:bodyPr wrap="square" rtlCol="0">
            <a:spAutoFit/>
          </a:bodyPr>
          <a:lstStyle/>
          <a:p>
            <a:pPr algn="ctr"/>
            <a:r>
              <a:rPr lang="en-US" sz="2100" b="1" dirty="0">
                <a:latin typeface="+mn-lt"/>
              </a:rPr>
              <a:t>=</a:t>
            </a:r>
          </a:p>
        </p:txBody>
      </p:sp>
      <p:sp>
        <p:nvSpPr>
          <p:cNvPr id="17" name="TextBox 16"/>
          <p:cNvSpPr txBox="1"/>
          <p:nvPr/>
        </p:nvSpPr>
        <p:spPr>
          <a:xfrm>
            <a:off x="1485900" y="4544695"/>
            <a:ext cx="6172200" cy="415498"/>
          </a:xfrm>
          <a:prstGeom prst="rect">
            <a:avLst/>
          </a:prstGeom>
          <a:solidFill>
            <a:schemeClr val="accent1">
              <a:lumMod val="40000"/>
              <a:lumOff val="60000"/>
            </a:schemeClr>
          </a:solidFill>
          <a:ln w="38100" cap="flat" cmpd="sng" algn="ctr">
            <a:noFill/>
            <a:prstDash val="solid"/>
            <a:round/>
            <a:headEnd type="none" w="med" len="med"/>
            <a:tailEnd type="none" w="med" len="med"/>
          </a:ln>
          <a:effectLst>
            <a:outerShdw blurRad="50800" dist="38100" dir="2700000">
              <a:srgbClr val="000000">
                <a:alpha val="43000"/>
              </a:srgbClr>
            </a:outerShdw>
          </a:effectLst>
        </p:spPr>
        <p:txBody>
          <a:bodyPr wrap="square" rtlCol="0">
            <a:spAutoFit/>
          </a:bodyPr>
          <a:lstStyle/>
          <a:p>
            <a:pPr algn="ctr">
              <a:spcBef>
                <a:spcPts val="300"/>
              </a:spcBef>
              <a:spcAft>
                <a:spcPts val="300"/>
              </a:spcAft>
            </a:pPr>
            <a:r>
              <a:rPr lang="en-US" sz="2100" dirty="0">
                <a:latin typeface="+mn-lt"/>
              </a:rPr>
              <a:t>Note: The cost of debt is NOT the coupon rate</a:t>
            </a:r>
          </a:p>
        </p:txBody>
      </p:sp>
    </p:spTree>
    <p:extLst>
      <p:ext uri="{BB962C8B-B14F-4D97-AF65-F5344CB8AC3E}">
        <p14:creationId xmlns:p14="http://schemas.microsoft.com/office/powerpoint/2010/main" val="165842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p:bldP spid="16" grpId="0"/>
      <p:bldP spid="17"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Cost of Debt – Tax Impact</a:t>
            </a:r>
          </a:p>
        </p:txBody>
      </p:sp>
      <p:sp>
        <p:nvSpPr>
          <p:cNvPr id="4" name="Slide Number Placeholder 3"/>
          <p:cNvSpPr>
            <a:spLocks noGrp="1"/>
          </p:cNvSpPr>
          <p:nvPr>
            <p:ph type="sldNum" sz="quarter" idx="12"/>
          </p:nvPr>
        </p:nvSpPr>
        <p:spPr/>
        <p:txBody>
          <a:bodyPr/>
          <a:lstStyle/>
          <a:p>
            <a:pPr>
              <a:defRPr/>
            </a:pPr>
            <a:r>
              <a:rPr lang="en-US" altLang="en-US"/>
              <a:t>12-</a:t>
            </a:r>
            <a:fld id="{67C0A812-1479-4DE4-979A-2C89457B5F3D}" type="slidenum">
              <a:rPr lang="en-US" altLang="en-US" smtClean="0"/>
              <a:pPr>
                <a:defRPr/>
              </a:pPr>
              <a:t>125</a:t>
            </a:fld>
            <a:endParaRPr lang="en-US" altLang="en-US" dirty="0"/>
          </a:p>
        </p:txBody>
      </p:sp>
      <p:sp>
        <p:nvSpPr>
          <p:cNvPr id="6" name="Content Placeholder 1"/>
          <p:cNvSpPr>
            <a:spLocks noGrp="1"/>
          </p:cNvSpPr>
          <p:nvPr>
            <p:ph idx="1"/>
          </p:nvPr>
        </p:nvSpPr>
        <p:spPr>
          <a:xfrm>
            <a:off x="1485900" y="2156952"/>
            <a:ext cx="6172200" cy="922535"/>
          </a:xfrm>
        </p:spPr>
        <p:txBody>
          <a:bodyPr/>
          <a:lstStyle/>
          <a:p>
            <a:r>
              <a:rPr lang="en-US" dirty="0"/>
              <a:t>Since interest paid on debt is tax-deductible, the after-tax cost of debt is:</a:t>
            </a:r>
          </a:p>
        </p:txBody>
      </p:sp>
      <p:sp>
        <p:nvSpPr>
          <p:cNvPr id="7" name="Rounded Rectangle 6"/>
          <p:cNvSpPr/>
          <p:nvPr/>
        </p:nvSpPr>
        <p:spPr>
          <a:xfrm>
            <a:off x="1813500" y="3516611"/>
            <a:ext cx="1438511" cy="9670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After-Tax Cost of Debt</a:t>
            </a:r>
          </a:p>
        </p:txBody>
      </p:sp>
      <p:sp>
        <p:nvSpPr>
          <p:cNvPr id="8" name="Rounded Rectangle 7"/>
          <p:cNvSpPr/>
          <p:nvPr/>
        </p:nvSpPr>
        <p:spPr>
          <a:xfrm>
            <a:off x="3721221" y="3516611"/>
            <a:ext cx="1438511" cy="9670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YTM of Debt</a:t>
            </a:r>
          </a:p>
        </p:txBody>
      </p:sp>
      <p:sp>
        <p:nvSpPr>
          <p:cNvPr id="9" name="Rounded Rectangle 8"/>
          <p:cNvSpPr/>
          <p:nvPr/>
        </p:nvSpPr>
        <p:spPr>
          <a:xfrm>
            <a:off x="5628943" y="3516611"/>
            <a:ext cx="1438511" cy="9670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(1-Tax Rate)</a:t>
            </a:r>
          </a:p>
        </p:txBody>
      </p:sp>
      <p:sp>
        <p:nvSpPr>
          <p:cNvPr id="10" name="TextBox 9"/>
          <p:cNvSpPr txBox="1"/>
          <p:nvPr/>
        </p:nvSpPr>
        <p:spPr>
          <a:xfrm>
            <a:off x="3241127" y="3803917"/>
            <a:ext cx="490978" cy="415498"/>
          </a:xfrm>
          <a:prstGeom prst="rect">
            <a:avLst/>
          </a:prstGeom>
          <a:noFill/>
        </p:spPr>
        <p:txBody>
          <a:bodyPr wrap="square" rtlCol="0">
            <a:spAutoFit/>
          </a:bodyPr>
          <a:lstStyle/>
          <a:p>
            <a:pPr algn="ctr"/>
            <a:r>
              <a:rPr lang="en-US" sz="2100" b="1" dirty="0">
                <a:latin typeface="+mn-lt"/>
              </a:rPr>
              <a:t>=</a:t>
            </a:r>
          </a:p>
        </p:txBody>
      </p:sp>
      <p:sp>
        <p:nvSpPr>
          <p:cNvPr id="11" name="TextBox 10"/>
          <p:cNvSpPr txBox="1"/>
          <p:nvPr/>
        </p:nvSpPr>
        <p:spPr>
          <a:xfrm>
            <a:off x="5148848" y="3803917"/>
            <a:ext cx="490978" cy="415498"/>
          </a:xfrm>
          <a:prstGeom prst="rect">
            <a:avLst/>
          </a:prstGeom>
          <a:noFill/>
        </p:spPr>
        <p:txBody>
          <a:bodyPr wrap="square" rtlCol="0">
            <a:spAutoFit/>
          </a:bodyPr>
          <a:lstStyle/>
          <a:p>
            <a:pPr algn="ctr"/>
            <a:r>
              <a:rPr lang="en-US" sz="2100" b="1" dirty="0">
                <a:latin typeface="+mn-lt"/>
              </a:rPr>
              <a:t>x</a:t>
            </a:r>
          </a:p>
        </p:txBody>
      </p:sp>
    </p:spTree>
    <p:extLst>
      <p:ext uri="{BB962C8B-B14F-4D97-AF65-F5344CB8AC3E}">
        <p14:creationId xmlns:p14="http://schemas.microsoft.com/office/powerpoint/2010/main" val="231609040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Cost of Debt – Example</a:t>
            </a:r>
          </a:p>
        </p:txBody>
      </p:sp>
      <p:sp>
        <p:nvSpPr>
          <p:cNvPr id="4" name="Slide Number Placeholder 3"/>
          <p:cNvSpPr>
            <a:spLocks noGrp="1"/>
          </p:cNvSpPr>
          <p:nvPr>
            <p:ph type="sldNum" sz="quarter" idx="12"/>
          </p:nvPr>
        </p:nvSpPr>
        <p:spPr/>
        <p:txBody>
          <a:bodyPr/>
          <a:lstStyle/>
          <a:p>
            <a:pPr>
              <a:defRPr/>
            </a:pPr>
            <a:r>
              <a:rPr lang="en-US" altLang="en-US"/>
              <a:t>12-</a:t>
            </a:r>
            <a:fld id="{67C0A812-1479-4DE4-979A-2C89457B5F3D}" type="slidenum">
              <a:rPr lang="en-US" altLang="en-US" smtClean="0"/>
              <a:pPr>
                <a:defRPr/>
              </a:pPr>
              <a:t>126</a:t>
            </a:fld>
            <a:endParaRPr lang="en-US" altLang="en-US" dirty="0"/>
          </a:p>
        </p:txBody>
      </p:sp>
      <p:sp>
        <p:nvSpPr>
          <p:cNvPr id="6" name="Content Placeholder 1"/>
          <p:cNvSpPr>
            <a:spLocks noGrp="1"/>
          </p:cNvSpPr>
          <p:nvPr>
            <p:ph idx="1"/>
          </p:nvPr>
        </p:nvSpPr>
        <p:spPr>
          <a:xfrm>
            <a:off x="1485900" y="2156952"/>
            <a:ext cx="6172200" cy="1130106"/>
          </a:xfrm>
        </p:spPr>
        <p:txBody>
          <a:bodyPr/>
          <a:lstStyle/>
          <a:p>
            <a:r>
              <a:rPr lang="en-US" sz="2100" dirty="0"/>
              <a:t>The debt of XYZ Company has a current yield-to-maturity of 8.9%. Their tax rate is 40%. What is the after-tax cost of debt?</a:t>
            </a:r>
          </a:p>
        </p:txBody>
      </p:sp>
      <p:sp>
        <p:nvSpPr>
          <p:cNvPr id="20" name="Rectangle 19"/>
          <p:cNvSpPr/>
          <p:nvPr/>
        </p:nvSpPr>
        <p:spPr>
          <a:xfrm>
            <a:off x="2074793" y="3280448"/>
            <a:ext cx="4412975" cy="1208023"/>
          </a:xfrm>
          <a:prstGeom prst="rect">
            <a:avLst/>
          </a:prstGeom>
        </p:spPr>
        <p:txBody>
          <a:bodyPr wrap="square">
            <a:spAutoFit/>
          </a:bodyPr>
          <a:lstStyle/>
          <a:p>
            <a:pPr marL="715566" lvl="1" indent="-385763">
              <a:spcBef>
                <a:spcPts val="450"/>
              </a:spcBef>
              <a:buFont typeface="+mj-lt"/>
              <a:buAutoNum type="alphaUcPeriod"/>
            </a:pPr>
            <a:r>
              <a:rPr lang="en-US" sz="1500" dirty="0"/>
              <a:t>8.9%</a:t>
            </a:r>
          </a:p>
          <a:p>
            <a:pPr marL="715566" lvl="1" indent="-385763">
              <a:spcBef>
                <a:spcPts val="450"/>
              </a:spcBef>
              <a:buFont typeface="+mj-lt"/>
              <a:buAutoNum type="alphaUcPeriod"/>
            </a:pPr>
            <a:r>
              <a:rPr lang="en-US" sz="1500" dirty="0"/>
              <a:t>3.56%</a:t>
            </a:r>
          </a:p>
          <a:p>
            <a:pPr marL="715566" lvl="1" indent="-385763">
              <a:spcBef>
                <a:spcPts val="450"/>
              </a:spcBef>
              <a:buFont typeface="+mj-lt"/>
              <a:buAutoNum type="alphaUcPeriod"/>
            </a:pPr>
            <a:r>
              <a:rPr lang="en-US" sz="1500" dirty="0"/>
              <a:t>5.34%</a:t>
            </a:r>
          </a:p>
          <a:p>
            <a:pPr marL="715566" lvl="1" indent="-385763">
              <a:spcBef>
                <a:spcPts val="450"/>
              </a:spcBef>
              <a:buFont typeface="+mj-lt"/>
              <a:buAutoNum type="alphaUcPeriod"/>
            </a:pPr>
            <a:r>
              <a:rPr lang="en-US" sz="1500" dirty="0"/>
              <a:t>Not enough information provided</a:t>
            </a:r>
          </a:p>
        </p:txBody>
      </p:sp>
    </p:spTree>
    <p:extLst>
      <p:ext uri="{BB962C8B-B14F-4D97-AF65-F5344CB8AC3E}">
        <p14:creationId xmlns:p14="http://schemas.microsoft.com/office/powerpoint/2010/main" val="412650404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Cost of Debt – Example</a:t>
            </a:r>
          </a:p>
        </p:txBody>
      </p:sp>
      <p:sp>
        <p:nvSpPr>
          <p:cNvPr id="4" name="Slide Number Placeholder 3"/>
          <p:cNvSpPr>
            <a:spLocks noGrp="1"/>
          </p:cNvSpPr>
          <p:nvPr>
            <p:ph type="sldNum" sz="quarter" idx="12"/>
          </p:nvPr>
        </p:nvSpPr>
        <p:spPr/>
        <p:txBody>
          <a:bodyPr/>
          <a:lstStyle/>
          <a:p>
            <a:pPr>
              <a:defRPr/>
            </a:pPr>
            <a:r>
              <a:rPr lang="en-US" altLang="en-US"/>
              <a:t>12-</a:t>
            </a:r>
            <a:fld id="{67C0A812-1479-4DE4-979A-2C89457B5F3D}" type="slidenum">
              <a:rPr lang="en-US" altLang="en-US" smtClean="0"/>
              <a:pPr>
                <a:defRPr/>
              </a:pPr>
              <a:t>127</a:t>
            </a:fld>
            <a:endParaRPr lang="en-US" altLang="en-US" dirty="0"/>
          </a:p>
        </p:txBody>
      </p:sp>
      <p:sp>
        <p:nvSpPr>
          <p:cNvPr id="6" name="Content Placeholder 1"/>
          <p:cNvSpPr>
            <a:spLocks noGrp="1"/>
          </p:cNvSpPr>
          <p:nvPr>
            <p:ph idx="1"/>
          </p:nvPr>
        </p:nvSpPr>
        <p:spPr>
          <a:xfrm>
            <a:off x="1485900" y="2156952"/>
            <a:ext cx="6172200" cy="1130106"/>
          </a:xfrm>
        </p:spPr>
        <p:txBody>
          <a:bodyPr/>
          <a:lstStyle/>
          <a:p>
            <a:r>
              <a:rPr lang="en-US" sz="2100" dirty="0"/>
              <a:t>The debt of XYZ Company has a current yield-to-maturity of 8.9%. Their tax rate is 40%. What is the after-tax cost of debt?</a:t>
            </a:r>
          </a:p>
        </p:txBody>
      </p:sp>
      <p:grpSp>
        <p:nvGrpSpPr>
          <p:cNvPr id="18" name="Group 17"/>
          <p:cNvGrpSpPr/>
          <p:nvPr/>
        </p:nvGrpSpPr>
        <p:grpSpPr>
          <a:xfrm>
            <a:off x="1813500" y="3516611"/>
            <a:ext cx="5253955" cy="967031"/>
            <a:chOff x="893998" y="3545813"/>
            <a:chExt cx="7005273" cy="1289375"/>
          </a:xfrm>
        </p:grpSpPr>
        <p:sp>
          <p:nvSpPr>
            <p:cNvPr id="7" name="Rounded Rectangle 6"/>
            <p:cNvSpPr/>
            <p:nvPr/>
          </p:nvSpPr>
          <p:spPr>
            <a:xfrm>
              <a:off x="893998" y="3545813"/>
              <a:ext cx="1918015" cy="12893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After-Tax Cost of Debt</a:t>
              </a:r>
            </a:p>
          </p:txBody>
        </p:sp>
        <p:sp>
          <p:nvSpPr>
            <p:cNvPr id="8" name="Rounded Rectangle 7"/>
            <p:cNvSpPr/>
            <p:nvPr/>
          </p:nvSpPr>
          <p:spPr>
            <a:xfrm>
              <a:off x="3437626" y="3545813"/>
              <a:ext cx="1918015" cy="12893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YTM of Debt</a:t>
              </a:r>
            </a:p>
          </p:txBody>
        </p:sp>
        <p:sp>
          <p:nvSpPr>
            <p:cNvPr id="9" name="Rounded Rectangle 8"/>
            <p:cNvSpPr/>
            <p:nvPr/>
          </p:nvSpPr>
          <p:spPr>
            <a:xfrm>
              <a:off x="5981256" y="3545813"/>
              <a:ext cx="1918015" cy="12893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(1-Tax Rate)</a:t>
              </a:r>
            </a:p>
          </p:txBody>
        </p:sp>
        <p:sp>
          <p:nvSpPr>
            <p:cNvPr id="10" name="TextBox 9"/>
            <p:cNvSpPr txBox="1"/>
            <p:nvPr/>
          </p:nvSpPr>
          <p:spPr>
            <a:xfrm>
              <a:off x="2797501" y="3928890"/>
              <a:ext cx="654637" cy="553997"/>
            </a:xfrm>
            <a:prstGeom prst="rect">
              <a:avLst/>
            </a:prstGeom>
            <a:noFill/>
          </p:spPr>
          <p:txBody>
            <a:bodyPr wrap="square" rtlCol="0">
              <a:spAutoFit/>
            </a:bodyPr>
            <a:lstStyle/>
            <a:p>
              <a:pPr algn="ctr"/>
              <a:r>
                <a:rPr lang="en-US" sz="2100" b="1" dirty="0">
                  <a:latin typeface="+mn-lt"/>
                </a:rPr>
                <a:t>=</a:t>
              </a:r>
            </a:p>
          </p:txBody>
        </p:sp>
        <p:sp>
          <p:nvSpPr>
            <p:cNvPr id="11" name="TextBox 10"/>
            <p:cNvSpPr txBox="1"/>
            <p:nvPr/>
          </p:nvSpPr>
          <p:spPr>
            <a:xfrm>
              <a:off x="5341128" y="3928890"/>
              <a:ext cx="654637" cy="553997"/>
            </a:xfrm>
            <a:prstGeom prst="rect">
              <a:avLst/>
            </a:prstGeom>
            <a:noFill/>
          </p:spPr>
          <p:txBody>
            <a:bodyPr wrap="square" rtlCol="0">
              <a:spAutoFit/>
            </a:bodyPr>
            <a:lstStyle/>
            <a:p>
              <a:pPr algn="ctr"/>
              <a:r>
                <a:rPr lang="en-US" sz="2100" dirty="0">
                  <a:latin typeface="+mn-lt"/>
                </a:rPr>
                <a:t>x</a:t>
              </a:r>
            </a:p>
          </p:txBody>
        </p:sp>
      </p:grpSp>
      <p:sp>
        <p:nvSpPr>
          <p:cNvPr id="12" name="TextBox 11"/>
          <p:cNvSpPr txBox="1"/>
          <p:nvPr/>
        </p:nvSpPr>
        <p:spPr>
          <a:xfrm>
            <a:off x="4035080" y="5308195"/>
            <a:ext cx="1319592" cy="415498"/>
          </a:xfrm>
          <a:prstGeom prst="rect">
            <a:avLst/>
          </a:prstGeom>
          <a:noFill/>
          <a:ln w="38100" cap="flat" cmpd="sng" algn="ctr">
            <a:solidFill>
              <a:srgbClr val="227A8F"/>
            </a:solidFill>
            <a:prstDash val="solid"/>
            <a:round/>
            <a:headEnd type="none" w="med" len="med"/>
            <a:tailEnd type="none" w="med" len="med"/>
          </a:ln>
        </p:spPr>
        <p:txBody>
          <a:bodyPr wrap="none" rtlCol="0">
            <a:spAutoFit/>
          </a:bodyPr>
          <a:lstStyle/>
          <a:p>
            <a:r>
              <a:rPr lang="en-US" sz="2100" b="1" dirty="0">
                <a:latin typeface="+mn-lt"/>
              </a:rPr>
              <a:t>=   </a:t>
            </a:r>
            <a:r>
              <a:rPr lang="en-US" dirty="0">
                <a:latin typeface="+mn-lt"/>
              </a:rPr>
              <a:t>5.34%</a:t>
            </a:r>
          </a:p>
        </p:txBody>
      </p:sp>
      <p:grpSp>
        <p:nvGrpSpPr>
          <p:cNvPr id="19" name="Group 18"/>
          <p:cNvGrpSpPr/>
          <p:nvPr/>
        </p:nvGrpSpPr>
        <p:grpSpPr>
          <a:xfrm>
            <a:off x="3312176" y="4825232"/>
            <a:ext cx="3489768" cy="415498"/>
            <a:chOff x="2892235" y="5290639"/>
            <a:chExt cx="4653023" cy="553996"/>
          </a:xfrm>
        </p:grpSpPr>
        <p:sp>
          <p:nvSpPr>
            <p:cNvPr id="14" name="TextBox 13"/>
            <p:cNvSpPr txBox="1"/>
            <p:nvPr/>
          </p:nvSpPr>
          <p:spPr>
            <a:xfrm>
              <a:off x="2892235" y="5290639"/>
              <a:ext cx="532624" cy="553996"/>
            </a:xfrm>
            <a:prstGeom prst="rect">
              <a:avLst/>
            </a:prstGeom>
            <a:noFill/>
          </p:spPr>
          <p:txBody>
            <a:bodyPr wrap="none" rtlCol="0">
              <a:spAutoFit/>
            </a:bodyPr>
            <a:lstStyle/>
            <a:p>
              <a:r>
                <a:rPr lang="en-US" sz="2100" b="1" dirty="0">
                  <a:latin typeface="+mn-lt"/>
                </a:rPr>
                <a:t>=</a:t>
              </a:r>
            </a:p>
          </p:txBody>
        </p:sp>
        <p:sp>
          <p:nvSpPr>
            <p:cNvPr id="15" name="TextBox 14"/>
            <p:cNvSpPr txBox="1"/>
            <p:nvPr/>
          </p:nvSpPr>
          <p:spPr>
            <a:xfrm>
              <a:off x="3778338" y="5321418"/>
              <a:ext cx="938719" cy="492441"/>
            </a:xfrm>
            <a:prstGeom prst="rect">
              <a:avLst/>
            </a:prstGeom>
            <a:noFill/>
          </p:spPr>
          <p:txBody>
            <a:bodyPr wrap="none" rtlCol="0">
              <a:spAutoFit/>
            </a:bodyPr>
            <a:lstStyle/>
            <a:p>
              <a:r>
                <a:rPr lang="en-US" dirty="0">
                  <a:latin typeface="+mn-lt"/>
                </a:rPr>
                <a:t>8.9%</a:t>
              </a:r>
            </a:p>
          </p:txBody>
        </p:sp>
        <p:sp>
          <p:nvSpPr>
            <p:cNvPr id="16" name="TextBox 15"/>
            <p:cNvSpPr txBox="1"/>
            <p:nvPr/>
          </p:nvSpPr>
          <p:spPr>
            <a:xfrm>
              <a:off x="6238918" y="5321418"/>
              <a:ext cx="1306340" cy="492441"/>
            </a:xfrm>
            <a:prstGeom prst="rect">
              <a:avLst/>
            </a:prstGeom>
            <a:noFill/>
          </p:spPr>
          <p:txBody>
            <a:bodyPr wrap="none" rtlCol="0">
              <a:spAutoFit/>
            </a:bodyPr>
            <a:lstStyle/>
            <a:p>
              <a:r>
                <a:rPr lang="en-US" dirty="0">
                  <a:latin typeface="+mn-lt"/>
                </a:rPr>
                <a:t>(1-.40)</a:t>
              </a:r>
            </a:p>
          </p:txBody>
        </p:sp>
        <p:sp>
          <p:nvSpPr>
            <p:cNvPr id="17" name="TextBox 16"/>
            <p:cNvSpPr txBox="1"/>
            <p:nvPr/>
          </p:nvSpPr>
          <p:spPr>
            <a:xfrm>
              <a:off x="5488184" y="5290639"/>
              <a:ext cx="466368" cy="553996"/>
            </a:xfrm>
            <a:prstGeom prst="rect">
              <a:avLst/>
            </a:prstGeom>
            <a:noFill/>
          </p:spPr>
          <p:txBody>
            <a:bodyPr wrap="none" rtlCol="0">
              <a:spAutoFit/>
            </a:bodyPr>
            <a:lstStyle/>
            <a:p>
              <a:r>
                <a:rPr lang="en-US" sz="2100" dirty="0">
                  <a:latin typeface="+mn-lt"/>
                </a:rPr>
                <a:t>x</a:t>
              </a:r>
            </a:p>
          </p:txBody>
        </p:sp>
      </p:grpSp>
    </p:spTree>
    <p:extLst>
      <p:ext uri="{BB962C8B-B14F-4D97-AF65-F5344CB8AC3E}">
        <p14:creationId xmlns:p14="http://schemas.microsoft.com/office/powerpoint/2010/main" val="83401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36958" y="1802893"/>
            <a:ext cx="6361201" cy="2831306"/>
          </a:xfrm>
        </p:spPr>
        <p:txBody>
          <a:bodyPr>
            <a:normAutofit fontScale="92500" lnSpcReduction="20000"/>
          </a:bodyPr>
          <a:lstStyle/>
          <a:p>
            <a:pPr algn="ctr">
              <a:buNone/>
            </a:pPr>
            <a:r>
              <a:rPr lang="en-US" sz="7200" dirty="0">
                <a:latin typeface="Arial Black"/>
                <a:cs typeface="Arial Black"/>
              </a:rPr>
              <a:t>Cost of Preferred Stock</a:t>
            </a:r>
          </a:p>
          <a:p>
            <a:pPr algn="ctr"/>
            <a:endParaRPr lang="en-US" dirty="0"/>
          </a:p>
          <a:p>
            <a:pPr algn="ctr"/>
            <a:endParaRPr lang="en-US" dirty="0"/>
          </a:p>
          <a:p>
            <a:pPr algn="ctr"/>
            <a:endParaRPr lang="en-US" dirty="0"/>
          </a:p>
        </p:txBody>
      </p:sp>
      <p:sp>
        <p:nvSpPr>
          <p:cNvPr id="6" name="Slide Number Placeholder 2"/>
          <p:cNvSpPr>
            <a:spLocks noGrp="1"/>
          </p:cNvSpPr>
          <p:nvPr>
            <p:ph type="sldNum" sz="quarter" idx="12"/>
          </p:nvPr>
        </p:nvSpPr>
        <p:spPr>
          <a:xfrm>
            <a:off x="7187444" y="5663208"/>
            <a:ext cx="715331" cy="274320"/>
          </a:xfrm>
        </p:spPr>
        <p:txBody>
          <a:bodyPr/>
          <a:lstStyle/>
          <a:p>
            <a:r>
              <a:rPr lang="en-US" dirty="0"/>
              <a:t>12-</a:t>
            </a:r>
            <a:fld id="{EB89C5CF-6863-6540-A5F4-09B0C10DF01D}" type="slidenum">
              <a:rPr lang="en-US" smtClean="0"/>
              <a:pPr/>
              <a:t>128</a:t>
            </a:fld>
            <a:endParaRPr lang="en-US" dirty="0"/>
          </a:p>
        </p:txBody>
      </p:sp>
      <p:pic>
        <p:nvPicPr>
          <p:cNvPr id="5" name="Picture 4" descr="15297971_s.jpg"/>
          <p:cNvPicPr>
            <a:picLocks noChangeAspect="1"/>
          </p:cNvPicPr>
          <p:nvPr/>
        </p:nvPicPr>
        <p:blipFill>
          <a:blip r:embed="rId3"/>
          <a:srcRect l="7037" t="38228" r="64518" b="36233"/>
          <a:stretch>
            <a:fillRect/>
          </a:stretch>
        </p:blipFill>
        <p:spPr>
          <a:xfrm>
            <a:off x="5880099" y="4629149"/>
            <a:ext cx="1762685" cy="1097280"/>
          </a:xfrm>
          <a:prstGeom prst="rect">
            <a:avLst/>
          </a:prstGeom>
        </p:spPr>
      </p:pic>
    </p:spTree>
    <p:extLst>
      <p:ext uri="{BB962C8B-B14F-4D97-AF65-F5344CB8AC3E}">
        <p14:creationId xmlns:p14="http://schemas.microsoft.com/office/powerpoint/2010/main" val="134118861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104759"/>
            <a:ext cx="6172200" cy="3083333"/>
          </a:xfrm>
        </p:spPr>
        <p:txBody>
          <a:bodyPr/>
          <a:lstStyle/>
          <a:p>
            <a:pPr eaLnBrk="1" hangingPunct="1"/>
            <a:r>
              <a:rPr lang="en-US" sz="2100" dirty="0"/>
              <a:t>Preferred stock pays a constant dividend every period</a:t>
            </a:r>
          </a:p>
          <a:p>
            <a:pPr eaLnBrk="1" hangingPunct="1"/>
            <a:r>
              <a:rPr lang="en-US" sz="2100" dirty="0"/>
              <a:t>Dividends expected to be paid forever</a:t>
            </a:r>
          </a:p>
          <a:p>
            <a:pPr eaLnBrk="1" hangingPunct="1"/>
            <a:r>
              <a:rPr lang="en-US" sz="2100" dirty="0"/>
              <a:t>Preferred stock is a perpetuity </a:t>
            </a:r>
          </a:p>
          <a:p>
            <a:pPr eaLnBrk="1" hangingPunct="1"/>
            <a:r>
              <a:rPr lang="en-US" sz="2100" dirty="0"/>
              <a:t>Example:</a:t>
            </a:r>
          </a:p>
          <a:p>
            <a:pPr lvl="1" eaLnBrk="1" hangingPunct="1"/>
            <a:r>
              <a:rPr lang="en-US" sz="1800" dirty="0"/>
              <a:t>Preferred annual dividend = $10 </a:t>
            </a:r>
          </a:p>
          <a:p>
            <a:pPr lvl="1" eaLnBrk="1" hangingPunct="1"/>
            <a:r>
              <a:rPr lang="en-US" sz="1800" dirty="0"/>
              <a:t>Current stock price = $111.10</a:t>
            </a:r>
          </a:p>
          <a:p>
            <a:pPr eaLnBrk="1" hangingPunct="1">
              <a:buFontTx/>
              <a:buNone/>
            </a:pPr>
            <a:r>
              <a:rPr lang="en-US" sz="1800" dirty="0"/>
              <a:t>			</a:t>
            </a:r>
            <a:r>
              <a:rPr lang="en-US" sz="1800" i="1" dirty="0"/>
              <a:t>R</a:t>
            </a:r>
            <a:r>
              <a:rPr lang="en-US" sz="1800" i="1" baseline="-25000" dirty="0"/>
              <a:t>P</a:t>
            </a:r>
            <a:r>
              <a:rPr lang="en-US" sz="1800" i="1" dirty="0"/>
              <a:t> = 10 / 111.10 = 9%</a:t>
            </a:r>
            <a:endParaRPr lang="en-US" sz="1800" dirty="0"/>
          </a:p>
        </p:txBody>
      </p:sp>
      <p:sp>
        <p:nvSpPr>
          <p:cNvPr id="3" name="Title 2"/>
          <p:cNvSpPr>
            <a:spLocks noGrp="1"/>
          </p:cNvSpPr>
          <p:nvPr>
            <p:ph type="title"/>
          </p:nvPr>
        </p:nvSpPr>
        <p:spPr/>
        <p:txBody>
          <a:bodyPr/>
          <a:lstStyle/>
          <a:p>
            <a:r>
              <a:rPr lang="en-US" dirty="0"/>
              <a:t>Cost of Preferred Stock</a:t>
            </a:r>
          </a:p>
        </p:txBody>
      </p:sp>
      <p:sp>
        <p:nvSpPr>
          <p:cNvPr id="4" name="Slide Number Placeholder 3"/>
          <p:cNvSpPr>
            <a:spLocks noGrp="1"/>
          </p:cNvSpPr>
          <p:nvPr>
            <p:ph type="sldNum" sz="quarter" idx="12"/>
          </p:nvPr>
        </p:nvSpPr>
        <p:spPr/>
        <p:txBody>
          <a:bodyPr/>
          <a:lstStyle/>
          <a:p>
            <a:pPr>
              <a:defRPr/>
            </a:pPr>
            <a:r>
              <a:rPr lang="en-US" altLang="en-US"/>
              <a:t>12-</a:t>
            </a:r>
            <a:fld id="{67C0A812-1479-4DE4-979A-2C89457B5F3D}" type="slidenum">
              <a:rPr lang="en-US" altLang="en-US" smtClean="0"/>
              <a:pPr>
                <a:defRPr/>
              </a:pPr>
              <a:t>129</a:t>
            </a:fld>
            <a:endParaRPr lang="en-US" altLang="en-US" dirty="0"/>
          </a:p>
        </p:txBody>
      </p:sp>
      <p:graphicFrame>
        <p:nvGraphicFramePr>
          <p:cNvPr id="98306" name="Object 4"/>
          <p:cNvGraphicFramePr>
            <a:graphicFrameLocks noGrp="1" noChangeAspect="1"/>
          </p:cNvGraphicFramePr>
          <p:nvPr/>
        </p:nvGraphicFramePr>
        <p:xfrm>
          <a:off x="6273802" y="3820716"/>
          <a:ext cx="1266825" cy="950119"/>
        </p:xfrm>
        <a:graphic>
          <a:graphicData uri="http://schemas.openxmlformats.org/presentationml/2006/ole">
            <mc:AlternateContent xmlns:mc="http://schemas.openxmlformats.org/markup-compatibility/2006">
              <mc:Choice xmlns:v="urn:schemas-microsoft-com:vml" Requires="v">
                <p:oleObj spid="_x0000_s300035" name="Equation" r:id="rId3" imgW="609600" imgH="457200" progId="Equation.3">
                  <p:embed/>
                </p:oleObj>
              </mc:Choice>
              <mc:Fallback>
                <p:oleObj name="Equation" r:id="rId3" imgW="609600" imgH="457200" progId="Equation.3">
                  <p:embed/>
                  <p:pic>
                    <p:nvPicPr>
                      <p:cNvPr id="98306"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3802" y="3820716"/>
                        <a:ext cx="1266825" cy="95011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p:nvSpPr>
        <p:spPr bwMode="auto">
          <a:xfrm>
            <a:off x="1371600" y="5587604"/>
            <a:ext cx="5429250" cy="323165"/>
          </a:xfrm>
          <a:prstGeom prst="rect">
            <a:avLst/>
          </a:prstGeom>
          <a:noFill/>
          <a:ln w="9525">
            <a:noFill/>
            <a:miter lim="800000"/>
            <a:headEnd/>
            <a:tailEnd/>
          </a:ln>
        </p:spPr>
        <p:txBody>
          <a:bodyPr>
            <a:prstTxWarp prst="textNoShape">
              <a:avLst/>
            </a:prstTxWarp>
            <a:spAutoFit/>
          </a:bodyPr>
          <a:lstStyle/>
          <a:p>
            <a:pPr eaLnBrk="1" hangingPunct="1"/>
            <a:r>
              <a:rPr lang="en-US" sz="750" i="1" dirty="0">
                <a:latin typeface="Times New Roman" pitchFamily="-84" charset="0"/>
                <a:ea typeface="Times New Roman" pitchFamily="-84" charset="0"/>
                <a:cs typeface="Times New Roman" pitchFamily="-84" charset="0"/>
              </a:rPr>
              <a:t>Copyright (</a:t>
            </a:r>
            <a:r>
              <a:rPr lang="en-US" sz="750" i="1" dirty="0" err="1">
                <a:latin typeface="Times New Roman" pitchFamily="-84" charset="0"/>
                <a:ea typeface="Times New Roman" pitchFamily="-84" charset="0"/>
                <a:cs typeface="Times New Roman" pitchFamily="-84" charset="0"/>
              </a:rPr>
              <a:t>c</a:t>
            </a:r>
            <a:r>
              <a:rPr lang="en-US" sz="750" i="1" dirty="0">
                <a:latin typeface="Times New Roman" pitchFamily="-84" charset="0"/>
                <a:ea typeface="Times New Roman" pitchFamily="-84" charset="0"/>
                <a:cs typeface="Times New Roman" pitchFamily="-84" charset="0"/>
              </a:rPr>
              <a:t>) 2017 McGraw-Hill Education. All rights reserved. No reproduction or distribution without the prior written consent of McGraw-Hill Education.</a:t>
            </a:r>
            <a:endParaRPr lang="en-US" sz="750" i="1" dirty="0">
              <a:solidFill>
                <a:srgbClr val="080000"/>
              </a:solidFill>
              <a:latin typeface="Times New Roman" pitchFamily="-84" charset="0"/>
              <a:ea typeface="ＭＳ Ｐゴシック" pitchFamily="-84" charset="-128"/>
              <a:cs typeface="Times New Roman" pitchFamily="-84" charset="0"/>
            </a:endParaRPr>
          </a:p>
        </p:txBody>
      </p:sp>
    </p:spTree>
    <p:extLst>
      <p:ext uri="{BB962C8B-B14F-4D97-AF65-F5344CB8AC3E}">
        <p14:creationId xmlns:p14="http://schemas.microsoft.com/office/powerpoint/2010/main" val="246877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83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700" dirty="0"/>
              <a:t>Historical Returns: 1926 to 2014</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13</a:t>
            </a:fld>
            <a:endParaRPr lang="en-US" altLang="en-US" dirty="0"/>
          </a:p>
        </p:txBody>
      </p:sp>
      <p:pic>
        <p:nvPicPr>
          <p:cNvPr id="5" name="Picture 6"/>
          <p:cNvPicPr>
            <a:picLocks noChangeAspect="1" noChangeArrowheads="1"/>
          </p:cNvPicPr>
          <p:nvPr/>
        </p:nvPicPr>
        <p:blipFill>
          <a:blip r:embed="rId2"/>
          <a:srcRect t="9974"/>
          <a:stretch>
            <a:fillRect/>
          </a:stretch>
        </p:blipFill>
        <p:spPr bwMode="auto">
          <a:xfrm>
            <a:off x="2317751" y="1977160"/>
            <a:ext cx="4118534" cy="3960488"/>
          </a:xfrm>
          <a:prstGeom prst="rect">
            <a:avLst/>
          </a:prstGeom>
          <a:noFill/>
          <a:ln w="9525">
            <a:noFill/>
            <a:miter lim="800000"/>
            <a:headEnd/>
            <a:tailEnd/>
          </a:ln>
        </p:spPr>
      </p:pic>
      <p:sp>
        <p:nvSpPr>
          <p:cNvPr id="6" name="TextBox 5"/>
          <p:cNvSpPr txBox="1"/>
          <p:nvPr/>
        </p:nvSpPr>
        <p:spPr>
          <a:xfrm>
            <a:off x="3644901" y="2641601"/>
            <a:ext cx="1317899" cy="415498"/>
          </a:xfrm>
          <a:prstGeom prst="rect">
            <a:avLst/>
          </a:prstGeom>
          <a:solidFill>
            <a:schemeClr val="bg1"/>
          </a:solidFill>
        </p:spPr>
        <p:txBody>
          <a:bodyPr wrap="square" rtlCol="0">
            <a:spAutoFit/>
          </a:bodyPr>
          <a:lstStyle/>
          <a:p>
            <a:pPr algn="r"/>
            <a:r>
              <a:rPr lang="en-US" sz="1050" b="1" dirty="0">
                <a:latin typeface="+mn-lt"/>
              </a:rPr>
              <a:t>Small-company stocks</a:t>
            </a:r>
          </a:p>
        </p:txBody>
      </p:sp>
      <p:sp>
        <p:nvSpPr>
          <p:cNvPr id="8" name="TextBox 7"/>
          <p:cNvSpPr txBox="1"/>
          <p:nvPr/>
        </p:nvSpPr>
        <p:spPr>
          <a:xfrm>
            <a:off x="5269730" y="3129280"/>
            <a:ext cx="1283471" cy="415498"/>
          </a:xfrm>
          <a:prstGeom prst="rect">
            <a:avLst/>
          </a:prstGeom>
          <a:solidFill>
            <a:schemeClr val="bg1"/>
          </a:solidFill>
        </p:spPr>
        <p:txBody>
          <a:bodyPr wrap="square" rtlCol="0">
            <a:spAutoFit/>
          </a:bodyPr>
          <a:lstStyle/>
          <a:p>
            <a:r>
              <a:rPr lang="en-US" sz="1050" b="1" dirty="0">
                <a:latin typeface="+mn-lt"/>
              </a:rPr>
              <a:t>Large-company stocks</a:t>
            </a:r>
          </a:p>
        </p:txBody>
      </p:sp>
      <p:sp>
        <p:nvSpPr>
          <p:cNvPr id="10" name="TextBox 9"/>
          <p:cNvSpPr txBox="1"/>
          <p:nvPr/>
        </p:nvSpPr>
        <p:spPr>
          <a:xfrm>
            <a:off x="5541434" y="4353732"/>
            <a:ext cx="1227666" cy="253916"/>
          </a:xfrm>
          <a:prstGeom prst="rect">
            <a:avLst/>
          </a:prstGeom>
          <a:solidFill>
            <a:schemeClr val="bg1"/>
          </a:solidFill>
        </p:spPr>
        <p:txBody>
          <a:bodyPr wrap="square" rtlCol="0">
            <a:spAutoFit/>
          </a:bodyPr>
          <a:lstStyle/>
          <a:p>
            <a:r>
              <a:rPr lang="en-US" sz="1050" b="1" dirty="0">
                <a:latin typeface="+mn-lt"/>
              </a:rPr>
              <a:t>Inflation</a:t>
            </a:r>
          </a:p>
        </p:txBody>
      </p:sp>
      <p:sp>
        <p:nvSpPr>
          <p:cNvPr id="11" name="TextBox 10"/>
          <p:cNvSpPr txBox="1"/>
          <p:nvPr/>
        </p:nvSpPr>
        <p:spPr>
          <a:xfrm>
            <a:off x="5101168" y="4658468"/>
            <a:ext cx="829733" cy="415498"/>
          </a:xfrm>
          <a:prstGeom prst="rect">
            <a:avLst/>
          </a:prstGeom>
          <a:solidFill>
            <a:schemeClr val="bg1"/>
          </a:solidFill>
        </p:spPr>
        <p:txBody>
          <a:bodyPr wrap="square" rtlCol="0">
            <a:spAutoFit/>
          </a:bodyPr>
          <a:lstStyle/>
          <a:p>
            <a:r>
              <a:rPr lang="en-US" sz="1050" b="1" dirty="0">
                <a:latin typeface="+mn-lt"/>
              </a:rPr>
              <a:t>Treasury bills</a:t>
            </a:r>
          </a:p>
        </p:txBody>
      </p:sp>
      <p:sp>
        <p:nvSpPr>
          <p:cNvPr id="12" name="TextBox 11"/>
          <p:cNvSpPr txBox="1"/>
          <p:nvPr/>
        </p:nvSpPr>
        <p:spPr>
          <a:xfrm rot="16200000">
            <a:off x="2113762" y="3598010"/>
            <a:ext cx="458780" cy="213585"/>
          </a:xfrm>
          <a:prstGeom prst="rect">
            <a:avLst/>
          </a:prstGeom>
          <a:solidFill>
            <a:schemeClr val="bg1"/>
          </a:solidFill>
        </p:spPr>
        <p:txBody>
          <a:bodyPr wrap="none" rtlCol="0">
            <a:spAutoFit/>
          </a:bodyPr>
          <a:lstStyle/>
          <a:p>
            <a:pPr algn="r"/>
            <a:r>
              <a:rPr lang="en-US" sz="788" dirty="0">
                <a:latin typeface="+mn-lt"/>
              </a:rPr>
              <a:t>Index</a:t>
            </a:r>
          </a:p>
        </p:txBody>
      </p:sp>
      <p:sp>
        <p:nvSpPr>
          <p:cNvPr id="14" name="Rectangle 13"/>
          <p:cNvSpPr/>
          <p:nvPr/>
        </p:nvSpPr>
        <p:spPr>
          <a:xfrm>
            <a:off x="4089402" y="4277532"/>
            <a:ext cx="611378" cy="1759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075159" y="3924900"/>
            <a:ext cx="1000610" cy="577081"/>
          </a:xfrm>
          <a:prstGeom prst="rect">
            <a:avLst/>
          </a:prstGeom>
          <a:noFill/>
        </p:spPr>
        <p:txBody>
          <a:bodyPr wrap="square" rtlCol="0">
            <a:spAutoFit/>
          </a:bodyPr>
          <a:lstStyle/>
          <a:p>
            <a:r>
              <a:rPr lang="en-US" sz="1050" b="1" dirty="0">
                <a:latin typeface="+mn-lt"/>
              </a:rPr>
              <a:t>Long-term government bonds</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36958" y="1673023"/>
            <a:ext cx="6361201" cy="2831306"/>
          </a:xfrm>
        </p:spPr>
        <p:txBody>
          <a:bodyPr>
            <a:normAutofit fontScale="70000" lnSpcReduction="20000"/>
          </a:bodyPr>
          <a:lstStyle/>
          <a:p>
            <a:pPr algn="ctr">
              <a:buNone/>
            </a:pPr>
            <a:r>
              <a:rPr lang="en-US" sz="7200" dirty="0">
                <a:latin typeface="Arial Black"/>
                <a:cs typeface="Arial Black"/>
              </a:rPr>
              <a:t>Weighted Average Cost of Capital</a:t>
            </a:r>
          </a:p>
          <a:p>
            <a:pPr algn="ctr">
              <a:buNone/>
            </a:pPr>
            <a:r>
              <a:rPr lang="en-US" sz="7200" dirty="0">
                <a:latin typeface="Arial Black"/>
                <a:cs typeface="Arial Black"/>
              </a:rPr>
              <a:t>(WACC)</a:t>
            </a:r>
          </a:p>
          <a:p>
            <a:pPr algn="ctr"/>
            <a:endParaRPr lang="en-US" dirty="0"/>
          </a:p>
          <a:p>
            <a:pPr algn="ctr"/>
            <a:endParaRPr lang="en-US" dirty="0"/>
          </a:p>
          <a:p>
            <a:pPr algn="ctr"/>
            <a:endParaRPr lang="en-US" dirty="0"/>
          </a:p>
        </p:txBody>
      </p:sp>
      <p:sp>
        <p:nvSpPr>
          <p:cNvPr id="6" name="Slide Number Placeholder 2"/>
          <p:cNvSpPr>
            <a:spLocks noGrp="1"/>
          </p:cNvSpPr>
          <p:nvPr>
            <p:ph type="sldNum" sz="quarter" idx="12"/>
          </p:nvPr>
        </p:nvSpPr>
        <p:spPr>
          <a:xfrm>
            <a:off x="7187444" y="5663208"/>
            <a:ext cx="715331" cy="274320"/>
          </a:xfrm>
        </p:spPr>
        <p:txBody>
          <a:bodyPr/>
          <a:lstStyle/>
          <a:p>
            <a:r>
              <a:rPr lang="en-US" dirty="0"/>
              <a:t>12-</a:t>
            </a:r>
            <a:fld id="{EB89C5CF-6863-6540-A5F4-09B0C10DF01D}" type="slidenum">
              <a:rPr lang="en-US" smtClean="0"/>
              <a:pPr/>
              <a:t>130</a:t>
            </a:fld>
            <a:endParaRPr lang="en-US" dirty="0"/>
          </a:p>
        </p:txBody>
      </p:sp>
      <p:pic>
        <p:nvPicPr>
          <p:cNvPr id="5" name="Picture 4" descr="15297971_s.jpg"/>
          <p:cNvPicPr>
            <a:picLocks noChangeAspect="1"/>
          </p:cNvPicPr>
          <p:nvPr/>
        </p:nvPicPr>
        <p:blipFill>
          <a:blip r:embed="rId3"/>
          <a:srcRect l="7037" t="38228" r="64518" b="36233"/>
          <a:stretch>
            <a:fillRect/>
          </a:stretch>
        </p:blipFill>
        <p:spPr>
          <a:xfrm>
            <a:off x="5880099" y="4629149"/>
            <a:ext cx="1762685" cy="1097280"/>
          </a:xfrm>
          <a:prstGeom prst="rect">
            <a:avLst/>
          </a:prstGeom>
        </p:spPr>
      </p:pic>
    </p:spTree>
    <p:extLst>
      <p:ext uri="{BB962C8B-B14F-4D97-AF65-F5344CB8AC3E}">
        <p14:creationId xmlns:p14="http://schemas.microsoft.com/office/powerpoint/2010/main" val="427525833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sz="2850" dirty="0"/>
              <a:t>Weighted Average Cost of Capital</a:t>
            </a:r>
          </a:p>
        </p:txBody>
      </p:sp>
      <p:sp>
        <p:nvSpPr>
          <p:cNvPr id="31748" name="Slide Number Placeholder 5"/>
          <p:cNvSpPr>
            <a:spLocks noGrp="1"/>
          </p:cNvSpPr>
          <p:nvPr>
            <p:ph type="sldNum" sz="quarter" idx="12"/>
          </p:nvPr>
        </p:nvSpPr>
        <p:spPr/>
        <p:txBody>
          <a:bodyPr/>
          <a:lstStyle/>
          <a:p>
            <a:r>
              <a:rPr lang="en-US"/>
              <a:t>12-</a:t>
            </a:r>
            <a:fld id="{DC73EE43-895D-1C40-B61A-A360495CA138}" type="slidenum">
              <a:rPr lang="en-US" smtClean="0"/>
              <a:pPr/>
              <a:t>131</a:t>
            </a:fld>
            <a:endParaRPr lang="en-US"/>
          </a:p>
        </p:txBody>
      </p:sp>
      <p:sp>
        <p:nvSpPr>
          <p:cNvPr id="8" name="Rounded Rectangle 7"/>
          <p:cNvSpPr/>
          <p:nvPr/>
        </p:nvSpPr>
        <p:spPr>
          <a:xfrm>
            <a:off x="1711307" y="2554454"/>
            <a:ext cx="1301171" cy="5860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Common Stock</a:t>
            </a:r>
          </a:p>
        </p:txBody>
      </p:sp>
      <p:sp>
        <p:nvSpPr>
          <p:cNvPr id="9" name="Rounded Rectangle 8"/>
          <p:cNvSpPr/>
          <p:nvPr/>
        </p:nvSpPr>
        <p:spPr>
          <a:xfrm>
            <a:off x="1711308" y="3299270"/>
            <a:ext cx="1333082" cy="5860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Preferred Stock</a:t>
            </a:r>
          </a:p>
        </p:txBody>
      </p:sp>
      <p:sp>
        <p:nvSpPr>
          <p:cNvPr id="10" name="Rounded Rectangle 9"/>
          <p:cNvSpPr/>
          <p:nvPr/>
        </p:nvSpPr>
        <p:spPr>
          <a:xfrm>
            <a:off x="1711308" y="4044086"/>
            <a:ext cx="1098990" cy="5860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Debt **</a:t>
            </a:r>
          </a:p>
        </p:txBody>
      </p:sp>
      <p:sp>
        <p:nvSpPr>
          <p:cNvPr id="11" name="TextBox 10"/>
          <p:cNvSpPr txBox="1"/>
          <p:nvPr/>
        </p:nvSpPr>
        <p:spPr>
          <a:xfrm>
            <a:off x="1485901" y="1981650"/>
            <a:ext cx="1549805" cy="553998"/>
          </a:xfrm>
          <a:prstGeom prst="rect">
            <a:avLst/>
          </a:prstGeom>
          <a:noFill/>
        </p:spPr>
        <p:txBody>
          <a:bodyPr wrap="square" rtlCol="0">
            <a:spAutoFit/>
          </a:bodyPr>
          <a:lstStyle/>
          <a:p>
            <a:pPr algn="ctr"/>
            <a:r>
              <a:rPr lang="en-US" sz="1500" u="sng" dirty="0">
                <a:latin typeface="+mn-lt"/>
              </a:rPr>
              <a:t>Sources of Capital</a:t>
            </a:r>
          </a:p>
        </p:txBody>
      </p:sp>
      <p:grpSp>
        <p:nvGrpSpPr>
          <p:cNvPr id="40" name="Group 39"/>
          <p:cNvGrpSpPr/>
          <p:nvPr/>
        </p:nvGrpSpPr>
        <p:grpSpPr>
          <a:xfrm>
            <a:off x="5760969" y="2097065"/>
            <a:ext cx="2081347" cy="2924259"/>
            <a:chOff x="6157290" y="1653087"/>
            <a:chExt cx="2775129" cy="3899012"/>
          </a:xfrm>
        </p:grpSpPr>
        <p:sp>
          <p:nvSpPr>
            <p:cNvPr id="14" name="TextBox 13"/>
            <p:cNvSpPr txBox="1"/>
            <p:nvPr/>
          </p:nvSpPr>
          <p:spPr>
            <a:xfrm>
              <a:off x="6908841" y="1653087"/>
              <a:ext cx="2023578" cy="430887"/>
            </a:xfrm>
            <a:prstGeom prst="rect">
              <a:avLst/>
            </a:prstGeom>
            <a:noFill/>
          </p:spPr>
          <p:txBody>
            <a:bodyPr wrap="square" rtlCol="0">
              <a:spAutoFit/>
            </a:bodyPr>
            <a:lstStyle/>
            <a:p>
              <a:pPr algn="ctr"/>
              <a:r>
                <a:rPr lang="en-US" sz="1500" u="sng" dirty="0">
                  <a:latin typeface="+mn-lt"/>
                </a:rPr>
                <a:t>Calculation</a:t>
              </a:r>
              <a:endParaRPr lang="en-US" sz="1500" dirty="0">
                <a:latin typeface="+mn-lt"/>
              </a:endParaRPr>
            </a:p>
          </p:txBody>
        </p:sp>
        <p:sp>
          <p:nvSpPr>
            <p:cNvPr id="22" name="TextBox 21"/>
            <p:cNvSpPr txBox="1"/>
            <p:nvPr/>
          </p:nvSpPr>
          <p:spPr>
            <a:xfrm>
              <a:off x="6157290" y="2453604"/>
              <a:ext cx="1457762" cy="430887"/>
            </a:xfrm>
            <a:prstGeom prst="rect">
              <a:avLst/>
            </a:prstGeom>
            <a:noFill/>
          </p:spPr>
          <p:txBody>
            <a:bodyPr wrap="square" rtlCol="0">
              <a:spAutoFit/>
            </a:bodyPr>
            <a:lstStyle/>
            <a:p>
              <a:pPr algn="ctr"/>
              <a:r>
                <a:rPr lang="en-US" sz="1500" b="1" dirty="0">
                  <a:latin typeface="+mn-lt"/>
                </a:rPr>
                <a:t>=</a:t>
              </a:r>
            </a:p>
          </p:txBody>
        </p:sp>
        <p:sp>
          <p:nvSpPr>
            <p:cNvPr id="23" name="TextBox 22"/>
            <p:cNvSpPr txBox="1"/>
            <p:nvPr/>
          </p:nvSpPr>
          <p:spPr>
            <a:xfrm>
              <a:off x="6157290" y="3446692"/>
              <a:ext cx="1457762" cy="430887"/>
            </a:xfrm>
            <a:prstGeom prst="rect">
              <a:avLst/>
            </a:prstGeom>
            <a:noFill/>
          </p:spPr>
          <p:txBody>
            <a:bodyPr wrap="square" rtlCol="0">
              <a:spAutoFit/>
            </a:bodyPr>
            <a:lstStyle/>
            <a:p>
              <a:pPr algn="ctr"/>
              <a:r>
                <a:rPr lang="en-US" sz="1500" b="1" dirty="0">
                  <a:latin typeface="+mn-lt"/>
                </a:rPr>
                <a:t>=</a:t>
              </a:r>
            </a:p>
          </p:txBody>
        </p:sp>
        <p:sp>
          <p:nvSpPr>
            <p:cNvPr id="24" name="TextBox 23"/>
            <p:cNvSpPr txBox="1"/>
            <p:nvPr/>
          </p:nvSpPr>
          <p:spPr>
            <a:xfrm>
              <a:off x="6157290" y="4439780"/>
              <a:ext cx="1457762" cy="430887"/>
            </a:xfrm>
            <a:prstGeom prst="rect">
              <a:avLst/>
            </a:prstGeom>
            <a:noFill/>
          </p:spPr>
          <p:txBody>
            <a:bodyPr wrap="square" rtlCol="0">
              <a:spAutoFit/>
            </a:bodyPr>
            <a:lstStyle/>
            <a:p>
              <a:pPr algn="ctr"/>
              <a:r>
                <a:rPr lang="en-US" sz="1500" b="1" dirty="0">
                  <a:latin typeface="+mn-lt"/>
                </a:rPr>
                <a:t>=</a:t>
              </a:r>
            </a:p>
          </p:txBody>
        </p:sp>
        <p:sp>
          <p:nvSpPr>
            <p:cNvPr id="25" name="TextBox 24"/>
            <p:cNvSpPr txBox="1"/>
            <p:nvPr/>
          </p:nvSpPr>
          <p:spPr>
            <a:xfrm>
              <a:off x="7172583" y="2468994"/>
              <a:ext cx="1457762" cy="492443"/>
            </a:xfrm>
            <a:prstGeom prst="rect">
              <a:avLst/>
            </a:prstGeom>
            <a:noFill/>
          </p:spPr>
          <p:txBody>
            <a:bodyPr wrap="square" rtlCol="0">
              <a:spAutoFit/>
            </a:bodyPr>
            <a:lstStyle/>
            <a:p>
              <a:pPr algn="ctr"/>
              <a:r>
                <a:rPr lang="en-US" dirty="0">
                  <a:latin typeface="+mn-lt"/>
                </a:rPr>
                <a:t>ax%</a:t>
              </a:r>
            </a:p>
          </p:txBody>
        </p:sp>
        <p:sp>
          <p:nvSpPr>
            <p:cNvPr id="26" name="TextBox 25"/>
            <p:cNvSpPr txBox="1"/>
            <p:nvPr/>
          </p:nvSpPr>
          <p:spPr>
            <a:xfrm>
              <a:off x="7172583" y="3462082"/>
              <a:ext cx="1457762" cy="492443"/>
            </a:xfrm>
            <a:prstGeom prst="rect">
              <a:avLst/>
            </a:prstGeom>
            <a:noFill/>
          </p:spPr>
          <p:txBody>
            <a:bodyPr wrap="square" rtlCol="0">
              <a:spAutoFit/>
            </a:bodyPr>
            <a:lstStyle/>
            <a:p>
              <a:pPr algn="ctr"/>
              <a:r>
                <a:rPr lang="en-US" dirty="0">
                  <a:latin typeface="+mn-lt"/>
                </a:rPr>
                <a:t>by%</a:t>
              </a:r>
            </a:p>
          </p:txBody>
        </p:sp>
        <p:sp>
          <p:nvSpPr>
            <p:cNvPr id="27" name="TextBox 26"/>
            <p:cNvSpPr txBox="1"/>
            <p:nvPr/>
          </p:nvSpPr>
          <p:spPr>
            <a:xfrm>
              <a:off x="7172583" y="4455170"/>
              <a:ext cx="1457762" cy="492443"/>
            </a:xfrm>
            <a:prstGeom prst="rect">
              <a:avLst/>
            </a:prstGeom>
            <a:noFill/>
          </p:spPr>
          <p:txBody>
            <a:bodyPr wrap="square" rtlCol="0">
              <a:spAutoFit/>
            </a:bodyPr>
            <a:lstStyle/>
            <a:p>
              <a:pPr algn="ctr"/>
              <a:r>
                <a:rPr lang="en-US" dirty="0" err="1">
                  <a:latin typeface="+mn-lt"/>
                </a:rPr>
                <a:t>cz</a:t>
              </a:r>
              <a:r>
                <a:rPr lang="en-US" dirty="0">
                  <a:latin typeface="+mn-lt"/>
                </a:rPr>
                <a:t>%</a:t>
              </a:r>
            </a:p>
          </p:txBody>
        </p:sp>
        <p:sp>
          <p:nvSpPr>
            <p:cNvPr id="28" name="TextBox 27"/>
            <p:cNvSpPr txBox="1"/>
            <p:nvPr/>
          </p:nvSpPr>
          <p:spPr>
            <a:xfrm>
              <a:off x="7099127" y="5111962"/>
              <a:ext cx="1457762" cy="430887"/>
            </a:xfrm>
            <a:prstGeom prst="rect">
              <a:avLst/>
            </a:prstGeom>
            <a:noFill/>
          </p:spPr>
          <p:txBody>
            <a:bodyPr wrap="square" rtlCol="0">
              <a:spAutoFit/>
            </a:bodyPr>
            <a:lstStyle/>
            <a:p>
              <a:pPr algn="ctr"/>
              <a:r>
                <a:rPr lang="en-US" sz="1500" dirty="0">
                  <a:latin typeface="+mn-lt"/>
                </a:rPr>
                <a:t>WACC%</a:t>
              </a:r>
            </a:p>
          </p:txBody>
        </p:sp>
        <p:cxnSp>
          <p:nvCxnSpPr>
            <p:cNvPr id="31" name="Straight Connector 30"/>
            <p:cNvCxnSpPr/>
            <p:nvPr/>
          </p:nvCxnSpPr>
          <p:spPr>
            <a:xfrm>
              <a:off x="7099127" y="5031352"/>
              <a:ext cx="1457763"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099127" y="5512071"/>
              <a:ext cx="1457763"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099127" y="5550511"/>
              <a:ext cx="1457763"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6" name="TextBox 35"/>
          <p:cNvSpPr txBox="1"/>
          <p:nvPr/>
        </p:nvSpPr>
        <p:spPr>
          <a:xfrm>
            <a:off x="1924563" y="5204475"/>
            <a:ext cx="5832277" cy="253916"/>
          </a:xfrm>
          <a:prstGeom prst="rect">
            <a:avLst/>
          </a:prstGeom>
          <a:noFill/>
        </p:spPr>
        <p:txBody>
          <a:bodyPr wrap="square" rtlCol="0">
            <a:spAutoFit/>
          </a:bodyPr>
          <a:lstStyle/>
          <a:p>
            <a:r>
              <a:rPr lang="en-US" sz="1050" dirty="0">
                <a:latin typeface="+mn-lt"/>
              </a:rPr>
              <a:t>* If target weights aren’t available, use market values  ** Need to compute net of taxes</a:t>
            </a:r>
          </a:p>
        </p:txBody>
      </p:sp>
      <p:grpSp>
        <p:nvGrpSpPr>
          <p:cNvPr id="38" name="Group 37"/>
          <p:cNvGrpSpPr/>
          <p:nvPr/>
        </p:nvGrpSpPr>
        <p:grpSpPr>
          <a:xfrm>
            <a:off x="3073532" y="1981649"/>
            <a:ext cx="1409978" cy="3039675"/>
            <a:chOff x="2574043" y="1499199"/>
            <a:chExt cx="1879970" cy="4052900"/>
          </a:xfrm>
        </p:grpSpPr>
        <p:sp>
          <p:nvSpPr>
            <p:cNvPr id="12" name="TextBox 11"/>
            <p:cNvSpPr txBox="1"/>
            <p:nvPr/>
          </p:nvSpPr>
          <p:spPr>
            <a:xfrm>
              <a:off x="2717322" y="1499199"/>
              <a:ext cx="1736691" cy="738664"/>
            </a:xfrm>
            <a:prstGeom prst="rect">
              <a:avLst/>
            </a:prstGeom>
            <a:noFill/>
          </p:spPr>
          <p:txBody>
            <a:bodyPr wrap="square" rtlCol="0">
              <a:spAutoFit/>
            </a:bodyPr>
            <a:lstStyle/>
            <a:p>
              <a:pPr algn="ctr"/>
              <a:r>
                <a:rPr lang="en-US" sz="1500" u="sng" dirty="0">
                  <a:latin typeface="+mn-lt"/>
                </a:rPr>
                <a:t>Target Weights</a:t>
              </a:r>
              <a:r>
                <a:rPr lang="en-US" sz="1500" dirty="0">
                  <a:latin typeface="+mn-lt"/>
                </a:rPr>
                <a:t>*</a:t>
              </a:r>
            </a:p>
          </p:txBody>
        </p:sp>
        <p:sp>
          <p:nvSpPr>
            <p:cNvPr id="15" name="TextBox 14"/>
            <p:cNvSpPr txBox="1"/>
            <p:nvPr/>
          </p:nvSpPr>
          <p:spPr>
            <a:xfrm>
              <a:off x="2856786" y="2468994"/>
              <a:ext cx="1457763" cy="492443"/>
            </a:xfrm>
            <a:prstGeom prst="rect">
              <a:avLst/>
            </a:prstGeom>
            <a:noFill/>
          </p:spPr>
          <p:txBody>
            <a:bodyPr wrap="square" rtlCol="0">
              <a:spAutoFit/>
            </a:bodyPr>
            <a:lstStyle/>
            <a:p>
              <a:pPr algn="ctr"/>
              <a:r>
                <a:rPr lang="en-US" dirty="0">
                  <a:latin typeface="+mn-lt"/>
                </a:rPr>
                <a:t>x%</a:t>
              </a:r>
            </a:p>
          </p:txBody>
        </p:sp>
        <p:sp>
          <p:nvSpPr>
            <p:cNvPr id="16" name="TextBox 15"/>
            <p:cNvSpPr txBox="1"/>
            <p:nvPr/>
          </p:nvSpPr>
          <p:spPr>
            <a:xfrm>
              <a:off x="2856786" y="3462082"/>
              <a:ext cx="1457763" cy="492443"/>
            </a:xfrm>
            <a:prstGeom prst="rect">
              <a:avLst/>
            </a:prstGeom>
            <a:noFill/>
          </p:spPr>
          <p:txBody>
            <a:bodyPr wrap="square" rtlCol="0">
              <a:spAutoFit/>
            </a:bodyPr>
            <a:lstStyle/>
            <a:p>
              <a:pPr algn="ctr"/>
              <a:r>
                <a:rPr lang="en-US" dirty="0" err="1">
                  <a:latin typeface="+mn-lt"/>
                </a:rPr>
                <a:t>y</a:t>
              </a:r>
              <a:r>
                <a:rPr lang="en-US" dirty="0">
                  <a:latin typeface="+mn-lt"/>
                </a:rPr>
                <a:t>%</a:t>
              </a:r>
            </a:p>
          </p:txBody>
        </p:sp>
        <p:sp>
          <p:nvSpPr>
            <p:cNvPr id="17" name="TextBox 16"/>
            <p:cNvSpPr txBox="1"/>
            <p:nvPr/>
          </p:nvSpPr>
          <p:spPr>
            <a:xfrm>
              <a:off x="2856786" y="4455170"/>
              <a:ext cx="1457763" cy="492443"/>
            </a:xfrm>
            <a:prstGeom prst="rect">
              <a:avLst/>
            </a:prstGeom>
            <a:noFill/>
          </p:spPr>
          <p:txBody>
            <a:bodyPr wrap="square" rtlCol="0">
              <a:spAutoFit/>
            </a:bodyPr>
            <a:lstStyle/>
            <a:p>
              <a:pPr algn="ctr"/>
              <a:r>
                <a:rPr lang="en-US" dirty="0" err="1">
                  <a:latin typeface="+mn-lt"/>
                </a:rPr>
                <a:t>z</a:t>
              </a:r>
              <a:r>
                <a:rPr lang="en-US" dirty="0">
                  <a:latin typeface="+mn-lt"/>
                </a:rPr>
                <a:t>%</a:t>
              </a:r>
            </a:p>
          </p:txBody>
        </p:sp>
        <p:sp>
          <p:nvSpPr>
            <p:cNvPr id="18" name="TextBox 17"/>
            <p:cNvSpPr txBox="1"/>
            <p:nvPr/>
          </p:nvSpPr>
          <p:spPr>
            <a:xfrm>
              <a:off x="2851582" y="5111962"/>
              <a:ext cx="1457763" cy="430887"/>
            </a:xfrm>
            <a:prstGeom prst="rect">
              <a:avLst/>
            </a:prstGeom>
            <a:noFill/>
          </p:spPr>
          <p:txBody>
            <a:bodyPr wrap="square" rtlCol="0">
              <a:spAutoFit/>
            </a:bodyPr>
            <a:lstStyle/>
            <a:p>
              <a:pPr algn="ctr"/>
              <a:r>
                <a:rPr lang="en-US" sz="1500" dirty="0">
                  <a:latin typeface="+mn-lt"/>
                </a:rPr>
                <a:t>100%</a:t>
              </a:r>
            </a:p>
          </p:txBody>
        </p:sp>
        <p:cxnSp>
          <p:nvCxnSpPr>
            <p:cNvPr id="30" name="Straight Connector 29"/>
            <p:cNvCxnSpPr/>
            <p:nvPr/>
          </p:nvCxnSpPr>
          <p:spPr>
            <a:xfrm>
              <a:off x="2851581" y="5031352"/>
              <a:ext cx="1457763"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851581" y="5512071"/>
              <a:ext cx="1457763"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851581" y="5550511"/>
              <a:ext cx="1457763"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6200000" flipV="1">
              <a:off x="714872" y="3593659"/>
              <a:ext cx="3718344" cy="1"/>
            </a:xfrm>
            <a:prstGeom prst="line">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4620111" y="1981650"/>
            <a:ext cx="1765574" cy="2965225"/>
            <a:chOff x="4636148" y="1499199"/>
            <a:chExt cx="2354098" cy="3953633"/>
          </a:xfrm>
        </p:grpSpPr>
        <p:sp>
          <p:nvSpPr>
            <p:cNvPr id="13" name="TextBox 12"/>
            <p:cNvSpPr txBox="1"/>
            <p:nvPr/>
          </p:nvSpPr>
          <p:spPr>
            <a:xfrm>
              <a:off x="4717555" y="1499199"/>
              <a:ext cx="2272691" cy="738664"/>
            </a:xfrm>
            <a:prstGeom prst="rect">
              <a:avLst/>
            </a:prstGeom>
            <a:noFill/>
          </p:spPr>
          <p:txBody>
            <a:bodyPr wrap="square" rtlCol="0">
              <a:spAutoFit/>
            </a:bodyPr>
            <a:lstStyle/>
            <a:p>
              <a:pPr algn="ctr"/>
              <a:r>
                <a:rPr lang="en-US" sz="1500" u="sng" dirty="0">
                  <a:latin typeface="+mn-lt"/>
                </a:rPr>
                <a:t>Individual Cost of Capital</a:t>
              </a:r>
              <a:endParaRPr lang="en-US" sz="1500" dirty="0">
                <a:latin typeface="+mn-lt"/>
              </a:endParaRPr>
            </a:p>
          </p:txBody>
        </p:sp>
        <p:sp>
          <p:nvSpPr>
            <p:cNvPr id="19" name="TextBox 18"/>
            <p:cNvSpPr txBox="1"/>
            <p:nvPr/>
          </p:nvSpPr>
          <p:spPr>
            <a:xfrm>
              <a:off x="5093155" y="2468994"/>
              <a:ext cx="1457764" cy="492443"/>
            </a:xfrm>
            <a:prstGeom prst="rect">
              <a:avLst/>
            </a:prstGeom>
            <a:noFill/>
          </p:spPr>
          <p:txBody>
            <a:bodyPr wrap="square" rtlCol="0">
              <a:spAutoFit/>
            </a:bodyPr>
            <a:lstStyle/>
            <a:p>
              <a:pPr algn="ctr"/>
              <a:r>
                <a:rPr lang="en-US" dirty="0">
                  <a:latin typeface="+mn-lt"/>
                </a:rPr>
                <a:t>a%</a:t>
              </a:r>
            </a:p>
          </p:txBody>
        </p:sp>
        <p:sp>
          <p:nvSpPr>
            <p:cNvPr id="20" name="TextBox 19"/>
            <p:cNvSpPr txBox="1"/>
            <p:nvPr/>
          </p:nvSpPr>
          <p:spPr>
            <a:xfrm>
              <a:off x="5093155" y="3462082"/>
              <a:ext cx="1457764" cy="492443"/>
            </a:xfrm>
            <a:prstGeom prst="rect">
              <a:avLst/>
            </a:prstGeom>
            <a:noFill/>
          </p:spPr>
          <p:txBody>
            <a:bodyPr wrap="square" rtlCol="0">
              <a:spAutoFit/>
            </a:bodyPr>
            <a:lstStyle/>
            <a:p>
              <a:pPr algn="ctr"/>
              <a:r>
                <a:rPr lang="en-US" dirty="0" err="1">
                  <a:latin typeface="+mn-lt"/>
                </a:rPr>
                <a:t>b</a:t>
              </a:r>
              <a:r>
                <a:rPr lang="en-US" dirty="0">
                  <a:latin typeface="+mn-lt"/>
                </a:rPr>
                <a:t>%</a:t>
              </a:r>
            </a:p>
          </p:txBody>
        </p:sp>
        <p:sp>
          <p:nvSpPr>
            <p:cNvPr id="21" name="TextBox 20"/>
            <p:cNvSpPr txBox="1"/>
            <p:nvPr/>
          </p:nvSpPr>
          <p:spPr>
            <a:xfrm>
              <a:off x="5093155" y="4455169"/>
              <a:ext cx="1457764" cy="492443"/>
            </a:xfrm>
            <a:prstGeom prst="rect">
              <a:avLst/>
            </a:prstGeom>
            <a:noFill/>
          </p:spPr>
          <p:txBody>
            <a:bodyPr wrap="square" rtlCol="0">
              <a:spAutoFit/>
            </a:bodyPr>
            <a:lstStyle/>
            <a:p>
              <a:pPr algn="ctr"/>
              <a:r>
                <a:rPr lang="en-US" dirty="0" err="1">
                  <a:latin typeface="+mn-lt"/>
                </a:rPr>
                <a:t>c</a:t>
              </a:r>
              <a:r>
                <a:rPr lang="en-US" dirty="0">
                  <a:latin typeface="+mn-lt"/>
                </a:rPr>
                <a:t>%</a:t>
              </a:r>
            </a:p>
          </p:txBody>
        </p:sp>
        <p:cxnSp>
          <p:nvCxnSpPr>
            <p:cNvPr id="41" name="Straight Connector 40"/>
            <p:cNvCxnSpPr/>
            <p:nvPr/>
          </p:nvCxnSpPr>
          <p:spPr>
            <a:xfrm rot="16200000" flipV="1">
              <a:off x="2776977" y="3593659"/>
              <a:ext cx="3718344" cy="1"/>
            </a:xfrm>
            <a:prstGeom prst="line">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2" name="Rectangle 41"/>
          <p:cNvSpPr/>
          <p:nvPr/>
        </p:nvSpPr>
        <p:spPr>
          <a:xfrm>
            <a:off x="1546955" y="1981649"/>
            <a:ext cx="6172200" cy="3161775"/>
          </a:xfrm>
          <a:prstGeom prst="rect">
            <a:avLst/>
          </a:prstGeom>
          <a:noFill/>
          <a:ln w="38100" cap="flat" cmpd="sng" algn="ctr">
            <a:solidFill>
              <a:schemeClr val="accent1">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148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sz="2850" dirty="0"/>
              <a:t>WACC – Estimating Weights</a:t>
            </a:r>
          </a:p>
        </p:txBody>
      </p:sp>
      <p:sp>
        <p:nvSpPr>
          <p:cNvPr id="31748" name="Slide Number Placeholder 5"/>
          <p:cNvSpPr>
            <a:spLocks noGrp="1"/>
          </p:cNvSpPr>
          <p:nvPr>
            <p:ph type="sldNum" sz="quarter" idx="12"/>
          </p:nvPr>
        </p:nvSpPr>
        <p:spPr/>
        <p:txBody>
          <a:bodyPr/>
          <a:lstStyle/>
          <a:p>
            <a:r>
              <a:rPr lang="en-US"/>
              <a:t>12-</a:t>
            </a:r>
            <a:fld id="{DC73EE43-895D-1C40-B61A-A360495CA138}" type="slidenum">
              <a:rPr lang="en-US" smtClean="0"/>
              <a:pPr/>
              <a:t>132</a:t>
            </a:fld>
            <a:endParaRPr lang="en-US"/>
          </a:p>
        </p:txBody>
      </p:sp>
      <p:sp>
        <p:nvSpPr>
          <p:cNvPr id="6" name="Content Placeholder 5"/>
          <p:cNvSpPr>
            <a:spLocks noGrp="1"/>
          </p:cNvSpPr>
          <p:nvPr>
            <p:ph idx="1"/>
          </p:nvPr>
        </p:nvSpPr>
        <p:spPr>
          <a:xfrm>
            <a:off x="788745" y="1616103"/>
            <a:ext cx="6172200" cy="726839"/>
          </a:xfrm>
        </p:spPr>
        <p:txBody>
          <a:bodyPr/>
          <a:lstStyle/>
          <a:p>
            <a:r>
              <a:rPr lang="en-US" sz="1800" dirty="0"/>
              <a:t>What are the weights of common stock, preferred stock, and debt for XYZ Company?</a:t>
            </a:r>
          </a:p>
        </p:txBody>
      </p:sp>
      <p:grpSp>
        <p:nvGrpSpPr>
          <p:cNvPr id="55" name="Group 54"/>
          <p:cNvGrpSpPr/>
          <p:nvPr/>
        </p:nvGrpSpPr>
        <p:grpSpPr>
          <a:xfrm>
            <a:off x="1485900" y="2365263"/>
            <a:ext cx="2978495" cy="2683637"/>
            <a:chOff x="457200" y="2010682"/>
            <a:chExt cx="3971326" cy="3578183"/>
          </a:xfrm>
        </p:grpSpPr>
        <p:grpSp>
          <p:nvGrpSpPr>
            <p:cNvPr id="54" name="Group 53"/>
            <p:cNvGrpSpPr/>
            <p:nvPr/>
          </p:nvGrpSpPr>
          <p:grpSpPr>
            <a:xfrm>
              <a:off x="457200" y="2010682"/>
              <a:ext cx="3750909" cy="3578183"/>
              <a:chOff x="457200" y="2010682"/>
              <a:chExt cx="3750909" cy="3578183"/>
            </a:xfrm>
          </p:grpSpPr>
          <p:sp>
            <p:nvSpPr>
              <p:cNvPr id="47" name="Rectangle 46"/>
              <p:cNvSpPr/>
              <p:nvPr/>
            </p:nvSpPr>
            <p:spPr>
              <a:xfrm>
                <a:off x="457200" y="2749854"/>
                <a:ext cx="3750909" cy="2839011"/>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196308" y="2010682"/>
                <a:ext cx="2272692" cy="861775"/>
              </a:xfrm>
              <a:prstGeom prst="rect">
                <a:avLst/>
              </a:prstGeom>
              <a:noFill/>
            </p:spPr>
            <p:txBody>
              <a:bodyPr wrap="square" rtlCol="0">
                <a:spAutoFit/>
              </a:bodyPr>
              <a:lstStyle/>
              <a:p>
                <a:pPr algn="ctr"/>
                <a:r>
                  <a:rPr lang="en-US" u="sng" dirty="0">
                    <a:latin typeface="+mn-lt"/>
                  </a:rPr>
                  <a:t>XYZ Company</a:t>
                </a:r>
                <a:endParaRPr lang="en-US" dirty="0">
                  <a:latin typeface="+mn-lt"/>
                </a:endParaRPr>
              </a:p>
            </p:txBody>
          </p:sp>
          <p:sp>
            <p:nvSpPr>
              <p:cNvPr id="8" name="TextBox 7"/>
              <p:cNvSpPr txBox="1"/>
              <p:nvPr/>
            </p:nvSpPr>
            <p:spPr>
              <a:xfrm>
                <a:off x="609700" y="3197733"/>
                <a:ext cx="1832500" cy="369332"/>
              </a:xfrm>
              <a:prstGeom prst="rect">
                <a:avLst/>
              </a:prstGeom>
              <a:noFill/>
            </p:spPr>
            <p:txBody>
              <a:bodyPr wrap="square" rtlCol="0">
                <a:spAutoFit/>
              </a:bodyPr>
              <a:lstStyle/>
              <a:p>
                <a:r>
                  <a:rPr lang="en-US" sz="1200" dirty="0">
                    <a:latin typeface="+mn-lt"/>
                  </a:rPr>
                  <a:t>Stock price</a:t>
                </a:r>
              </a:p>
            </p:txBody>
          </p:sp>
          <p:sp>
            <p:nvSpPr>
              <p:cNvPr id="11" name="TextBox 10"/>
              <p:cNvSpPr txBox="1"/>
              <p:nvPr/>
            </p:nvSpPr>
            <p:spPr>
              <a:xfrm>
                <a:off x="609700" y="3627965"/>
                <a:ext cx="2215730" cy="615553"/>
              </a:xfrm>
              <a:prstGeom prst="rect">
                <a:avLst/>
              </a:prstGeom>
              <a:noFill/>
            </p:spPr>
            <p:txBody>
              <a:bodyPr wrap="square" rtlCol="0">
                <a:spAutoFit/>
              </a:bodyPr>
              <a:lstStyle/>
              <a:p>
                <a:r>
                  <a:rPr lang="en-US" sz="1200" dirty="0">
                    <a:latin typeface="+mn-lt"/>
                  </a:rPr>
                  <a:t>Common stock shares outstanding</a:t>
                </a:r>
              </a:p>
            </p:txBody>
          </p:sp>
          <p:sp>
            <p:nvSpPr>
              <p:cNvPr id="12" name="TextBox 11"/>
              <p:cNvSpPr txBox="1"/>
              <p:nvPr/>
            </p:nvSpPr>
            <p:spPr>
              <a:xfrm>
                <a:off x="2597496" y="3751075"/>
                <a:ext cx="1610613" cy="369332"/>
              </a:xfrm>
              <a:prstGeom prst="rect">
                <a:avLst/>
              </a:prstGeom>
              <a:noFill/>
            </p:spPr>
            <p:txBody>
              <a:bodyPr wrap="square" rtlCol="0">
                <a:spAutoFit/>
              </a:bodyPr>
              <a:lstStyle/>
              <a:p>
                <a:r>
                  <a:rPr lang="en-US" sz="1200" dirty="0">
                    <a:latin typeface="+mn-lt"/>
                  </a:rPr>
                  <a:t>= 3 million</a:t>
                </a:r>
              </a:p>
            </p:txBody>
          </p:sp>
          <p:sp>
            <p:nvSpPr>
              <p:cNvPr id="13" name="TextBox 12"/>
              <p:cNvSpPr txBox="1"/>
              <p:nvPr/>
            </p:nvSpPr>
            <p:spPr>
              <a:xfrm>
                <a:off x="609700" y="4335490"/>
                <a:ext cx="2264574" cy="615553"/>
              </a:xfrm>
              <a:prstGeom prst="rect">
                <a:avLst/>
              </a:prstGeom>
              <a:noFill/>
            </p:spPr>
            <p:txBody>
              <a:bodyPr wrap="square" rtlCol="0">
                <a:spAutoFit/>
              </a:bodyPr>
              <a:lstStyle/>
              <a:p>
                <a:r>
                  <a:rPr lang="en-US" sz="1200" dirty="0">
                    <a:latin typeface="+mn-lt"/>
                  </a:rPr>
                  <a:t>Preferred stock outstanding</a:t>
                </a:r>
              </a:p>
            </p:txBody>
          </p:sp>
          <p:sp>
            <p:nvSpPr>
              <p:cNvPr id="15" name="TextBox 14"/>
              <p:cNvSpPr txBox="1"/>
              <p:nvPr/>
            </p:nvSpPr>
            <p:spPr>
              <a:xfrm>
                <a:off x="2597496" y="3197733"/>
                <a:ext cx="1610613" cy="369332"/>
              </a:xfrm>
              <a:prstGeom prst="rect">
                <a:avLst/>
              </a:prstGeom>
              <a:noFill/>
            </p:spPr>
            <p:txBody>
              <a:bodyPr wrap="square" rtlCol="0">
                <a:spAutoFit/>
              </a:bodyPr>
              <a:lstStyle/>
              <a:p>
                <a:r>
                  <a:rPr lang="en-US" sz="1200" dirty="0">
                    <a:latin typeface="+mn-lt"/>
                  </a:rPr>
                  <a:t>= $50</a:t>
                </a:r>
              </a:p>
            </p:txBody>
          </p:sp>
          <p:sp>
            <p:nvSpPr>
              <p:cNvPr id="16" name="TextBox 15"/>
              <p:cNvSpPr txBox="1"/>
              <p:nvPr/>
            </p:nvSpPr>
            <p:spPr>
              <a:xfrm>
                <a:off x="609700" y="5059001"/>
                <a:ext cx="2264574" cy="369332"/>
              </a:xfrm>
              <a:prstGeom prst="rect">
                <a:avLst/>
              </a:prstGeom>
              <a:noFill/>
            </p:spPr>
            <p:txBody>
              <a:bodyPr wrap="square" rtlCol="0">
                <a:spAutoFit/>
              </a:bodyPr>
              <a:lstStyle/>
              <a:p>
                <a:r>
                  <a:rPr lang="en-US" sz="1200" dirty="0">
                    <a:latin typeface="+mn-lt"/>
                  </a:rPr>
                  <a:t>Debt outstanding</a:t>
                </a:r>
              </a:p>
            </p:txBody>
          </p:sp>
        </p:grpSp>
        <p:sp>
          <p:nvSpPr>
            <p:cNvPr id="14" name="TextBox 13"/>
            <p:cNvSpPr txBox="1"/>
            <p:nvPr/>
          </p:nvSpPr>
          <p:spPr>
            <a:xfrm>
              <a:off x="2597496" y="4458601"/>
              <a:ext cx="1831030" cy="369332"/>
            </a:xfrm>
            <a:prstGeom prst="rect">
              <a:avLst/>
            </a:prstGeom>
            <a:noFill/>
          </p:spPr>
          <p:txBody>
            <a:bodyPr wrap="square" rtlCol="0">
              <a:spAutoFit/>
            </a:bodyPr>
            <a:lstStyle/>
            <a:p>
              <a:r>
                <a:rPr lang="en-US" sz="1200" dirty="0">
                  <a:latin typeface="+mn-lt"/>
                </a:rPr>
                <a:t>= $25 million</a:t>
              </a:r>
            </a:p>
          </p:txBody>
        </p:sp>
        <p:sp>
          <p:nvSpPr>
            <p:cNvPr id="17" name="TextBox 16"/>
            <p:cNvSpPr txBox="1"/>
            <p:nvPr/>
          </p:nvSpPr>
          <p:spPr>
            <a:xfrm>
              <a:off x="2597496" y="5059001"/>
              <a:ext cx="1831030" cy="369332"/>
            </a:xfrm>
            <a:prstGeom prst="rect">
              <a:avLst/>
            </a:prstGeom>
            <a:noFill/>
          </p:spPr>
          <p:txBody>
            <a:bodyPr wrap="square" rtlCol="0">
              <a:spAutoFit/>
            </a:bodyPr>
            <a:lstStyle/>
            <a:p>
              <a:r>
                <a:rPr lang="en-US" sz="1200" dirty="0">
                  <a:latin typeface="+mn-lt"/>
                </a:rPr>
                <a:t>= $75 million</a:t>
              </a:r>
            </a:p>
          </p:txBody>
        </p:sp>
      </p:grpSp>
      <p:grpSp>
        <p:nvGrpSpPr>
          <p:cNvPr id="48" name="Group 47"/>
          <p:cNvGrpSpPr/>
          <p:nvPr/>
        </p:nvGrpSpPr>
        <p:grpSpPr>
          <a:xfrm>
            <a:off x="4464394" y="3377653"/>
            <a:ext cx="2724899" cy="281409"/>
            <a:chOff x="4428526" y="3360533"/>
            <a:chExt cx="3633198" cy="375212"/>
          </a:xfrm>
        </p:grpSpPr>
        <p:sp>
          <p:nvSpPr>
            <p:cNvPr id="19" name="TextBox 18"/>
            <p:cNvSpPr txBox="1"/>
            <p:nvPr/>
          </p:nvSpPr>
          <p:spPr>
            <a:xfrm>
              <a:off x="4428526" y="3360533"/>
              <a:ext cx="1832500" cy="369332"/>
            </a:xfrm>
            <a:prstGeom prst="rect">
              <a:avLst/>
            </a:prstGeom>
            <a:noFill/>
          </p:spPr>
          <p:txBody>
            <a:bodyPr wrap="square" rtlCol="0">
              <a:spAutoFit/>
            </a:bodyPr>
            <a:lstStyle/>
            <a:p>
              <a:r>
                <a:rPr lang="en-US" sz="1200" dirty="0">
                  <a:latin typeface="+mn-lt"/>
                </a:rPr>
                <a:t>Common stock*</a:t>
              </a:r>
            </a:p>
          </p:txBody>
        </p:sp>
        <p:sp>
          <p:nvSpPr>
            <p:cNvPr id="23" name="TextBox 22"/>
            <p:cNvSpPr txBox="1"/>
            <p:nvPr/>
          </p:nvSpPr>
          <p:spPr>
            <a:xfrm>
              <a:off x="6229224" y="3366413"/>
              <a:ext cx="1832500" cy="369332"/>
            </a:xfrm>
            <a:prstGeom prst="rect">
              <a:avLst/>
            </a:prstGeom>
            <a:noFill/>
          </p:spPr>
          <p:txBody>
            <a:bodyPr wrap="square" rtlCol="0">
              <a:spAutoFit/>
            </a:bodyPr>
            <a:lstStyle/>
            <a:p>
              <a:pPr algn="ctr"/>
              <a:r>
                <a:rPr lang="en-US" sz="1200" dirty="0">
                  <a:latin typeface="+mn-lt"/>
                </a:rPr>
                <a:t>$150 million</a:t>
              </a:r>
            </a:p>
          </p:txBody>
        </p:sp>
      </p:grpSp>
      <p:grpSp>
        <p:nvGrpSpPr>
          <p:cNvPr id="49" name="Group 48"/>
          <p:cNvGrpSpPr/>
          <p:nvPr/>
        </p:nvGrpSpPr>
        <p:grpSpPr>
          <a:xfrm>
            <a:off x="4464394" y="3777850"/>
            <a:ext cx="2724899" cy="281409"/>
            <a:chOff x="4428526" y="3894129"/>
            <a:chExt cx="3633198" cy="375212"/>
          </a:xfrm>
        </p:grpSpPr>
        <p:sp>
          <p:nvSpPr>
            <p:cNvPr id="20" name="TextBox 19"/>
            <p:cNvSpPr txBox="1"/>
            <p:nvPr/>
          </p:nvSpPr>
          <p:spPr>
            <a:xfrm>
              <a:off x="4428526" y="3894129"/>
              <a:ext cx="1832500" cy="369332"/>
            </a:xfrm>
            <a:prstGeom prst="rect">
              <a:avLst/>
            </a:prstGeom>
            <a:noFill/>
          </p:spPr>
          <p:txBody>
            <a:bodyPr wrap="square" rtlCol="0">
              <a:spAutoFit/>
            </a:bodyPr>
            <a:lstStyle/>
            <a:p>
              <a:r>
                <a:rPr lang="en-US" sz="1200" dirty="0">
                  <a:latin typeface="+mn-lt"/>
                </a:rPr>
                <a:t>Preferred stock</a:t>
              </a:r>
            </a:p>
          </p:txBody>
        </p:sp>
        <p:sp>
          <p:nvSpPr>
            <p:cNvPr id="24" name="TextBox 23"/>
            <p:cNvSpPr txBox="1"/>
            <p:nvPr/>
          </p:nvSpPr>
          <p:spPr>
            <a:xfrm>
              <a:off x="6229224" y="3900009"/>
              <a:ext cx="1832500" cy="369332"/>
            </a:xfrm>
            <a:prstGeom prst="rect">
              <a:avLst/>
            </a:prstGeom>
            <a:noFill/>
          </p:spPr>
          <p:txBody>
            <a:bodyPr wrap="square" rtlCol="0">
              <a:spAutoFit/>
            </a:bodyPr>
            <a:lstStyle/>
            <a:p>
              <a:pPr algn="ctr"/>
              <a:r>
                <a:rPr lang="en-US" sz="1200" dirty="0">
                  <a:latin typeface="+mn-lt"/>
                </a:rPr>
                <a:t>$25 million</a:t>
              </a:r>
            </a:p>
          </p:txBody>
        </p:sp>
      </p:grpSp>
      <p:grpSp>
        <p:nvGrpSpPr>
          <p:cNvPr id="50" name="Group 49"/>
          <p:cNvGrpSpPr/>
          <p:nvPr/>
        </p:nvGrpSpPr>
        <p:grpSpPr>
          <a:xfrm>
            <a:off x="4464395" y="4178048"/>
            <a:ext cx="2740047" cy="281409"/>
            <a:chOff x="4428526" y="4427725"/>
            <a:chExt cx="3653396" cy="375212"/>
          </a:xfrm>
        </p:grpSpPr>
        <p:sp>
          <p:nvSpPr>
            <p:cNvPr id="21" name="TextBox 20"/>
            <p:cNvSpPr txBox="1"/>
            <p:nvPr/>
          </p:nvSpPr>
          <p:spPr>
            <a:xfrm>
              <a:off x="4428526" y="4427725"/>
              <a:ext cx="1872896" cy="369332"/>
            </a:xfrm>
            <a:prstGeom prst="rect">
              <a:avLst/>
            </a:prstGeom>
            <a:noFill/>
          </p:spPr>
          <p:txBody>
            <a:bodyPr wrap="square" rtlCol="0">
              <a:spAutoFit/>
            </a:bodyPr>
            <a:lstStyle/>
            <a:p>
              <a:r>
                <a:rPr lang="en-US" sz="1200" dirty="0">
                  <a:latin typeface="+mn-lt"/>
                </a:rPr>
                <a:t>Debt</a:t>
              </a:r>
            </a:p>
          </p:txBody>
        </p:sp>
        <p:sp>
          <p:nvSpPr>
            <p:cNvPr id="25" name="TextBox 24"/>
            <p:cNvSpPr txBox="1"/>
            <p:nvPr/>
          </p:nvSpPr>
          <p:spPr>
            <a:xfrm>
              <a:off x="6209026" y="4433605"/>
              <a:ext cx="1872896" cy="369332"/>
            </a:xfrm>
            <a:prstGeom prst="rect">
              <a:avLst/>
            </a:prstGeom>
            <a:noFill/>
          </p:spPr>
          <p:txBody>
            <a:bodyPr wrap="square" rtlCol="0">
              <a:spAutoFit/>
            </a:bodyPr>
            <a:lstStyle/>
            <a:p>
              <a:pPr algn="ctr"/>
              <a:r>
                <a:rPr lang="en-US" sz="1200" dirty="0">
                  <a:latin typeface="+mn-lt"/>
                </a:rPr>
                <a:t>$75 million</a:t>
              </a:r>
            </a:p>
          </p:txBody>
        </p:sp>
      </p:grpSp>
      <p:grpSp>
        <p:nvGrpSpPr>
          <p:cNvPr id="51" name="Group 50"/>
          <p:cNvGrpSpPr/>
          <p:nvPr/>
        </p:nvGrpSpPr>
        <p:grpSpPr>
          <a:xfrm>
            <a:off x="4165687" y="2365644"/>
            <a:ext cx="3622940" cy="923330"/>
            <a:chOff x="4030247" y="2611355"/>
            <a:chExt cx="4830587" cy="1231107"/>
          </a:xfrm>
        </p:grpSpPr>
        <p:sp>
          <p:nvSpPr>
            <p:cNvPr id="18" name="TextBox 17"/>
            <p:cNvSpPr txBox="1"/>
            <p:nvPr/>
          </p:nvSpPr>
          <p:spPr>
            <a:xfrm>
              <a:off x="4030247" y="2611355"/>
              <a:ext cx="2614010" cy="1231107"/>
            </a:xfrm>
            <a:prstGeom prst="rect">
              <a:avLst/>
            </a:prstGeom>
            <a:noFill/>
          </p:spPr>
          <p:txBody>
            <a:bodyPr wrap="square" rtlCol="0">
              <a:spAutoFit/>
            </a:bodyPr>
            <a:lstStyle/>
            <a:p>
              <a:pPr algn="ctr"/>
              <a:r>
                <a:rPr lang="en-US" u="sng" dirty="0">
                  <a:latin typeface="+mn-lt"/>
                </a:rPr>
                <a:t>Capital </a:t>
              </a:r>
            </a:p>
            <a:p>
              <a:pPr algn="ctr"/>
              <a:r>
                <a:rPr lang="en-US" u="sng" dirty="0">
                  <a:latin typeface="+mn-lt"/>
                </a:rPr>
                <a:t>Component Value</a:t>
              </a:r>
              <a:endParaRPr lang="en-US" dirty="0">
                <a:latin typeface="+mn-lt"/>
              </a:endParaRPr>
            </a:p>
          </p:txBody>
        </p:sp>
        <p:sp>
          <p:nvSpPr>
            <p:cNvPr id="31" name="TextBox 30"/>
            <p:cNvSpPr txBox="1"/>
            <p:nvPr/>
          </p:nvSpPr>
          <p:spPr>
            <a:xfrm>
              <a:off x="6624401" y="2749854"/>
              <a:ext cx="1042149" cy="492443"/>
            </a:xfrm>
            <a:prstGeom prst="rect">
              <a:avLst/>
            </a:prstGeom>
            <a:noFill/>
          </p:spPr>
          <p:txBody>
            <a:bodyPr wrap="square" rtlCol="0">
              <a:spAutoFit/>
            </a:bodyPr>
            <a:lstStyle/>
            <a:p>
              <a:pPr algn="ctr"/>
              <a:r>
                <a:rPr lang="en-US" u="sng" dirty="0">
                  <a:latin typeface="+mn-lt"/>
                </a:rPr>
                <a:t>$</a:t>
              </a:r>
              <a:endParaRPr lang="en-US" dirty="0">
                <a:latin typeface="+mn-lt"/>
              </a:endParaRPr>
            </a:p>
          </p:txBody>
        </p:sp>
        <p:sp>
          <p:nvSpPr>
            <p:cNvPr id="32" name="TextBox 31"/>
            <p:cNvSpPr txBox="1"/>
            <p:nvPr/>
          </p:nvSpPr>
          <p:spPr>
            <a:xfrm>
              <a:off x="7818685" y="2749854"/>
              <a:ext cx="1042149" cy="492443"/>
            </a:xfrm>
            <a:prstGeom prst="rect">
              <a:avLst/>
            </a:prstGeom>
            <a:noFill/>
          </p:spPr>
          <p:txBody>
            <a:bodyPr wrap="square" rtlCol="0">
              <a:spAutoFit/>
            </a:bodyPr>
            <a:lstStyle/>
            <a:p>
              <a:pPr algn="ctr"/>
              <a:r>
                <a:rPr lang="en-US" u="sng" dirty="0">
                  <a:latin typeface="+mn-lt"/>
                </a:rPr>
                <a:t>%</a:t>
              </a:r>
              <a:endParaRPr lang="en-US" dirty="0">
                <a:latin typeface="+mn-lt"/>
              </a:endParaRPr>
            </a:p>
          </p:txBody>
        </p:sp>
      </p:grpSp>
      <p:grpSp>
        <p:nvGrpSpPr>
          <p:cNvPr id="52" name="Group 51"/>
          <p:cNvGrpSpPr/>
          <p:nvPr/>
        </p:nvGrpSpPr>
        <p:grpSpPr>
          <a:xfrm>
            <a:off x="4464395" y="4521839"/>
            <a:ext cx="2740047" cy="423186"/>
            <a:chOff x="4428526" y="4886118"/>
            <a:chExt cx="3653396" cy="564248"/>
          </a:xfrm>
        </p:grpSpPr>
        <p:sp>
          <p:nvSpPr>
            <p:cNvPr id="22" name="TextBox 21"/>
            <p:cNvSpPr txBox="1"/>
            <p:nvPr/>
          </p:nvSpPr>
          <p:spPr>
            <a:xfrm>
              <a:off x="4428526" y="4961321"/>
              <a:ext cx="1872896" cy="369332"/>
            </a:xfrm>
            <a:prstGeom prst="rect">
              <a:avLst/>
            </a:prstGeom>
            <a:noFill/>
          </p:spPr>
          <p:txBody>
            <a:bodyPr wrap="square" rtlCol="0">
              <a:spAutoFit/>
            </a:bodyPr>
            <a:lstStyle/>
            <a:p>
              <a:r>
                <a:rPr lang="en-US" sz="1200" dirty="0">
                  <a:latin typeface="+mn-lt"/>
                </a:rPr>
                <a:t>Total Capital</a:t>
              </a:r>
            </a:p>
          </p:txBody>
        </p:sp>
        <p:sp>
          <p:nvSpPr>
            <p:cNvPr id="26" name="TextBox 25"/>
            <p:cNvSpPr txBox="1"/>
            <p:nvPr/>
          </p:nvSpPr>
          <p:spPr>
            <a:xfrm>
              <a:off x="6209026" y="4967201"/>
              <a:ext cx="1872896" cy="369332"/>
            </a:xfrm>
            <a:prstGeom prst="rect">
              <a:avLst/>
            </a:prstGeom>
            <a:noFill/>
          </p:spPr>
          <p:txBody>
            <a:bodyPr wrap="square" rtlCol="0">
              <a:spAutoFit/>
            </a:bodyPr>
            <a:lstStyle/>
            <a:p>
              <a:pPr algn="ctr"/>
              <a:r>
                <a:rPr lang="en-US" sz="1200" dirty="0">
                  <a:latin typeface="+mn-lt"/>
                </a:rPr>
                <a:t>$250 million</a:t>
              </a:r>
            </a:p>
          </p:txBody>
        </p:sp>
        <p:cxnSp>
          <p:nvCxnSpPr>
            <p:cNvPr id="36" name="Straight Connector 35"/>
            <p:cNvCxnSpPr/>
            <p:nvPr/>
          </p:nvCxnSpPr>
          <p:spPr>
            <a:xfrm>
              <a:off x="6409765" y="4886118"/>
              <a:ext cx="1457763"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6434187" y="5395967"/>
              <a:ext cx="1457763" cy="54399"/>
              <a:chOff x="6434187" y="5395967"/>
              <a:chExt cx="1457763" cy="54399"/>
            </a:xfrm>
          </p:grpSpPr>
          <p:cxnSp>
            <p:nvCxnSpPr>
              <p:cNvPr id="40" name="Straight Connector 39"/>
              <p:cNvCxnSpPr/>
              <p:nvPr/>
            </p:nvCxnSpPr>
            <p:spPr>
              <a:xfrm>
                <a:off x="6434187" y="5395967"/>
                <a:ext cx="1457763"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434187" y="5448778"/>
                <a:ext cx="1457763"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53" name="Group 52"/>
          <p:cNvGrpSpPr/>
          <p:nvPr/>
        </p:nvGrpSpPr>
        <p:grpSpPr>
          <a:xfrm>
            <a:off x="7056884" y="3389861"/>
            <a:ext cx="681870" cy="1553974"/>
            <a:chOff x="7885179" y="3376813"/>
            <a:chExt cx="909160" cy="2071965"/>
          </a:xfrm>
        </p:grpSpPr>
        <p:sp>
          <p:nvSpPr>
            <p:cNvPr id="27" name="TextBox 26"/>
            <p:cNvSpPr txBox="1"/>
            <p:nvPr/>
          </p:nvSpPr>
          <p:spPr>
            <a:xfrm>
              <a:off x="7894984" y="3376813"/>
              <a:ext cx="889551" cy="369332"/>
            </a:xfrm>
            <a:prstGeom prst="rect">
              <a:avLst/>
            </a:prstGeom>
            <a:noFill/>
          </p:spPr>
          <p:txBody>
            <a:bodyPr wrap="square" rtlCol="0">
              <a:spAutoFit/>
            </a:bodyPr>
            <a:lstStyle/>
            <a:p>
              <a:pPr algn="ctr"/>
              <a:r>
                <a:rPr lang="en-US" sz="1200" dirty="0">
                  <a:latin typeface="+mn-lt"/>
                </a:rPr>
                <a:t>60%</a:t>
              </a:r>
            </a:p>
          </p:txBody>
        </p:sp>
        <p:sp>
          <p:nvSpPr>
            <p:cNvPr id="28" name="TextBox 27"/>
            <p:cNvSpPr txBox="1"/>
            <p:nvPr/>
          </p:nvSpPr>
          <p:spPr>
            <a:xfrm>
              <a:off x="7894984" y="3910409"/>
              <a:ext cx="889551" cy="369332"/>
            </a:xfrm>
            <a:prstGeom prst="rect">
              <a:avLst/>
            </a:prstGeom>
            <a:noFill/>
          </p:spPr>
          <p:txBody>
            <a:bodyPr wrap="square" rtlCol="0">
              <a:spAutoFit/>
            </a:bodyPr>
            <a:lstStyle/>
            <a:p>
              <a:pPr algn="ctr"/>
              <a:r>
                <a:rPr lang="en-US" sz="1200" dirty="0">
                  <a:latin typeface="+mn-lt"/>
                </a:rPr>
                <a:t>10%</a:t>
              </a:r>
            </a:p>
          </p:txBody>
        </p:sp>
        <p:sp>
          <p:nvSpPr>
            <p:cNvPr id="29" name="TextBox 28"/>
            <p:cNvSpPr txBox="1"/>
            <p:nvPr/>
          </p:nvSpPr>
          <p:spPr>
            <a:xfrm>
              <a:off x="7885179" y="4444005"/>
              <a:ext cx="909160" cy="369332"/>
            </a:xfrm>
            <a:prstGeom prst="rect">
              <a:avLst/>
            </a:prstGeom>
            <a:noFill/>
          </p:spPr>
          <p:txBody>
            <a:bodyPr wrap="square" rtlCol="0">
              <a:spAutoFit/>
            </a:bodyPr>
            <a:lstStyle/>
            <a:p>
              <a:pPr algn="ctr"/>
              <a:r>
                <a:rPr lang="en-US" sz="1200" dirty="0">
                  <a:latin typeface="+mn-lt"/>
                </a:rPr>
                <a:t>30%</a:t>
              </a:r>
            </a:p>
          </p:txBody>
        </p:sp>
        <p:sp>
          <p:nvSpPr>
            <p:cNvPr id="30" name="TextBox 29"/>
            <p:cNvSpPr txBox="1"/>
            <p:nvPr/>
          </p:nvSpPr>
          <p:spPr>
            <a:xfrm>
              <a:off x="7885179" y="4977601"/>
              <a:ext cx="909160" cy="369332"/>
            </a:xfrm>
            <a:prstGeom prst="rect">
              <a:avLst/>
            </a:prstGeom>
            <a:noFill/>
          </p:spPr>
          <p:txBody>
            <a:bodyPr wrap="square" rtlCol="0">
              <a:spAutoFit/>
            </a:bodyPr>
            <a:lstStyle/>
            <a:p>
              <a:pPr algn="ctr"/>
              <a:r>
                <a:rPr lang="en-US" sz="1200" dirty="0">
                  <a:latin typeface="+mn-lt"/>
                </a:rPr>
                <a:t>100%</a:t>
              </a:r>
            </a:p>
          </p:txBody>
        </p:sp>
        <p:cxnSp>
          <p:nvCxnSpPr>
            <p:cNvPr id="37" name="Straight Connector 36"/>
            <p:cNvCxnSpPr/>
            <p:nvPr/>
          </p:nvCxnSpPr>
          <p:spPr>
            <a:xfrm>
              <a:off x="8065641" y="4884530"/>
              <a:ext cx="588597"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5" name="Group 44"/>
            <p:cNvGrpSpPr/>
            <p:nvPr/>
          </p:nvGrpSpPr>
          <p:grpSpPr>
            <a:xfrm>
              <a:off x="8090063" y="5394379"/>
              <a:ext cx="588597" cy="54399"/>
              <a:chOff x="8090063" y="5394379"/>
              <a:chExt cx="588597" cy="54399"/>
            </a:xfrm>
          </p:grpSpPr>
          <p:cxnSp>
            <p:nvCxnSpPr>
              <p:cNvPr id="41" name="Straight Connector 40"/>
              <p:cNvCxnSpPr/>
              <p:nvPr/>
            </p:nvCxnSpPr>
            <p:spPr>
              <a:xfrm>
                <a:off x="8090063" y="5394379"/>
                <a:ext cx="588597"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090063" y="5447190"/>
                <a:ext cx="588597"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sp>
        <p:nvSpPr>
          <p:cNvPr id="46" name="TextBox 45"/>
          <p:cNvSpPr txBox="1"/>
          <p:nvPr/>
        </p:nvSpPr>
        <p:spPr>
          <a:xfrm>
            <a:off x="2667992" y="5137897"/>
            <a:ext cx="3774581" cy="415498"/>
          </a:xfrm>
          <a:prstGeom prst="rect">
            <a:avLst/>
          </a:prstGeom>
          <a:noFill/>
        </p:spPr>
        <p:txBody>
          <a:bodyPr wrap="square" rtlCol="0">
            <a:spAutoFit/>
          </a:bodyPr>
          <a:lstStyle/>
          <a:p>
            <a:pPr algn="ctr"/>
            <a:r>
              <a:rPr lang="en-US" sz="1050" dirty="0">
                <a:latin typeface="+mn-lt"/>
              </a:rPr>
              <a:t>* Total market value of common stock is $50 per share multiple by 3 million shares outstanding</a:t>
            </a:r>
          </a:p>
        </p:txBody>
      </p:sp>
    </p:spTree>
    <p:extLst>
      <p:ext uri="{BB962C8B-B14F-4D97-AF65-F5344CB8AC3E}">
        <p14:creationId xmlns:p14="http://schemas.microsoft.com/office/powerpoint/2010/main" val="42231967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sz="3000" dirty="0"/>
              <a:t>WACC – Final Calculation</a:t>
            </a:r>
          </a:p>
        </p:txBody>
      </p:sp>
      <p:sp>
        <p:nvSpPr>
          <p:cNvPr id="31748" name="Slide Number Placeholder 5"/>
          <p:cNvSpPr>
            <a:spLocks noGrp="1"/>
          </p:cNvSpPr>
          <p:nvPr>
            <p:ph type="sldNum" sz="quarter" idx="12"/>
          </p:nvPr>
        </p:nvSpPr>
        <p:spPr/>
        <p:txBody>
          <a:bodyPr/>
          <a:lstStyle/>
          <a:p>
            <a:r>
              <a:rPr lang="en-US"/>
              <a:t>12-</a:t>
            </a:r>
            <a:fld id="{DC73EE43-895D-1C40-B61A-A360495CA138}" type="slidenum">
              <a:rPr lang="en-US" smtClean="0"/>
              <a:pPr/>
              <a:t>133</a:t>
            </a:fld>
            <a:endParaRPr lang="en-US"/>
          </a:p>
        </p:txBody>
      </p:sp>
      <p:sp>
        <p:nvSpPr>
          <p:cNvPr id="6" name="Content Placeholder 5"/>
          <p:cNvSpPr>
            <a:spLocks noGrp="1"/>
          </p:cNvSpPr>
          <p:nvPr>
            <p:ph idx="1"/>
          </p:nvPr>
        </p:nvSpPr>
        <p:spPr>
          <a:xfrm>
            <a:off x="1485900" y="2035186"/>
            <a:ext cx="6172200" cy="726839"/>
          </a:xfrm>
        </p:spPr>
        <p:txBody>
          <a:bodyPr/>
          <a:lstStyle/>
          <a:p>
            <a:r>
              <a:rPr lang="en-US" sz="1800" dirty="0"/>
              <a:t>What is the WACC for XYZ Company if the cost of capital for common stock, preferred stock, and debt is 14%, 9%, and 10%, respectively? (Assume a 40% tax rate)</a:t>
            </a:r>
          </a:p>
        </p:txBody>
      </p:sp>
      <p:grpSp>
        <p:nvGrpSpPr>
          <p:cNvPr id="39" name="Group 38"/>
          <p:cNvGrpSpPr/>
          <p:nvPr/>
        </p:nvGrpSpPr>
        <p:grpSpPr>
          <a:xfrm>
            <a:off x="4230921" y="3310895"/>
            <a:ext cx="1157309" cy="1581409"/>
            <a:chOff x="4117228" y="3271525"/>
            <a:chExt cx="1543078" cy="2108545"/>
          </a:xfrm>
        </p:grpSpPr>
        <p:sp>
          <p:nvSpPr>
            <p:cNvPr id="27" name="TextBox 26"/>
            <p:cNvSpPr txBox="1"/>
            <p:nvPr/>
          </p:nvSpPr>
          <p:spPr>
            <a:xfrm>
              <a:off x="4443992" y="3943546"/>
              <a:ext cx="889550" cy="369332"/>
            </a:xfrm>
            <a:prstGeom prst="rect">
              <a:avLst/>
            </a:prstGeom>
            <a:noFill/>
          </p:spPr>
          <p:txBody>
            <a:bodyPr wrap="square" rtlCol="0">
              <a:spAutoFit/>
            </a:bodyPr>
            <a:lstStyle/>
            <a:p>
              <a:pPr algn="ctr"/>
              <a:r>
                <a:rPr lang="en-US" sz="1200" dirty="0">
                  <a:latin typeface="+mn-lt"/>
                </a:rPr>
                <a:t>14%</a:t>
              </a:r>
            </a:p>
          </p:txBody>
        </p:sp>
        <p:sp>
          <p:nvSpPr>
            <p:cNvPr id="28" name="TextBox 27"/>
            <p:cNvSpPr txBox="1"/>
            <p:nvPr/>
          </p:nvSpPr>
          <p:spPr>
            <a:xfrm>
              <a:off x="4443992" y="4477142"/>
              <a:ext cx="889550" cy="369332"/>
            </a:xfrm>
            <a:prstGeom prst="rect">
              <a:avLst/>
            </a:prstGeom>
            <a:noFill/>
          </p:spPr>
          <p:txBody>
            <a:bodyPr wrap="square" rtlCol="0">
              <a:spAutoFit/>
            </a:bodyPr>
            <a:lstStyle/>
            <a:p>
              <a:pPr algn="ctr"/>
              <a:r>
                <a:rPr lang="en-US" sz="1200" dirty="0">
                  <a:latin typeface="+mn-lt"/>
                </a:rPr>
                <a:t>9%</a:t>
              </a:r>
            </a:p>
          </p:txBody>
        </p:sp>
        <p:sp>
          <p:nvSpPr>
            <p:cNvPr id="29" name="TextBox 28"/>
            <p:cNvSpPr txBox="1"/>
            <p:nvPr/>
          </p:nvSpPr>
          <p:spPr>
            <a:xfrm>
              <a:off x="4434187" y="5010738"/>
              <a:ext cx="909160" cy="369332"/>
            </a:xfrm>
            <a:prstGeom prst="rect">
              <a:avLst/>
            </a:prstGeom>
            <a:noFill/>
          </p:spPr>
          <p:txBody>
            <a:bodyPr wrap="square" rtlCol="0">
              <a:spAutoFit/>
            </a:bodyPr>
            <a:lstStyle/>
            <a:p>
              <a:pPr algn="ctr"/>
              <a:r>
                <a:rPr lang="en-US" sz="1200" dirty="0">
                  <a:latin typeface="+mn-lt"/>
                </a:rPr>
                <a:t>10%</a:t>
              </a:r>
            </a:p>
          </p:txBody>
        </p:sp>
        <p:sp>
          <p:nvSpPr>
            <p:cNvPr id="32" name="TextBox 31"/>
            <p:cNvSpPr txBox="1"/>
            <p:nvPr/>
          </p:nvSpPr>
          <p:spPr>
            <a:xfrm>
              <a:off x="4117228" y="3271525"/>
              <a:ext cx="1543078" cy="1231106"/>
            </a:xfrm>
            <a:prstGeom prst="rect">
              <a:avLst/>
            </a:prstGeom>
            <a:noFill/>
          </p:spPr>
          <p:txBody>
            <a:bodyPr wrap="square" rtlCol="0">
              <a:spAutoFit/>
            </a:bodyPr>
            <a:lstStyle/>
            <a:p>
              <a:pPr algn="ctr"/>
              <a:r>
                <a:rPr lang="en-US" u="sng" dirty="0">
                  <a:latin typeface="+mn-lt"/>
                </a:rPr>
                <a:t>Before-tax</a:t>
              </a:r>
            </a:p>
            <a:p>
              <a:pPr algn="ctr"/>
              <a:r>
                <a:rPr lang="en-US" u="sng" dirty="0">
                  <a:latin typeface="+mn-lt"/>
                </a:rPr>
                <a:t>Return</a:t>
              </a:r>
              <a:endParaRPr lang="en-US" dirty="0">
                <a:latin typeface="+mn-lt"/>
              </a:endParaRPr>
            </a:p>
          </p:txBody>
        </p:sp>
      </p:grpSp>
      <p:grpSp>
        <p:nvGrpSpPr>
          <p:cNvPr id="38" name="Group 37"/>
          <p:cNvGrpSpPr/>
          <p:nvPr/>
        </p:nvGrpSpPr>
        <p:grpSpPr>
          <a:xfrm>
            <a:off x="1802404" y="3403228"/>
            <a:ext cx="2489726" cy="1963955"/>
            <a:chOff x="879204" y="3394636"/>
            <a:chExt cx="3319635" cy="2618607"/>
          </a:xfrm>
        </p:grpSpPr>
        <p:sp>
          <p:nvSpPr>
            <p:cNvPr id="19" name="TextBox 18"/>
            <p:cNvSpPr txBox="1"/>
            <p:nvPr/>
          </p:nvSpPr>
          <p:spPr>
            <a:xfrm>
              <a:off x="879204" y="3943545"/>
              <a:ext cx="1832500" cy="369332"/>
            </a:xfrm>
            <a:prstGeom prst="rect">
              <a:avLst/>
            </a:prstGeom>
            <a:noFill/>
          </p:spPr>
          <p:txBody>
            <a:bodyPr wrap="square" rtlCol="0">
              <a:spAutoFit/>
            </a:bodyPr>
            <a:lstStyle/>
            <a:p>
              <a:r>
                <a:rPr lang="en-US" sz="1200" dirty="0">
                  <a:latin typeface="+mn-lt"/>
                </a:rPr>
                <a:t>Common stock</a:t>
              </a:r>
            </a:p>
          </p:txBody>
        </p:sp>
        <p:sp>
          <p:nvSpPr>
            <p:cNvPr id="20" name="TextBox 19"/>
            <p:cNvSpPr txBox="1"/>
            <p:nvPr/>
          </p:nvSpPr>
          <p:spPr>
            <a:xfrm>
              <a:off x="879204" y="4477141"/>
              <a:ext cx="1832500" cy="369332"/>
            </a:xfrm>
            <a:prstGeom prst="rect">
              <a:avLst/>
            </a:prstGeom>
            <a:noFill/>
          </p:spPr>
          <p:txBody>
            <a:bodyPr wrap="square" rtlCol="0">
              <a:spAutoFit/>
            </a:bodyPr>
            <a:lstStyle/>
            <a:p>
              <a:r>
                <a:rPr lang="en-US" sz="1200" dirty="0">
                  <a:latin typeface="+mn-lt"/>
                </a:rPr>
                <a:t>Preferred stock</a:t>
              </a:r>
            </a:p>
          </p:txBody>
        </p:sp>
        <p:sp>
          <p:nvSpPr>
            <p:cNvPr id="21" name="TextBox 20"/>
            <p:cNvSpPr txBox="1"/>
            <p:nvPr/>
          </p:nvSpPr>
          <p:spPr>
            <a:xfrm>
              <a:off x="879204" y="5010738"/>
              <a:ext cx="1872896" cy="369332"/>
            </a:xfrm>
            <a:prstGeom prst="rect">
              <a:avLst/>
            </a:prstGeom>
            <a:noFill/>
          </p:spPr>
          <p:txBody>
            <a:bodyPr wrap="square" rtlCol="0">
              <a:spAutoFit/>
            </a:bodyPr>
            <a:lstStyle/>
            <a:p>
              <a:r>
                <a:rPr lang="en-US" sz="1200" dirty="0">
                  <a:latin typeface="+mn-lt"/>
                </a:rPr>
                <a:t>Debt</a:t>
              </a:r>
            </a:p>
          </p:txBody>
        </p:sp>
        <p:sp>
          <p:nvSpPr>
            <p:cNvPr id="23" name="TextBox 22"/>
            <p:cNvSpPr txBox="1"/>
            <p:nvPr/>
          </p:nvSpPr>
          <p:spPr>
            <a:xfrm>
              <a:off x="2346141" y="3943545"/>
              <a:ext cx="1832500" cy="369332"/>
            </a:xfrm>
            <a:prstGeom prst="rect">
              <a:avLst/>
            </a:prstGeom>
            <a:noFill/>
          </p:spPr>
          <p:txBody>
            <a:bodyPr wrap="square" rtlCol="0">
              <a:spAutoFit/>
            </a:bodyPr>
            <a:lstStyle/>
            <a:p>
              <a:pPr algn="ctr"/>
              <a:r>
                <a:rPr lang="en-US" sz="1200" dirty="0">
                  <a:latin typeface="+mn-lt"/>
                </a:rPr>
                <a:t>60%</a:t>
              </a:r>
            </a:p>
          </p:txBody>
        </p:sp>
        <p:sp>
          <p:nvSpPr>
            <p:cNvPr id="24" name="TextBox 23"/>
            <p:cNvSpPr txBox="1"/>
            <p:nvPr/>
          </p:nvSpPr>
          <p:spPr>
            <a:xfrm>
              <a:off x="2346141" y="4477141"/>
              <a:ext cx="1832500" cy="369332"/>
            </a:xfrm>
            <a:prstGeom prst="rect">
              <a:avLst/>
            </a:prstGeom>
            <a:noFill/>
          </p:spPr>
          <p:txBody>
            <a:bodyPr wrap="square" rtlCol="0">
              <a:spAutoFit/>
            </a:bodyPr>
            <a:lstStyle/>
            <a:p>
              <a:pPr algn="ctr"/>
              <a:r>
                <a:rPr lang="en-US" sz="1200" dirty="0">
                  <a:latin typeface="+mn-lt"/>
                </a:rPr>
                <a:t>10%</a:t>
              </a:r>
            </a:p>
          </p:txBody>
        </p:sp>
        <p:sp>
          <p:nvSpPr>
            <p:cNvPr id="25" name="TextBox 24"/>
            <p:cNvSpPr txBox="1"/>
            <p:nvPr/>
          </p:nvSpPr>
          <p:spPr>
            <a:xfrm>
              <a:off x="2325943" y="5010738"/>
              <a:ext cx="1872896" cy="369332"/>
            </a:xfrm>
            <a:prstGeom prst="rect">
              <a:avLst/>
            </a:prstGeom>
            <a:noFill/>
          </p:spPr>
          <p:txBody>
            <a:bodyPr wrap="square" rtlCol="0">
              <a:spAutoFit/>
            </a:bodyPr>
            <a:lstStyle/>
            <a:p>
              <a:pPr algn="ctr"/>
              <a:r>
                <a:rPr lang="en-US" sz="1200" dirty="0">
                  <a:latin typeface="+mn-lt"/>
                </a:rPr>
                <a:t>30%</a:t>
              </a:r>
            </a:p>
          </p:txBody>
        </p:sp>
        <p:sp>
          <p:nvSpPr>
            <p:cNvPr id="26" name="TextBox 25"/>
            <p:cNvSpPr txBox="1"/>
            <p:nvPr/>
          </p:nvSpPr>
          <p:spPr>
            <a:xfrm>
              <a:off x="2325943" y="5558866"/>
              <a:ext cx="1872896" cy="369332"/>
            </a:xfrm>
            <a:prstGeom prst="rect">
              <a:avLst/>
            </a:prstGeom>
            <a:noFill/>
          </p:spPr>
          <p:txBody>
            <a:bodyPr wrap="square" rtlCol="0">
              <a:spAutoFit/>
            </a:bodyPr>
            <a:lstStyle/>
            <a:p>
              <a:pPr algn="ctr"/>
              <a:r>
                <a:rPr lang="en-US" sz="1200" dirty="0">
                  <a:latin typeface="+mn-lt"/>
                </a:rPr>
                <a:t>100%</a:t>
              </a:r>
            </a:p>
          </p:txBody>
        </p:sp>
        <p:sp>
          <p:nvSpPr>
            <p:cNvPr id="31" name="TextBox 30"/>
            <p:cNvSpPr txBox="1"/>
            <p:nvPr/>
          </p:nvSpPr>
          <p:spPr>
            <a:xfrm>
              <a:off x="2633999" y="3394636"/>
              <a:ext cx="1256784" cy="861775"/>
            </a:xfrm>
            <a:prstGeom prst="rect">
              <a:avLst/>
            </a:prstGeom>
            <a:noFill/>
          </p:spPr>
          <p:txBody>
            <a:bodyPr wrap="square" rtlCol="0">
              <a:spAutoFit/>
            </a:bodyPr>
            <a:lstStyle/>
            <a:p>
              <a:pPr algn="ctr"/>
              <a:r>
                <a:rPr lang="en-US" u="sng" dirty="0">
                  <a:latin typeface="+mn-lt"/>
                </a:rPr>
                <a:t>Weight %</a:t>
              </a:r>
              <a:endParaRPr lang="en-US" dirty="0">
                <a:latin typeface="+mn-lt"/>
              </a:endParaRPr>
            </a:p>
          </p:txBody>
        </p:sp>
        <p:cxnSp>
          <p:nvCxnSpPr>
            <p:cNvPr id="47" name="Straight Connector 46"/>
            <p:cNvCxnSpPr/>
            <p:nvPr/>
          </p:nvCxnSpPr>
          <p:spPr>
            <a:xfrm>
              <a:off x="2968093" y="5448995"/>
              <a:ext cx="588597"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8" name="Group 44"/>
            <p:cNvGrpSpPr/>
            <p:nvPr/>
          </p:nvGrpSpPr>
          <p:grpSpPr>
            <a:xfrm>
              <a:off x="2968093" y="5958844"/>
              <a:ext cx="588597" cy="54399"/>
              <a:chOff x="8090063" y="5394379"/>
              <a:chExt cx="588597" cy="54399"/>
            </a:xfrm>
          </p:grpSpPr>
          <p:cxnSp>
            <p:nvCxnSpPr>
              <p:cNvPr id="49" name="Straight Connector 48"/>
              <p:cNvCxnSpPr/>
              <p:nvPr/>
            </p:nvCxnSpPr>
            <p:spPr>
              <a:xfrm>
                <a:off x="8090063" y="5394379"/>
                <a:ext cx="588597"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090063" y="5447190"/>
                <a:ext cx="588597"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40" name="Group 39"/>
          <p:cNvGrpSpPr/>
          <p:nvPr/>
        </p:nvGrpSpPr>
        <p:grpSpPr>
          <a:xfrm>
            <a:off x="5362694" y="3310895"/>
            <a:ext cx="1157309" cy="1581409"/>
            <a:chOff x="5626259" y="3271525"/>
            <a:chExt cx="1543078" cy="2108545"/>
          </a:xfrm>
        </p:grpSpPr>
        <p:sp>
          <p:nvSpPr>
            <p:cNvPr id="44" name="TextBox 43"/>
            <p:cNvSpPr txBox="1"/>
            <p:nvPr/>
          </p:nvSpPr>
          <p:spPr>
            <a:xfrm>
              <a:off x="5626259" y="3271525"/>
              <a:ext cx="1543078" cy="1231107"/>
            </a:xfrm>
            <a:prstGeom prst="rect">
              <a:avLst/>
            </a:prstGeom>
            <a:noFill/>
          </p:spPr>
          <p:txBody>
            <a:bodyPr wrap="square" rtlCol="0">
              <a:spAutoFit/>
            </a:bodyPr>
            <a:lstStyle/>
            <a:p>
              <a:pPr algn="ctr"/>
              <a:r>
                <a:rPr lang="en-US" u="sng" dirty="0">
                  <a:latin typeface="+mn-lt"/>
                </a:rPr>
                <a:t>After-tax</a:t>
              </a:r>
            </a:p>
            <a:p>
              <a:pPr algn="ctr"/>
              <a:r>
                <a:rPr lang="en-US" u="sng" dirty="0">
                  <a:latin typeface="+mn-lt"/>
                </a:rPr>
                <a:t>Return</a:t>
              </a:r>
              <a:endParaRPr lang="en-US" dirty="0">
                <a:latin typeface="+mn-lt"/>
              </a:endParaRPr>
            </a:p>
          </p:txBody>
        </p:sp>
        <p:sp>
          <p:nvSpPr>
            <p:cNvPr id="51" name="TextBox 50"/>
            <p:cNvSpPr txBox="1"/>
            <p:nvPr/>
          </p:nvSpPr>
          <p:spPr>
            <a:xfrm>
              <a:off x="5953023" y="3943546"/>
              <a:ext cx="889550" cy="369332"/>
            </a:xfrm>
            <a:prstGeom prst="rect">
              <a:avLst/>
            </a:prstGeom>
            <a:noFill/>
          </p:spPr>
          <p:txBody>
            <a:bodyPr wrap="square" rtlCol="0">
              <a:spAutoFit/>
            </a:bodyPr>
            <a:lstStyle/>
            <a:p>
              <a:pPr algn="ctr"/>
              <a:r>
                <a:rPr lang="en-US" sz="1200" dirty="0">
                  <a:latin typeface="+mn-lt"/>
                </a:rPr>
                <a:t>14%</a:t>
              </a:r>
            </a:p>
          </p:txBody>
        </p:sp>
        <p:sp>
          <p:nvSpPr>
            <p:cNvPr id="52" name="TextBox 51"/>
            <p:cNvSpPr txBox="1"/>
            <p:nvPr/>
          </p:nvSpPr>
          <p:spPr>
            <a:xfrm>
              <a:off x="5953023" y="4477142"/>
              <a:ext cx="889550" cy="369332"/>
            </a:xfrm>
            <a:prstGeom prst="rect">
              <a:avLst/>
            </a:prstGeom>
            <a:noFill/>
          </p:spPr>
          <p:txBody>
            <a:bodyPr wrap="square" rtlCol="0">
              <a:spAutoFit/>
            </a:bodyPr>
            <a:lstStyle/>
            <a:p>
              <a:pPr algn="ctr"/>
              <a:r>
                <a:rPr lang="en-US" sz="1200" dirty="0">
                  <a:latin typeface="+mn-lt"/>
                </a:rPr>
                <a:t>9%</a:t>
              </a:r>
            </a:p>
          </p:txBody>
        </p:sp>
        <p:sp>
          <p:nvSpPr>
            <p:cNvPr id="53" name="TextBox 52"/>
            <p:cNvSpPr txBox="1"/>
            <p:nvPr/>
          </p:nvSpPr>
          <p:spPr>
            <a:xfrm>
              <a:off x="5943218" y="5010738"/>
              <a:ext cx="909160" cy="369332"/>
            </a:xfrm>
            <a:prstGeom prst="rect">
              <a:avLst/>
            </a:prstGeom>
            <a:noFill/>
          </p:spPr>
          <p:txBody>
            <a:bodyPr wrap="square" rtlCol="0">
              <a:spAutoFit/>
            </a:bodyPr>
            <a:lstStyle/>
            <a:p>
              <a:pPr algn="ctr"/>
              <a:r>
                <a:rPr lang="en-US" sz="1200" dirty="0">
                  <a:latin typeface="+mn-lt"/>
                </a:rPr>
                <a:t>6%</a:t>
              </a:r>
            </a:p>
          </p:txBody>
        </p:sp>
      </p:grpSp>
      <p:grpSp>
        <p:nvGrpSpPr>
          <p:cNvPr id="41" name="Group 40"/>
          <p:cNvGrpSpPr/>
          <p:nvPr/>
        </p:nvGrpSpPr>
        <p:grpSpPr>
          <a:xfrm>
            <a:off x="6315481" y="3403228"/>
            <a:ext cx="1404672" cy="1963955"/>
            <a:chOff x="6896641" y="3394636"/>
            <a:chExt cx="1872896" cy="2618607"/>
          </a:xfrm>
        </p:grpSpPr>
        <p:sp>
          <p:nvSpPr>
            <p:cNvPr id="45" name="TextBox 44"/>
            <p:cNvSpPr txBox="1"/>
            <p:nvPr/>
          </p:nvSpPr>
          <p:spPr>
            <a:xfrm>
              <a:off x="7061550" y="3394636"/>
              <a:ext cx="1543079" cy="861775"/>
            </a:xfrm>
            <a:prstGeom prst="rect">
              <a:avLst/>
            </a:prstGeom>
            <a:noFill/>
          </p:spPr>
          <p:txBody>
            <a:bodyPr wrap="square" rtlCol="0">
              <a:spAutoFit/>
            </a:bodyPr>
            <a:lstStyle/>
            <a:p>
              <a:pPr algn="ctr"/>
              <a:r>
                <a:rPr lang="en-US" u="sng" dirty="0">
                  <a:latin typeface="+mn-lt"/>
                </a:rPr>
                <a:t>Calculation</a:t>
              </a:r>
              <a:endParaRPr lang="en-US" dirty="0">
                <a:latin typeface="+mn-lt"/>
              </a:endParaRPr>
            </a:p>
          </p:txBody>
        </p:sp>
        <p:sp>
          <p:nvSpPr>
            <p:cNvPr id="54" name="TextBox 53"/>
            <p:cNvSpPr txBox="1"/>
            <p:nvPr/>
          </p:nvSpPr>
          <p:spPr>
            <a:xfrm>
              <a:off x="6916840" y="3943545"/>
              <a:ext cx="1832500" cy="369332"/>
            </a:xfrm>
            <a:prstGeom prst="rect">
              <a:avLst/>
            </a:prstGeom>
            <a:noFill/>
          </p:spPr>
          <p:txBody>
            <a:bodyPr wrap="square" rtlCol="0">
              <a:spAutoFit/>
            </a:bodyPr>
            <a:lstStyle/>
            <a:p>
              <a:pPr algn="ctr"/>
              <a:r>
                <a:rPr lang="en-US" sz="1200" dirty="0">
                  <a:latin typeface="+mn-lt"/>
                </a:rPr>
                <a:t>8.4%</a:t>
              </a:r>
            </a:p>
          </p:txBody>
        </p:sp>
        <p:sp>
          <p:nvSpPr>
            <p:cNvPr id="55" name="TextBox 54"/>
            <p:cNvSpPr txBox="1"/>
            <p:nvPr/>
          </p:nvSpPr>
          <p:spPr>
            <a:xfrm>
              <a:off x="6916840" y="4477141"/>
              <a:ext cx="1832500" cy="369332"/>
            </a:xfrm>
            <a:prstGeom prst="rect">
              <a:avLst/>
            </a:prstGeom>
            <a:noFill/>
          </p:spPr>
          <p:txBody>
            <a:bodyPr wrap="square" rtlCol="0">
              <a:spAutoFit/>
            </a:bodyPr>
            <a:lstStyle/>
            <a:p>
              <a:pPr algn="ctr"/>
              <a:r>
                <a:rPr lang="en-US" sz="1200" dirty="0">
                  <a:latin typeface="+mn-lt"/>
                </a:rPr>
                <a:t>.9%</a:t>
              </a:r>
            </a:p>
          </p:txBody>
        </p:sp>
        <p:sp>
          <p:nvSpPr>
            <p:cNvPr id="56" name="TextBox 55"/>
            <p:cNvSpPr txBox="1"/>
            <p:nvPr/>
          </p:nvSpPr>
          <p:spPr>
            <a:xfrm>
              <a:off x="6896641" y="5010738"/>
              <a:ext cx="1872896" cy="369332"/>
            </a:xfrm>
            <a:prstGeom prst="rect">
              <a:avLst/>
            </a:prstGeom>
            <a:noFill/>
          </p:spPr>
          <p:txBody>
            <a:bodyPr wrap="square" rtlCol="0">
              <a:spAutoFit/>
            </a:bodyPr>
            <a:lstStyle/>
            <a:p>
              <a:pPr algn="ctr"/>
              <a:r>
                <a:rPr lang="en-US" sz="1200" dirty="0">
                  <a:latin typeface="+mn-lt"/>
                </a:rPr>
                <a:t>1.8%</a:t>
              </a:r>
            </a:p>
          </p:txBody>
        </p:sp>
        <p:sp>
          <p:nvSpPr>
            <p:cNvPr id="57" name="TextBox 56"/>
            <p:cNvSpPr txBox="1"/>
            <p:nvPr/>
          </p:nvSpPr>
          <p:spPr>
            <a:xfrm>
              <a:off x="6896641" y="5558866"/>
              <a:ext cx="1872896" cy="369332"/>
            </a:xfrm>
            <a:prstGeom prst="rect">
              <a:avLst/>
            </a:prstGeom>
            <a:noFill/>
          </p:spPr>
          <p:txBody>
            <a:bodyPr wrap="square" rtlCol="0">
              <a:spAutoFit/>
            </a:bodyPr>
            <a:lstStyle/>
            <a:p>
              <a:pPr algn="ctr"/>
              <a:r>
                <a:rPr lang="en-US" sz="1200" dirty="0">
                  <a:latin typeface="+mn-lt"/>
                </a:rPr>
                <a:t>11.1%</a:t>
              </a:r>
            </a:p>
          </p:txBody>
        </p:sp>
        <p:cxnSp>
          <p:nvCxnSpPr>
            <p:cNvPr id="58" name="Straight Connector 57"/>
            <p:cNvCxnSpPr/>
            <p:nvPr/>
          </p:nvCxnSpPr>
          <p:spPr>
            <a:xfrm>
              <a:off x="7538791" y="5448995"/>
              <a:ext cx="588597"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9" name="Group 44"/>
            <p:cNvGrpSpPr/>
            <p:nvPr/>
          </p:nvGrpSpPr>
          <p:grpSpPr>
            <a:xfrm>
              <a:off x="7538791" y="5958844"/>
              <a:ext cx="588597" cy="54399"/>
              <a:chOff x="8090063" y="5394379"/>
              <a:chExt cx="588597" cy="54399"/>
            </a:xfrm>
          </p:grpSpPr>
          <p:cxnSp>
            <p:nvCxnSpPr>
              <p:cNvPr id="60" name="Straight Connector 59"/>
              <p:cNvCxnSpPr/>
              <p:nvPr/>
            </p:nvCxnSpPr>
            <p:spPr>
              <a:xfrm>
                <a:off x="8090063" y="5394379"/>
                <a:ext cx="588597"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8090063" y="5447190"/>
                <a:ext cx="588597"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sp>
        <p:nvSpPr>
          <p:cNvPr id="62" name="Rectangle 61"/>
          <p:cNvSpPr/>
          <p:nvPr/>
        </p:nvSpPr>
        <p:spPr>
          <a:xfrm>
            <a:off x="1777982" y="3310894"/>
            <a:ext cx="5795010" cy="2194560"/>
          </a:xfrm>
          <a:prstGeom prst="rect">
            <a:avLst/>
          </a:prstGeom>
          <a:noFill/>
          <a:ln w="38100" cap="flat" cmpd="sng" algn="ctr">
            <a:solidFill>
              <a:schemeClr val="accent1">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41"/>
          <p:cNvGrpSpPr/>
          <p:nvPr/>
        </p:nvGrpSpPr>
        <p:grpSpPr>
          <a:xfrm>
            <a:off x="4952832" y="4896347"/>
            <a:ext cx="2393356" cy="609107"/>
            <a:chOff x="5079774" y="5385463"/>
            <a:chExt cx="3191141" cy="812142"/>
          </a:xfrm>
        </p:grpSpPr>
        <p:sp>
          <p:nvSpPr>
            <p:cNvPr id="63" name="Right Arrow 62"/>
            <p:cNvSpPr/>
            <p:nvPr/>
          </p:nvSpPr>
          <p:spPr>
            <a:xfrm>
              <a:off x="5079774" y="5385463"/>
              <a:ext cx="2366000" cy="747022"/>
            </a:xfrm>
            <a:prstGeom prst="rightArrow">
              <a:avLst>
                <a:gd name="adj1" fmla="val 71793"/>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This is the calculated WACC!</a:t>
              </a:r>
            </a:p>
          </p:txBody>
        </p:sp>
        <p:sp>
          <p:nvSpPr>
            <p:cNvPr id="64" name="Oval 63"/>
            <p:cNvSpPr/>
            <p:nvPr/>
          </p:nvSpPr>
          <p:spPr>
            <a:xfrm>
              <a:off x="7364369" y="5385463"/>
              <a:ext cx="906546" cy="812142"/>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5512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9"/>
          <p:cNvSpPr>
            <a:spLocks noGrp="1"/>
          </p:cNvSpPr>
          <p:nvPr>
            <p:ph type="ctrTitle"/>
          </p:nvPr>
        </p:nvSpPr>
        <p:spPr>
          <a:xfrm>
            <a:off x="1885950" y="518022"/>
            <a:ext cx="5486400" cy="652713"/>
          </a:xfrm>
          <a:noFill/>
        </p:spPr>
        <p:txBody>
          <a:bodyPr>
            <a:noAutofit/>
          </a:bodyPr>
          <a:lstStyle/>
          <a:p>
            <a:pPr algn="ctr"/>
            <a:r>
              <a:rPr lang="en-US" sz="2700" u="sng" dirty="0">
                <a:solidFill>
                  <a:schemeClr val="accent1">
                    <a:lumMod val="75000"/>
                  </a:schemeClr>
                </a:solidFill>
              </a:rPr>
              <a:t>W</a:t>
            </a:r>
            <a:r>
              <a:rPr lang="en-US" sz="2700" dirty="0">
                <a:solidFill>
                  <a:schemeClr val="accent1">
                    <a:lumMod val="75000"/>
                  </a:schemeClr>
                </a:solidFill>
              </a:rPr>
              <a:t>eighted </a:t>
            </a:r>
            <a:r>
              <a:rPr lang="en-US" sz="2700" u="sng" dirty="0">
                <a:solidFill>
                  <a:schemeClr val="accent1">
                    <a:lumMod val="75000"/>
                  </a:schemeClr>
                </a:solidFill>
              </a:rPr>
              <a:t>A</a:t>
            </a:r>
            <a:r>
              <a:rPr lang="en-US" sz="2700" dirty="0">
                <a:solidFill>
                  <a:schemeClr val="accent1">
                    <a:lumMod val="75000"/>
                  </a:schemeClr>
                </a:solidFill>
              </a:rPr>
              <a:t>verage </a:t>
            </a:r>
            <a:r>
              <a:rPr lang="en-US" sz="2700" u="sng" dirty="0">
                <a:solidFill>
                  <a:schemeClr val="accent1">
                    <a:lumMod val="75000"/>
                  </a:schemeClr>
                </a:solidFill>
              </a:rPr>
              <a:t>C</a:t>
            </a:r>
            <a:r>
              <a:rPr lang="en-US" sz="2700" dirty="0">
                <a:solidFill>
                  <a:schemeClr val="accent1">
                    <a:lumMod val="75000"/>
                  </a:schemeClr>
                </a:solidFill>
              </a:rPr>
              <a:t>ost of </a:t>
            </a:r>
            <a:r>
              <a:rPr lang="en-US" sz="2700" u="sng" dirty="0">
                <a:solidFill>
                  <a:schemeClr val="accent1">
                    <a:lumMod val="75000"/>
                  </a:schemeClr>
                </a:solidFill>
              </a:rPr>
              <a:t>C</a:t>
            </a:r>
            <a:r>
              <a:rPr lang="en-US" sz="2700" dirty="0">
                <a:solidFill>
                  <a:schemeClr val="accent1">
                    <a:lumMod val="75000"/>
                  </a:schemeClr>
                </a:solidFill>
              </a:rPr>
              <a:t>apital or WACC</a:t>
            </a:r>
          </a:p>
        </p:txBody>
      </p:sp>
      <p:sp>
        <p:nvSpPr>
          <p:cNvPr id="9" name="TextBox 8"/>
          <p:cNvSpPr txBox="1"/>
          <p:nvPr/>
        </p:nvSpPr>
        <p:spPr>
          <a:xfrm>
            <a:off x="1885950" y="2286001"/>
            <a:ext cx="5314950" cy="1084912"/>
          </a:xfrm>
          <a:prstGeom prst="rect">
            <a:avLst/>
          </a:prstGeom>
          <a:noFill/>
        </p:spPr>
        <p:txBody>
          <a:bodyPr wrap="square" rtlCol="0">
            <a:spAutoFit/>
          </a:bodyPr>
          <a:lstStyle/>
          <a:p>
            <a:pPr marL="557213" lvl="1" indent="-214313" algn="just">
              <a:buFont typeface="Arial" panose="020B0604020202020204" pitchFamily="34" charset="0"/>
              <a:buChar char="•"/>
            </a:pPr>
            <a:endParaRPr lang="en-US" dirty="0">
              <a:latin typeface="Century Schoolbook" panose="02040604050505020304" pitchFamily="18" charset="0"/>
            </a:endParaRPr>
          </a:p>
          <a:p>
            <a:pPr marL="214313" indent="-214313" algn="just">
              <a:buFont typeface="Arial" panose="020B0604020202020204" pitchFamily="34" charset="0"/>
              <a:buChar char="•"/>
            </a:pPr>
            <a:endParaRPr lang="en-US" dirty="0">
              <a:latin typeface="Century Schoolbook" panose="02040604050505020304" pitchFamily="18" charset="0"/>
            </a:endParaRPr>
          </a:p>
          <a:p>
            <a:pPr lvl="1" algn="just"/>
            <a:r>
              <a:rPr lang="en-US" dirty="0">
                <a:latin typeface="Century Schoolbook" panose="02040604050505020304" pitchFamily="18" charset="0"/>
              </a:rPr>
              <a:t>	</a:t>
            </a:r>
          </a:p>
          <a:p>
            <a:r>
              <a:rPr lang="en-US" sz="1050" dirty="0"/>
              <a:t> </a:t>
            </a:r>
          </a:p>
        </p:txBody>
      </p:sp>
      <p:graphicFrame>
        <p:nvGraphicFramePr>
          <p:cNvPr id="10" name="Chart 9"/>
          <p:cNvGraphicFramePr>
            <a:graphicFrameLocks/>
          </p:cNvGraphicFramePr>
          <p:nvPr>
            <p:extLst>
              <p:ext uri="{D42A27DB-BD31-4B8C-83A1-F6EECF244321}">
                <p14:modId xmlns:p14="http://schemas.microsoft.com/office/powerpoint/2010/main" val="3130576028"/>
              </p:ext>
            </p:extLst>
          </p:nvPr>
        </p:nvGraphicFramePr>
        <p:xfrm>
          <a:off x="2053469" y="872465"/>
          <a:ext cx="5200650" cy="4229100"/>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p:cNvSpPr/>
          <p:nvPr/>
        </p:nvSpPr>
        <p:spPr>
          <a:xfrm>
            <a:off x="4253744" y="2573348"/>
            <a:ext cx="800100" cy="82733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dirty="0"/>
              <a:t>The Company</a:t>
            </a:r>
          </a:p>
        </p:txBody>
      </p:sp>
      <p:sp>
        <p:nvSpPr>
          <p:cNvPr id="3" name="TextBox 2"/>
          <p:cNvSpPr txBox="1"/>
          <p:nvPr/>
        </p:nvSpPr>
        <p:spPr>
          <a:xfrm>
            <a:off x="1888464" y="4726965"/>
            <a:ext cx="6014906" cy="369332"/>
          </a:xfrm>
          <a:prstGeom prst="rect">
            <a:avLst/>
          </a:prstGeom>
          <a:noFill/>
        </p:spPr>
        <p:txBody>
          <a:bodyPr wrap="square" rtlCol="0">
            <a:spAutoFit/>
          </a:bodyPr>
          <a:lstStyle/>
          <a:p>
            <a:pPr algn="ctr"/>
            <a:r>
              <a:rPr lang="en-US" dirty="0"/>
              <a:t>50% (10%) + 25% (6%) + 25% (4%) =  </a:t>
            </a:r>
            <a:r>
              <a:rPr lang="en-US" u="sng" dirty="0"/>
              <a:t>7.4%</a:t>
            </a:r>
          </a:p>
        </p:txBody>
      </p:sp>
      <p:sp>
        <p:nvSpPr>
          <p:cNvPr id="8" name="Slide Number Placeholder 3"/>
          <p:cNvSpPr>
            <a:spLocks noGrp="1"/>
          </p:cNvSpPr>
          <p:nvPr>
            <p:ph type="sldNum" sz="quarter" idx="12"/>
          </p:nvPr>
        </p:nvSpPr>
        <p:spPr bwMode="auto">
          <a:xfrm>
            <a:off x="7216380" y="5663805"/>
            <a:ext cx="68699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spcAft>
                <a:spcPts val="450"/>
              </a:spcAft>
              <a:buClr>
                <a:schemeClr val="accent1"/>
              </a:buClr>
              <a:buSzPct val="68000"/>
              <a:buFont typeface="Wingdings 3" panose="05040102010807070707" pitchFamily="18" charset="2"/>
              <a:buChar char=""/>
              <a:defRPr sz="2025">
                <a:solidFill>
                  <a:schemeClr val="tx1"/>
                </a:solidFill>
                <a:latin typeface="Lucida Sans Unicode" panose="020B0602030504020204" pitchFamily="34" charset="0"/>
                <a:ea typeface="ＭＳ Ｐゴシック" panose="020B0600070205080204" pitchFamily="34" charset="-128"/>
              </a:defRPr>
            </a:lvl1pPr>
            <a:lvl2pPr marL="28448794" indent="-28105894">
              <a:spcBef>
                <a:spcPts val="244"/>
              </a:spcBef>
              <a:spcAft>
                <a:spcPts val="450"/>
              </a:spcAft>
              <a:buClr>
                <a:schemeClr val="accent1"/>
              </a:buClr>
              <a:buFont typeface="Verdana" panose="020B0604030504040204" pitchFamily="34" charset="0"/>
              <a:buChar char="◦"/>
              <a:defRPr sz="1725">
                <a:solidFill>
                  <a:schemeClr val="tx1"/>
                </a:solidFill>
                <a:latin typeface="Lucida Sans Unicode" panose="020B0602030504020204" pitchFamily="34" charset="0"/>
                <a:ea typeface="ＭＳ Ｐゴシック" panose="020B0600070205080204" pitchFamily="34" charset="-128"/>
              </a:defRPr>
            </a:lvl2pPr>
            <a:lvl3pPr marL="857250" indent="-171450">
              <a:spcBef>
                <a:spcPts val="263"/>
              </a:spcBef>
              <a:spcAft>
                <a:spcPts val="450"/>
              </a:spcAft>
              <a:buClr>
                <a:schemeClr val="accent2"/>
              </a:buClr>
              <a:buSzPct val="100000"/>
              <a:buFont typeface="Wingdings 2" panose="05020102010507070707" pitchFamily="18" charset="2"/>
              <a:buChar char=""/>
              <a:defRPr sz="1575">
                <a:solidFill>
                  <a:schemeClr val="tx1"/>
                </a:solidFill>
                <a:latin typeface="Lucida Sans Unicode" panose="020B0602030504020204" pitchFamily="34" charset="0"/>
                <a:ea typeface="ＭＳ Ｐゴシック" panose="020B0600070205080204" pitchFamily="34" charset="-128"/>
              </a:defRPr>
            </a:lvl3pPr>
            <a:lvl4pPr marL="1200150" indent="-171450">
              <a:spcBef>
                <a:spcPts val="263"/>
              </a:spcBef>
              <a:spcAft>
                <a:spcPts val="450"/>
              </a:spcAft>
              <a:buClr>
                <a:schemeClr val="accent2"/>
              </a:buClr>
              <a:buFont typeface="Wingdings 2" panose="05020102010507070707" pitchFamily="18" charset="2"/>
              <a:buChar char=""/>
              <a:defRPr sz="1425">
                <a:solidFill>
                  <a:schemeClr val="tx1"/>
                </a:solidFill>
                <a:latin typeface="Lucida Sans Unicode" panose="020B0602030504020204" pitchFamily="34" charset="0"/>
                <a:ea typeface="ＭＳ Ｐゴシック" panose="020B0600070205080204" pitchFamily="34" charset="-128"/>
              </a:defRPr>
            </a:lvl4pPr>
            <a:lvl5pPr marL="1543050" indent="-17145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18859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2288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25717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29146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200" dirty="0">
                <a:solidFill>
                  <a:srgbClr val="FFFFFF"/>
                </a:solidFill>
              </a:rPr>
              <a:t>12-</a:t>
            </a:r>
            <a:fld id="{9A6D0C42-04C1-482F-BC18-7485E8ABC1D5}" type="slidenum">
              <a:rPr lang="en-US" altLang="en-US" sz="1200">
                <a:solidFill>
                  <a:srgbClr val="FFFFFF"/>
                </a:solidFill>
              </a:rPr>
              <a:pPr>
                <a:spcBef>
                  <a:spcPct val="0"/>
                </a:spcBef>
                <a:spcAft>
                  <a:spcPct val="0"/>
                </a:spcAft>
                <a:buClrTx/>
                <a:buSzTx/>
                <a:buFontTx/>
                <a:buNone/>
              </a:pPr>
              <a:t>134</a:t>
            </a:fld>
            <a:endParaRPr lang="en-US" altLang="en-US" sz="1200" dirty="0">
              <a:solidFill>
                <a:srgbClr val="FFFFFF"/>
              </a:solidFill>
            </a:endParaRPr>
          </a:p>
        </p:txBody>
      </p:sp>
    </p:spTree>
    <p:extLst>
      <p:ext uri="{BB962C8B-B14F-4D97-AF65-F5344CB8AC3E}">
        <p14:creationId xmlns:p14="http://schemas.microsoft.com/office/powerpoint/2010/main" val="33420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7" dur="500"/>
                                        <p:tgtEl>
                                          <p:spTgt spid="10">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heel(1)">
                                      <p:cBhvr>
                                        <p:cTn id="12" dur="500"/>
                                        <p:tgtEl>
                                          <p:spTgt spid="10">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heel(1)">
                                      <p:cBhvr>
                                        <p:cTn id="17" dur="500"/>
                                        <p:tgtEl>
                                          <p:spTgt spid="10">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wheel(1)">
                                      <p:cBhvr>
                                        <p:cTn id="22" dur="500"/>
                                        <p:tgtEl>
                                          <p:spTgt spid="10">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wheel(1)">
                                      <p:cBhvr>
                                        <p:cTn id="27" dur="500"/>
                                        <p:tgtEl>
                                          <p:spTgt spid="10">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graphicEl>
                                              <a:chart seriesIdx="-4" categoryIdx="4" bldStep="category"/>
                                            </p:graphicEl>
                                          </p:spTgt>
                                        </p:tgtEl>
                                        <p:attrNameLst>
                                          <p:attrName>style.visibility</p:attrName>
                                        </p:attrNameLst>
                                      </p:cBhvr>
                                      <p:to>
                                        <p:strVal val="visible"/>
                                      </p:to>
                                    </p:set>
                                    <p:animEffect transition="in" filter="wheel(1)">
                                      <p:cBhvr>
                                        <p:cTn id="32" dur="500"/>
                                        <p:tgtEl>
                                          <p:spTgt spid="10">
                                            <p:graphicEl>
                                              <a:chart seriesIdx="-4" categoryIdx="4"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graphicEl>
                                              <a:chart seriesIdx="-4" categoryIdx="5" bldStep="category"/>
                                            </p:graphicEl>
                                          </p:spTgt>
                                        </p:tgtEl>
                                        <p:attrNameLst>
                                          <p:attrName>style.visibility</p:attrName>
                                        </p:attrNameLst>
                                      </p:cBhvr>
                                      <p:to>
                                        <p:strVal val="visible"/>
                                      </p:to>
                                    </p:set>
                                    <p:animEffect transition="in" filter="wheel(1)">
                                      <p:cBhvr>
                                        <p:cTn id="37" dur="500"/>
                                        <p:tgtEl>
                                          <p:spTgt spid="10">
                                            <p:graphicEl>
                                              <a:chart seriesIdx="-4" categoryIdx="5"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category"/>
        </p:bldSub>
      </p:bldGraphic>
      <p:bldP spid="3"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9"/>
          <p:cNvSpPr>
            <a:spLocks noGrp="1"/>
          </p:cNvSpPr>
          <p:nvPr>
            <p:ph type="ctrTitle"/>
          </p:nvPr>
        </p:nvSpPr>
        <p:spPr>
          <a:xfrm>
            <a:off x="1885950" y="907273"/>
            <a:ext cx="5486400" cy="652713"/>
          </a:xfrm>
          <a:noFill/>
        </p:spPr>
        <p:txBody>
          <a:bodyPr>
            <a:noAutofit/>
          </a:bodyPr>
          <a:lstStyle/>
          <a:p>
            <a:pPr algn="ctr"/>
            <a:r>
              <a:rPr lang="en-US" sz="2100" u="sng" dirty="0">
                <a:solidFill>
                  <a:schemeClr val="accent1">
                    <a:lumMod val="75000"/>
                  </a:schemeClr>
                </a:solidFill>
              </a:rPr>
              <a:t>W</a:t>
            </a:r>
            <a:r>
              <a:rPr lang="en-US" sz="2100" dirty="0">
                <a:solidFill>
                  <a:schemeClr val="accent1">
                    <a:lumMod val="75000"/>
                  </a:schemeClr>
                </a:solidFill>
              </a:rPr>
              <a:t>eighted </a:t>
            </a:r>
            <a:r>
              <a:rPr lang="en-US" sz="2100" u="sng" dirty="0">
                <a:solidFill>
                  <a:schemeClr val="accent1">
                    <a:lumMod val="75000"/>
                  </a:schemeClr>
                </a:solidFill>
              </a:rPr>
              <a:t>A</a:t>
            </a:r>
            <a:r>
              <a:rPr lang="en-US" sz="2100" dirty="0">
                <a:solidFill>
                  <a:schemeClr val="accent1">
                    <a:lumMod val="75000"/>
                  </a:schemeClr>
                </a:solidFill>
              </a:rPr>
              <a:t>verage </a:t>
            </a:r>
            <a:r>
              <a:rPr lang="en-US" sz="2100" u="sng" dirty="0">
                <a:solidFill>
                  <a:schemeClr val="accent1">
                    <a:lumMod val="75000"/>
                  </a:schemeClr>
                </a:solidFill>
              </a:rPr>
              <a:t>C</a:t>
            </a:r>
            <a:r>
              <a:rPr lang="en-US" sz="2100" dirty="0">
                <a:solidFill>
                  <a:schemeClr val="accent1">
                    <a:lumMod val="75000"/>
                  </a:schemeClr>
                </a:solidFill>
              </a:rPr>
              <a:t>ost of </a:t>
            </a:r>
            <a:r>
              <a:rPr lang="en-US" sz="2100" u="sng" dirty="0">
                <a:solidFill>
                  <a:schemeClr val="accent1">
                    <a:lumMod val="75000"/>
                  </a:schemeClr>
                </a:solidFill>
              </a:rPr>
              <a:t>C</a:t>
            </a:r>
            <a:r>
              <a:rPr lang="en-US" sz="2100" dirty="0">
                <a:solidFill>
                  <a:schemeClr val="accent1">
                    <a:lumMod val="75000"/>
                  </a:schemeClr>
                </a:solidFill>
              </a:rPr>
              <a:t>apital or WACC</a:t>
            </a:r>
          </a:p>
        </p:txBody>
      </p:sp>
      <p:sp>
        <p:nvSpPr>
          <p:cNvPr id="9" name="TextBox 8"/>
          <p:cNvSpPr txBox="1"/>
          <p:nvPr/>
        </p:nvSpPr>
        <p:spPr>
          <a:xfrm>
            <a:off x="1885950" y="2286001"/>
            <a:ext cx="5314950" cy="1084912"/>
          </a:xfrm>
          <a:prstGeom prst="rect">
            <a:avLst/>
          </a:prstGeom>
          <a:noFill/>
        </p:spPr>
        <p:txBody>
          <a:bodyPr wrap="square" rtlCol="0">
            <a:spAutoFit/>
          </a:bodyPr>
          <a:lstStyle/>
          <a:p>
            <a:pPr marL="557213" lvl="1" indent="-214313" algn="just">
              <a:buFont typeface="Arial" panose="020B0604020202020204" pitchFamily="34" charset="0"/>
              <a:buChar char="•"/>
            </a:pPr>
            <a:endParaRPr lang="en-US" dirty="0">
              <a:latin typeface="Century Schoolbook" panose="02040604050505020304" pitchFamily="18" charset="0"/>
            </a:endParaRPr>
          </a:p>
          <a:p>
            <a:pPr marL="214313" indent="-214313" algn="just">
              <a:buFont typeface="Arial" panose="020B0604020202020204" pitchFamily="34" charset="0"/>
              <a:buChar char="•"/>
            </a:pPr>
            <a:endParaRPr lang="en-US" dirty="0">
              <a:latin typeface="Century Schoolbook" panose="02040604050505020304" pitchFamily="18" charset="0"/>
            </a:endParaRPr>
          </a:p>
          <a:p>
            <a:pPr lvl="1" algn="just"/>
            <a:r>
              <a:rPr lang="en-US" dirty="0">
                <a:latin typeface="Century Schoolbook" panose="02040604050505020304" pitchFamily="18" charset="0"/>
              </a:rPr>
              <a:t>	</a:t>
            </a:r>
          </a:p>
          <a:p>
            <a:r>
              <a:rPr lang="en-US" sz="1050" dirty="0"/>
              <a:t> </a:t>
            </a:r>
          </a:p>
        </p:txBody>
      </p:sp>
      <p:graphicFrame>
        <p:nvGraphicFramePr>
          <p:cNvPr id="10" name="Chart 9"/>
          <p:cNvGraphicFramePr>
            <a:graphicFrameLocks/>
          </p:cNvGraphicFramePr>
          <p:nvPr>
            <p:extLst>
              <p:ext uri="{D42A27DB-BD31-4B8C-83A1-F6EECF244321}">
                <p14:modId xmlns:p14="http://schemas.microsoft.com/office/powerpoint/2010/main" val="617019072"/>
              </p:ext>
            </p:extLst>
          </p:nvPr>
        </p:nvGraphicFramePr>
        <p:xfrm>
          <a:off x="818568" y="907273"/>
          <a:ext cx="5200650" cy="4229100"/>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p:cNvSpPr/>
          <p:nvPr/>
        </p:nvSpPr>
        <p:spPr>
          <a:xfrm>
            <a:off x="3018843" y="2608156"/>
            <a:ext cx="800100" cy="82733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dirty="0"/>
              <a:t>The Company</a:t>
            </a:r>
          </a:p>
        </p:txBody>
      </p:sp>
      <p:sp>
        <p:nvSpPr>
          <p:cNvPr id="3" name="TextBox 2"/>
          <p:cNvSpPr txBox="1"/>
          <p:nvPr/>
        </p:nvSpPr>
        <p:spPr>
          <a:xfrm>
            <a:off x="5584267" y="2354472"/>
            <a:ext cx="3951215" cy="1754326"/>
          </a:xfrm>
          <a:prstGeom prst="rect">
            <a:avLst/>
          </a:prstGeom>
          <a:noFill/>
        </p:spPr>
        <p:txBody>
          <a:bodyPr wrap="square" rtlCol="0">
            <a:spAutoFit/>
          </a:bodyPr>
          <a:lstStyle/>
          <a:p>
            <a:r>
              <a:rPr lang="en-US" dirty="0"/>
              <a:t>   (W in common stock) (cost of common)</a:t>
            </a:r>
          </a:p>
          <a:p>
            <a:r>
              <a:rPr lang="en-US" dirty="0"/>
              <a:t>+ (W in preferred stock) (cost of preferred stock) </a:t>
            </a:r>
          </a:p>
          <a:p>
            <a:r>
              <a:rPr lang="en-US" dirty="0"/>
              <a:t>+ (W in bonds) (after-tax cost of bonds)</a:t>
            </a:r>
          </a:p>
        </p:txBody>
      </p:sp>
      <p:sp>
        <p:nvSpPr>
          <p:cNvPr id="8" name="Slide Number Placeholder 3"/>
          <p:cNvSpPr>
            <a:spLocks noGrp="1"/>
          </p:cNvSpPr>
          <p:nvPr>
            <p:ph type="sldNum" sz="quarter" idx="12"/>
          </p:nvPr>
        </p:nvSpPr>
        <p:spPr bwMode="auto">
          <a:xfrm>
            <a:off x="7216380" y="5663805"/>
            <a:ext cx="68699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spcAft>
                <a:spcPts val="450"/>
              </a:spcAft>
              <a:buClr>
                <a:schemeClr val="accent1"/>
              </a:buClr>
              <a:buSzPct val="68000"/>
              <a:buFont typeface="Wingdings 3" panose="05040102010807070707" pitchFamily="18" charset="2"/>
              <a:buChar char=""/>
              <a:defRPr sz="2025">
                <a:solidFill>
                  <a:schemeClr val="tx1"/>
                </a:solidFill>
                <a:latin typeface="Lucida Sans Unicode" panose="020B0602030504020204" pitchFamily="34" charset="0"/>
                <a:ea typeface="ＭＳ Ｐゴシック" panose="020B0600070205080204" pitchFamily="34" charset="-128"/>
              </a:defRPr>
            </a:lvl1pPr>
            <a:lvl2pPr marL="28448794" indent="-28105894">
              <a:spcBef>
                <a:spcPts val="244"/>
              </a:spcBef>
              <a:spcAft>
                <a:spcPts val="450"/>
              </a:spcAft>
              <a:buClr>
                <a:schemeClr val="accent1"/>
              </a:buClr>
              <a:buFont typeface="Verdana" panose="020B0604030504040204" pitchFamily="34" charset="0"/>
              <a:buChar char="◦"/>
              <a:defRPr sz="1725">
                <a:solidFill>
                  <a:schemeClr val="tx1"/>
                </a:solidFill>
                <a:latin typeface="Lucida Sans Unicode" panose="020B0602030504020204" pitchFamily="34" charset="0"/>
                <a:ea typeface="ＭＳ Ｐゴシック" panose="020B0600070205080204" pitchFamily="34" charset="-128"/>
              </a:defRPr>
            </a:lvl2pPr>
            <a:lvl3pPr marL="857250" indent="-171450">
              <a:spcBef>
                <a:spcPts val="263"/>
              </a:spcBef>
              <a:spcAft>
                <a:spcPts val="450"/>
              </a:spcAft>
              <a:buClr>
                <a:schemeClr val="accent2"/>
              </a:buClr>
              <a:buSzPct val="100000"/>
              <a:buFont typeface="Wingdings 2" panose="05020102010507070707" pitchFamily="18" charset="2"/>
              <a:buChar char=""/>
              <a:defRPr sz="1575">
                <a:solidFill>
                  <a:schemeClr val="tx1"/>
                </a:solidFill>
                <a:latin typeface="Lucida Sans Unicode" panose="020B0602030504020204" pitchFamily="34" charset="0"/>
                <a:ea typeface="ＭＳ Ｐゴシック" panose="020B0600070205080204" pitchFamily="34" charset="-128"/>
              </a:defRPr>
            </a:lvl3pPr>
            <a:lvl4pPr marL="1200150" indent="-171450">
              <a:spcBef>
                <a:spcPts val="263"/>
              </a:spcBef>
              <a:spcAft>
                <a:spcPts val="450"/>
              </a:spcAft>
              <a:buClr>
                <a:schemeClr val="accent2"/>
              </a:buClr>
              <a:buFont typeface="Wingdings 2" panose="05020102010507070707" pitchFamily="18" charset="2"/>
              <a:buChar char=""/>
              <a:defRPr sz="1425">
                <a:solidFill>
                  <a:schemeClr val="tx1"/>
                </a:solidFill>
                <a:latin typeface="Lucida Sans Unicode" panose="020B0602030504020204" pitchFamily="34" charset="0"/>
                <a:ea typeface="ＭＳ Ｐゴシック" panose="020B0600070205080204" pitchFamily="34" charset="-128"/>
              </a:defRPr>
            </a:lvl4pPr>
            <a:lvl5pPr marL="1543050" indent="-17145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18859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2288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25717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2914650" indent="-171450" defTabSz="342900" eaLnBrk="0" fontAlgn="base" hangingPunct="0">
              <a:spcBef>
                <a:spcPts val="263"/>
              </a:spcBef>
              <a:spcAft>
                <a:spcPts val="45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200" dirty="0">
                <a:solidFill>
                  <a:srgbClr val="FFFFFF"/>
                </a:solidFill>
              </a:rPr>
              <a:t>12-</a:t>
            </a:r>
            <a:fld id="{9A6D0C42-04C1-482F-BC18-7485E8ABC1D5}" type="slidenum">
              <a:rPr lang="en-US" altLang="en-US" sz="1200">
                <a:solidFill>
                  <a:srgbClr val="FFFFFF"/>
                </a:solidFill>
              </a:rPr>
              <a:pPr>
                <a:spcBef>
                  <a:spcPct val="0"/>
                </a:spcBef>
                <a:spcAft>
                  <a:spcPct val="0"/>
                </a:spcAft>
                <a:buClrTx/>
                <a:buSzTx/>
                <a:buFontTx/>
                <a:buNone/>
              </a:pPr>
              <a:t>135</a:t>
            </a:fld>
            <a:endParaRPr lang="en-US" altLang="en-US" sz="1200" dirty="0">
              <a:solidFill>
                <a:srgbClr val="FFFFFF"/>
              </a:solidFill>
            </a:endParaRPr>
          </a:p>
        </p:txBody>
      </p:sp>
    </p:spTree>
    <p:extLst>
      <p:ext uri="{BB962C8B-B14F-4D97-AF65-F5344CB8AC3E}">
        <p14:creationId xmlns:p14="http://schemas.microsoft.com/office/powerpoint/2010/main" val="82648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7" dur="500"/>
                                        <p:tgtEl>
                                          <p:spTgt spid="10">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heel(1)">
                                      <p:cBhvr>
                                        <p:cTn id="12" dur="500"/>
                                        <p:tgtEl>
                                          <p:spTgt spid="10">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heel(1)">
                                      <p:cBhvr>
                                        <p:cTn id="17" dur="500"/>
                                        <p:tgtEl>
                                          <p:spTgt spid="10">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wheel(1)">
                                      <p:cBhvr>
                                        <p:cTn id="22" dur="500"/>
                                        <p:tgtEl>
                                          <p:spTgt spid="10">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wheel(1)">
                                      <p:cBhvr>
                                        <p:cTn id="27" dur="500"/>
                                        <p:tgtEl>
                                          <p:spTgt spid="10">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graphicEl>
                                              <a:chart seriesIdx="-4" categoryIdx="4" bldStep="category"/>
                                            </p:graphicEl>
                                          </p:spTgt>
                                        </p:tgtEl>
                                        <p:attrNameLst>
                                          <p:attrName>style.visibility</p:attrName>
                                        </p:attrNameLst>
                                      </p:cBhvr>
                                      <p:to>
                                        <p:strVal val="visible"/>
                                      </p:to>
                                    </p:set>
                                    <p:animEffect transition="in" filter="wheel(1)">
                                      <p:cBhvr>
                                        <p:cTn id="32" dur="500"/>
                                        <p:tgtEl>
                                          <p:spTgt spid="10">
                                            <p:graphicEl>
                                              <a:chart seriesIdx="-4" categoryIdx="4"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graphicEl>
                                              <a:chart seriesIdx="-4" categoryIdx="5" bldStep="category"/>
                                            </p:graphicEl>
                                          </p:spTgt>
                                        </p:tgtEl>
                                        <p:attrNameLst>
                                          <p:attrName>style.visibility</p:attrName>
                                        </p:attrNameLst>
                                      </p:cBhvr>
                                      <p:to>
                                        <p:strVal val="visible"/>
                                      </p:to>
                                    </p:set>
                                    <p:animEffect transition="in" filter="wheel(1)">
                                      <p:cBhvr>
                                        <p:cTn id="37" dur="500"/>
                                        <p:tgtEl>
                                          <p:spTgt spid="10">
                                            <p:graphicEl>
                                              <a:chart seriesIdx="-4" categoryIdx="5"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category"/>
        </p:bldSub>
      </p:bldGraphic>
      <p:bldP spid="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table1201"/>
          <p:cNvPicPr>
            <a:picLocks noGrp="1" noChangeAspect="1" noChangeArrowheads="1"/>
          </p:cNvPicPr>
          <p:nvPr>
            <p:ph idx="1"/>
          </p:nvPr>
        </p:nvPicPr>
        <p:blipFill>
          <a:blip r:embed="rId3"/>
          <a:srcRect l="578" r="22249"/>
          <a:stretch>
            <a:fillRect/>
          </a:stretch>
        </p:blipFill>
        <p:spPr>
          <a:xfrm>
            <a:off x="1417806" y="1509309"/>
            <a:ext cx="6122245" cy="4696619"/>
          </a:xfrm>
        </p:spPr>
      </p:pic>
      <p:sp>
        <p:nvSpPr>
          <p:cNvPr id="44034" name="Rectangle 2"/>
          <p:cNvSpPr>
            <a:spLocks noGrp="1" noChangeArrowheads="1"/>
          </p:cNvSpPr>
          <p:nvPr>
            <p:ph type="title"/>
          </p:nvPr>
        </p:nvSpPr>
        <p:spPr/>
        <p:txBody>
          <a:bodyPr>
            <a:normAutofit/>
          </a:bodyPr>
          <a:lstStyle/>
          <a:p>
            <a:r>
              <a:rPr lang="en-US" dirty="0"/>
              <a:t>Summary of Capital Cost Calculations</a:t>
            </a:r>
          </a:p>
        </p:txBody>
      </p:sp>
      <p:sp>
        <p:nvSpPr>
          <p:cNvPr id="44036" name="Slide Number Placeholder 5"/>
          <p:cNvSpPr>
            <a:spLocks noGrp="1"/>
          </p:cNvSpPr>
          <p:nvPr>
            <p:ph type="sldNum" sz="quarter" idx="12"/>
          </p:nvPr>
        </p:nvSpPr>
        <p:spPr/>
        <p:txBody>
          <a:bodyPr/>
          <a:lstStyle/>
          <a:p>
            <a:r>
              <a:rPr lang="en-US"/>
              <a:t>12-</a:t>
            </a:r>
            <a:fld id="{96ED13D4-5EB1-8946-AD89-39AB6CCE5354}" type="slidenum">
              <a:rPr lang="en-US" smtClean="0"/>
              <a:pPr/>
              <a:t>136</a:t>
            </a:fld>
            <a:endParaRPr lang="en-US"/>
          </a:p>
        </p:txBody>
      </p:sp>
    </p:spTree>
    <p:extLst>
      <p:ext uri="{BB962C8B-B14F-4D97-AF65-F5344CB8AC3E}">
        <p14:creationId xmlns:p14="http://schemas.microsoft.com/office/powerpoint/2010/main" val="909612845"/>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1485900" y="2184135"/>
            <a:ext cx="6172200" cy="3083333"/>
          </a:xfrm>
        </p:spPr>
        <p:txBody>
          <a:bodyPr/>
          <a:lstStyle/>
          <a:p>
            <a:r>
              <a:rPr lang="en-US" dirty="0"/>
              <a:t>There are numerous factors that influence a company’s WACC</a:t>
            </a:r>
          </a:p>
        </p:txBody>
      </p:sp>
      <p:sp>
        <p:nvSpPr>
          <p:cNvPr id="46082" name="Rectangle 2"/>
          <p:cNvSpPr>
            <a:spLocks noGrp="1" noChangeArrowheads="1"/>
          </p:cNvSpPr>
          <p:nvPr>
            <p:ph type="title"/>
          </p:nvPr>
        </p:nvSpPr>
        <p:spPr/>
        <p:txBody>
          <a:bodyPr>
            <a:normAutofit/>
          </a:bodyPr>
          <a:lstStyle/>
          <a:p>
            <a:r>
              <a:rPr lang="en-US"/>
              <a:t>Factors That Influence a Company’s WACC</a:t>
            </a:r>
          </a:p>
        </p:txBody>
      </p:sp>
      <p:sp>
        <p:nvSpPr>
          <p:cNvPr id="46084" name="Slide Number Placeholder 5"/>
          <p:cNvSpPr>
            <a:spLocks noGrp="1"/>
          </p:cNvSpPr>
          <p:nvPr>
            <p:ph type="sldNum" sz="quarter" idx="12"/>
          </p:nvPr>
        </p:nvSpPr>
        <p:spPr/>
        <p:txBody>
          <a:bodyPr/>
          <a:lstStyle/>
          <a:p>
            <a:r>
              <a:rPr lang="en-US"/>
              <a:t>12-</a:t>
            </a:r>
            <a:fld id="{DF5D2421-4140-AC4C-91AD-A4EC5F9092A3}" type="slidenum">
              <a:rPr lang="en-US" smtClean="0"/>
              <a:pPr/>
              <a:t>137</a:t>
            </a:fld>
            <a:endParaRPr lang="en-US"/>
          </a:p>
        </p:txBody>
      </p:sp>
      <p:grpSp>
        <p:nvGrpSpPr>
          <p:cNvPr id="13" name="Group 12"/>
          <p:cNvGrpSpPr/>
          <p:nvPr/>
        </p:nvGrpSpPr>
        <p:grpSpPr>
          <a:xfrm>
            <a:off x="5521719" y="3139438"/>
            <a:ext cx="1861707" cy="2931026"/>
            <a:chOff x="5838292" y="3042918"/>
            <a:chExt cx="2482276" cy="3908034"/>
          </a:xfrm>
        </p:grpSpPr>
        <p:sp>
          <p:nvSpPr>
            <p:cNvPr id="7" name="Rounded Rectangle 6"/>
            <p:cNvSpPr/>
            <p:nvPr/>
          </p:nvSpPr>
          <p:spPr>
            <a:xfrm>
              <a:off x="6120423" y="3042918"/>
              <a:ext cx="1918015" cy="10130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Investment Policy</a:t>
              </a:r>
            </a:p>
          </p:txBody>
        </p:sp>
        <p:sp>
          <p:nvSpPr>
            <p:cNvPr id="8" name="TextBox 7"/>
            <p:cNvSpPr txBox="1"/>
            <p:nvPr/>
          </p:nvSpPr>
          <p:spPr>
            <a:xfrm>
              <a:off x="5838292" y="4242519"/>
              <a:ext cx="2482276" cy="2708433"/>
            </a:xfrm>
            <a:prstGeom prst="rect">
              <a:avLst/>
            </a:prstGeom>
            <a:noFill/>
          </p:spPr>
          <p:txBody>
            <a:bodyPr wrap="square" rtlCol="0">
              <a:spAutoFit/>
            </a:bodyPr>
            <a:lstStyle/>
            <a:p>
              <a:pPr marL="253604" indent="-253604">
                <a:spcBef>
                  <a:spcPts val="300"/>
                </a:spcBef>
                <a:spcAft>
                  <a:spcPts val="300"/>
                </a:spcAft>
                <a:buFont typeface="Arial"/>
                <a:buChar char="•"/>
              </a:pPr>
              <a:r>
                <a:rPr lang="en-US" dirty="0">
                  <a:latin typeface="+mn-lt"/>
                </a:rPr>
                <a:t>Firms with riskier projects generally have a higher WACC</a:t>
              </a:r>
            </a:p>
          </p:txBody>
        </p:sp>
      </p:grpSp>
      <p:grpSp>
        <p:nvGrpSpPr>
          <p:cNvPr id="12" name="Group 11"/>
          <p:cNvGrpSpPr/>
          <p:nvPr/>
        </p:nvGrpSpPr>
        <p:grpSpPr>
          <a:xfrm>
            <a:off x="3625868" y="3139439"/>
            <a:ext cx="1861707" cy="2730972"/>
            <a:chOff x="3310491" y="3042918"/>
            <a:chExt cx="2482276" cy="3641297"/>
          </a:xfrm>
        </p:grpSpPr>
        <p:sp>
          <p:nvSpPr>
            <p:cNvPr id="6" name="Rounded Rectangle 5"/>
            <p:cNvSpPr/>
            <p:nvPr/>
          </p:nvSpPr>
          <p:spPr>
            <a:xfrm>
              <a:off x="3592622" y="3042918"/>
              <a:ext cx="1918015" cy="10130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Capital Structure</a:t>
              </a:r>
            </a:p>
          </p:txBody>
        </p:sp>
        <p:sp>
          <p:nvSpPr>
            <p:cNvPr id="9" name="TextBox 8"/>
            <p:cNvSpPr txBox="1"/>
            <p:nvPr/>
          </p:nvSpPr>
          <p:spPr>
            <a:xfrm>
              <a:off x="3310491" y="4242520"/>
              <a:ext cx="2482276" cy="2441695"/>
            </a:xfrm>
            <a:prstGeom prst="rect">
              <a:avLst/>
            </a:prstGeom>
            <a:noFill/>
          </p:spPr>
          <p:txBody>
            <a:bodyPr wrap="square" rtlCol="0">
              <a:spAutoFit/>
            </a:bodyPr>
            <a:lstStyle/>
            <a:p>
              <a:pPr marL="253604" indent="-253604">
                <a:spcBef>
                  <a:spcPts val="300"/>
                </a:spcBef>
                <a:spcAft>
                  <a:spcPts val="300"/>
                </a:spcAft>
                <a:buFont typeface="Arial"/>
                <a:buChar char="•"/>
              </a:pPr>
              <a:r>
                <a:rPr lang="en-US" dirty="0">
                  <a:latin typeface="+mn-lt"/>
                </a:rPr>
                <a:t>Amount financed by debt vs. equity</a:t>
              </a:r>
            </a:p>
            <a:p>
              <a:pPr marL="253604" indent="-253604">
                <a:spcBef>
                  <a:spcPts val="300"/>
                </a:spcBef>
                <a:spcAft>
                  <a:spcPts val="300"/>
                </a:spcAft>
                <a:buFont typeface="Arial"/>
                <a:buChar char="•"/>
              </a:pPr>
              <a:r>
                <a:rPr lang="en-US" dirty="0">
                  <a:latin typeface="+mn-lt"/>
                </a:rPr>
                <a:t>Dividend policy</a:t>
              </a:r>
            </a:p>
          </p:txBody>
        </p:sp>
      </p:grpSp>
      <p:grpSp>
        <p:nvGrpSpPr>
          <p:cNvPr id="11" name="Group 10"/>
          <p:cNvGrpSpPr/>
          <p:nvPr/>
        </p:nvGrpSpPr>
        <p:grpSpPr>
          <a:xfrm>
            <a:off x="1773437" y="3139438"/>
            <a:ext cx="1650110" cy="2807916"/>
            <a:chOff x="840583" y="3042918"/>
            <a:chExt cx="2200146" cy="3743887"/>
          </a:xfrm>
        </p:grpSpPr>
        <p:sp>
          <p:nvSpPr>
            <p:cNvPr id="5" name="Rounded Rectangle 4"/>
            <p:cNvSpPr/>
            <p:nvPr/>
          </p:nvSpPr>
          <p:spPr>
            <a:xfrm>
              <a:off x="981649" y="3042918"/>
              <a:ext cx="1918015" cy="10130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Market Conditions</a:t>
              </a:r>
            </a:p>
          </p:txBody>
        </p:sp>
        <p:sp>
          <p:nvSpPr>
            <p:cNvPr id="10" name="TextBox 9"/>
            <p:cNvSpPr txBox="1"/>
            <p:nvPr/>
          </p:nvSpPr>
          <p:spPr>
            <a:xfrm>
              <a:off x="840583" y="4242519"/>
              <a:ext cx="2200146" cy="2544286"/>
            </a:xfrm>
            <a:prstGeom prst="rect">
              <a:avLst/>
            </a:prstGeom>
            <a:noFill/>
          </p:spPr>
          <p:txBody>
            <a:bodyPr wrap="square" rtlCol="0">
              <a:spAutoFit/>
            </a:bodyPr>
            <a:lstStyle/>
            <a:p>
              <a:pPr marL="253604" indent="-253604">
                <a:spcBef>
                  <a:spcPts val="300"/>
                </a:spcBef>
                <a:spcAft>
                  <a:spcPts val="300"/>
                </a:spcAft>
                <a:buFont typeface="Arial"/>
                <a:buChar char="•"/>
              </a:pPr>
              <a:r>
                <a:rPr lang="en-US" dirty="0">
                  <a:latin typeface="+mn-lt"/>
                </a:rPr>
                <a:t>Interest rates</a:t>
              </a:r>
            </a:p>
            <a:p>
              <a:pPr marL="253604" indent="-253604">
                <a:spcBef>
                  <a:spcPts val="300"/>
                </a:spcBef>
                <a:spcAft>
                  <a:spcPts val="300"/>
                </a:spcAft>
                <a:buFont typeface="Arial"/>
                <a:buChar char="•"/>
              </a:pPr>
              <a:r>
                <a:rPr lang="en-US" dirty="0">
                  <a:latin typeface="+mn-lt"/>
                </a:rPr>
                <a:t>Tax rates</a:t>
              </a:r>
            </a:p>
            <a:p>
              <a:pPr marL="253604" indent="-253604">
                <a:spcBef>
                  <a:spcPts val="300"/>
                </a:spcBef>
                <a:spcAft>
                  <a:spcPts val="300"/>
                </a:spcAft>
                <a:buFont typeface="Arial"/>
                <a:buChar char="•"/>
              </a:pPr>
              <a:r>
                <a:rPr lang="en-US" dirty="0">
                  <a:latin typeface="+mn-lt"/>
                </a:rPr>
                <a:t>Market risk premium</a:t>
              </a:r>
            </a:p>
          </p:txBody>
        </p:sp>
      </p:grpSp>
    </p:spTree>
    <p:extLst>
      <p:ext uri="{BB962C8B-B14F-4D97-AF65-F5344CB8AC3E}">
        <p14:creationId xmlns:p14="http://schemas.microsoft.com/office/powerpoint/2010/main" val="33318604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8100" y="2051191"/>
            <a:ext cx="5546210" cy="3327257"/>
          </a:xfrm>
        </p:spPr>
        <p:txBody>
          <a:bodyPr>
            <a:noAutofit/>
          </a:bodyPr>
          <a:lstStyle/>
          <a:p>
            <a:pPr marL="80963" indent="0">
              <a:spcBef>
                <a:spcPts val="450"/>
              </a:spcBef>
              <a:buNone/>
            </a:pPr>
            <a:r>
              <a:rPr lang="en-US" sz="1800" b="1" dirty="0"/>
              <a:t>Which one of the following is used as the pretax cost of debt?</a:t>
            </a:r>
          </a:p>
          <a:p>
            <a:pPr marL="715566" lvl="1" indent="-385763">
              <a:spcBef>
                <a:spcPts val="450"/>
              </a:spcBef>
              <a:buFont typeface="+mj-lt"/>
              <a:buAutoNum type="alphaUcPeriod"/>
            </a:pPr>
            <a:r>
              <a:rPr lang="en-US" sz="1500" dirty="0"/>
              <a:t>Average coupon rate on the firm’s outstanding bonds</a:t>
            </a:r>
          </a:p>
          <a:p>
            <a:pPr marL="715566" lvl="1" indent="-385763">
              <a:spcBef>
                <a:spcPts val="450"/>
              </a:spcBef>
              <a:buFont typeface="+mj-lt"/>
              <a:buAutoNum type="alphaUcPeriod"/>
            </a:pPr>
            <a:r>
              <a:rPr lang="en-US" sz="1500" dirty="0"/>
              <a:t>Coupon rate on the firm’s latest bond issue</a:t>
            </a:r>
          </a:p>
          <a:p>
            <a:pPr marL="715566" lvl="1" indent="-385763">
              <a:spcBef>
                <a:spcPts val="450"/>
              </a:spcBef>
              <a:buFont typeface="+mj-lt"/>
              <a:buAutoNum type="alphaUcPeriod"/>
            </a:pPr>
            <a:r>
              <a:rPr lang="en-US" sz="1500" dirty="0"/>
              <a:t>Weighted average yield to maturity on the firm’s outstanding debt</a:t>
            </a:r>
          </a:p>
          <a:p>
            <a:pPr marL="715566" lvl="1" indent="-385763">
              <a:spcBef>
                <a:spcPts val="450"/>
              </a:spcBef>
              <a:buFont typeface="+mj-lt"/>
              <a:buAutoNum type="alphaUcPeriod"/>
            </a:pPr>
            <a:r>
              <a:rPr lang="en-US" sz="1500" dirty="0"/>
              <a:t>Average current yield on the firm’s outstanding debt</a:t>
            </a:r>
          </a:p>
          <a:p>
            <a:pPr marL="715566" lvl="1" indent="-385763">
              <a:spcBef>
                <a:spcPts val="450"/>
              </a:spcBef>
              <a:buFont typeface="+mj-lt"/>
              <a:buAutoNum type="alphaUcPeriod"/>
            </a:pPr>
            <a:r>
              <a:rPr lang="en-US" sz="1500" dirty="0"/>
              <a:t>Annual interest divided by the market price per bond for the latest bond issue</a:t>
            </a:r>
          </a:p>
        </p:txBody>
      </p:sp>
      <p:sp>
        <p:nvSpPr>
          <p:cNvPr id="3" name="Slide Number Placeholder 2"/>
          <p:cNvSpPr>
            <a:spLocks noGrp="1"/>
          </p:cNvSpPr>
          <p:nvPr>
            <p:ph type="sldNum" sz="quarter" idx="12"/>
          </p:nvPr>
        </p:nvSpPr>
        <p:spPr>
          <a:xfrm>
            <a:off x="6888194" y="5663209"/>
            <a:ext cx="1014581" cy="273844"/>
          </a:xfrm>
        </p:spPr>
        <p:txBody>
          <a:bodyPr/>
          <a:lstStyle/>
          <a:p>
            <a:r>
              <a:rPr lang="en-US" dirty="0"/>
              <a:t>12-</a:t>
            </a:r>
            <a:fld id="{EB89C5CF-6863-6540-A5F4-09B0C10DF01D}" type="slidenum">
              <a:rPr lang="en-US" smtClean="0"/>
              <a:pPr/>
              <a:t>138</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10125600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8100" y="2051191"/>
            <a:ext cx="5546210" cy="3327257"/>
          </a:xfrm>
        </p:spPr>
        <p:txBody>
          <a:bodyPr>
            <a:noAutofit/>
          </a:bodyPr>
          <a:lstStyle/>
          <a:p>
            <a:pPr marL="80963" indent="0">
              <a:spcBef>
                <a:spcPts val="450"/>
              </a:spcBef>
              <a:buNone/>
            </a:pPr>
            <a:r>
              <a:rPr lang="en-US" sz="2100" b="1" dirty="0"/>
              <a:t>Which one of the following is the primary determinant of an investment's cost of capital?</a:t>
            </a:r>
          </a:p>
          <a:p>
            <a:pPr marL="715566" lvl="1" indent="-385763">
              <a:spcBef>
                <a:spcPts val="450"/>
              </a:spcBef>
              <a:buFont typeface="+mj-lt"/>
              <a:buAutoNum type="alphaUcPeriod"/>
            </a:pPr>
            <a:r>
              <a:rPr lang="en-US" sz="1800" dirty="0"/>
              <a:t>Life of the investment</a:t>
            </a:r>
          </a:p>
          <a:p>
            <a:pPr marL="715566" lvl="1" indent="-385763">
              <a:spcBef>
                <a:spcPts val="450"/>
              </a:spcBef>
              <a:buFont typeface="+mj-lt"/>
              <a:buAutoNum type="alphaUcPeriod"/>
            </a:pPr>
            <a:r>
              <a:rPr lang="en-US" sz="1800" dirty="0"/>
              <a:t>Amount of the initial cash outlay</a:t>
            </a:r>
          </a:p>
          <a:p>
            <a:pPr marL="715566" lvl="1" indent="-385763">
              <a:spcBef>
                <a:spcPts val="450"/>
              </a:spcBef>
              <a:buFont typeface="+mj-lt"/>
              <a:buAutoNum type="alphaUcPeriod"/>
            </a:pPr>
            <a:r>
              <a:rPr lang="en-US" sz="1800" dirty="0"/>
              <a:t>The investment level of risk</a:t>
            </a:r>
          </a:p>
          <a:p>
            <a:pPr marL="715566" lvl="1" indent="-385763">
              <a:spcBef>
                <a:spcPts val="450"/>
              </a:spcBef>
              <a:buFont typeface="+mj-lt"/>
              <a:buAutoNum type="alphaUcPeriod"/>
            </a:pPr>
            <a:r>
              <a:rPr lang="en-US" sz="1800" dirty="0"/>
              <a:t>The source of funds used for the investment</a:t>
            </a:r>
          </a:p>
          <a:p>
            <a:pPr marL="715566" lvl="1" indent="-385763">
              <a:spcBef>
                <a:spcPts val="450"/>
              </a:spcBef>
              <a:buFont typeface="+mj-lt"/>
              <a:buAutoNum type="alphaUcPeriod"/>
            </a:pPr>
            <a:r>
              <a:rPr lang="en-US" sz="1800" dirty="0"/>
              <a:t>The investment’s net present value</a:t>
            </a:r>
          </a:p>
        </p:txBody>
      </p:sp>
      <p:sp>
        <p:nvSpPr>
          <p:cNvPr id="3" name="Slide Number Placeholder 2"/>
          <p:cNvSpPr>
            <a:spLocks noGrp="1"/>
          </p:cNvSpPr>
          <p:nvPr>
            <p:ph type="sldNum" sz="quarter" idx="12"/>
          </p:nvPr>
        </p:nvSpPr>
        <p:spPr>
          <a:xfrm>
            <a:off x="6888194" y="5663209"/>
            <a:ext cx="1014581" cy="273844"/>
          </a:xfrm>
        </p:spPr>
        <p:txBody>
          <a:bodyPr/>
          <a:lstStyle/>
          <a:p>
            <a:r>
              <a:rPr lang="en-US" dirty="0"/>
              <a:t>12-</a:t>
            </a:r>
            <a:fld id="{EB89C5CF-6863-6540-A5F4-09B0C10DF01D}" type="slidenum">
              <a:rPr lang="en-US" smtClean="0"/>
              <a:pPr/>
              <a:t>139</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3757425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_LaMZ5ohoPz1JpiTpGsWvng">
            <a:hlinkClick r:id="" action="ppaction://media"/>
            <a:extLst>
              <a:ext uri="{FF2B5EF4-FFF2-40B4-BE49-F238E27FC236}">
                <a16:creationId xmlns:a16="http://schemas.microsoft.com/office/drawing/2014/main" id="{596BE230-53EA-470E-A303-E7576156B8C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12406" y="287161"/>
            <a:ext cx="7567096" cy="6053677"/>
          </a:xfrm>
          <a:prstGeom prst="rect">
            <a:avLst/>
          </a:prstGeom>
        </p:spPr>
      </p:pic>
    </p:spTree>
    <p:extLst>
      <p:ext uri="{BB962C8B-B14F-4D97-AF65-F5344CB8AC3E}">
        <p14:creationId xmlns:p14="http://schemas.microsoft.com/office/powerpoint/2010/main" val="374986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36958" y="1673023"/>
            <a:ext cx="6361201" cy="2831306"/>
          </a:xfrm>
        </p:spPr>
        <p:txBody>
          <a:bodyPr>
            <a:normAutofit fontScale="85000" lnSpcReduction="10000"/>
          </a:bodyPr>
          <a:lstStyle/>
          <a:p>
            <a:pPr algn="ctr">
              <a:buNone/>
            </a:pPr>
            <a:r>
              <a:rPr lang="en-US" sz="7200" dirty="0">
                <a:latin typeface="Arial Black"/>
                <a:cs typeface="Arial Black"/>
              </a:rPr>
              <a:t>Divisional and Project Costs of Capital</a:t>
            </a:r>
          </a:p>
          <a:p>
            <a:pPr algn="ctr"/>
            <a:endParaRPr lang="en-US" dirty="0"/>
          </a:p>
          <a:p>
            <a:pPr algn="ctr"/>
            <a:endParaRPr lang="en-US" dirty="0"/>
          </a:p>
          <a:p>
            <a:pPr algn="ctr"/>
            <a:endParaRPr lang="en-US" dirty="0"/>
          </a:p>
        </p:txBody>
      </p:sp>
      <p:sp>
        <p:nvSpPr>
          <p:cNvPr id="6" name="Slide Number Placeholder 2"/>
          <p:cNvSpPr>
            <a:spLocks noGrp="1"/>
          </p:cNvSpPr>
          <p:nvPr>
            <p:ph type="sldNum" sz="quarter" idx="12"/>
          </p:nvPr>
        </p:nvSpPr>
        <p:spPr>
          <a:xfrm>
            <a:off x="7187444" y="5663208"/>
            <a:ext cx="715331" cy="274320"/>
          </a:xfrm>
        </p:spPr>
        <p:txBody>
          <a:bodyPr/>
          <a:lstStyle/>
          <a:p>
            <a:r>
              <a:rPr lang="en-US" dirty="0"/>
              <a:t>12-</a:t>
            </a:r>
            <a:fld id="{EB89C5CF-6863-6540-A5F4-09B0C10DF01D}" type="slidenum">
              <a:rPr lang="en-US" smtClean="0"/>
              <a:pPr/>
              <a:t>140</a:t>
            </a:fld>
            <a:endParaRPr lang="en-US" dirty="0"/>
          </a:p>
        </p:txBody>
      </p:sp>
      <p:pic>
        <p:nvPicPr>
          <p:cNvPr id="5" name="Picture 4" descr="15297971_s.jpg"/>
          <p:cNvPicPr>
            <a:picLocks noChangeAspect="1"/>
          </p:cNvPicPr>
          <p:nvPr/>
        </p:nvPicPr>
        <p:blipFill>
          <a:blip r:embed="rId3"/>
          <a:srcRect l="7037" t="38228" r="64518" b="36233"/>
          <a:stretch>
            <a:fillRect/>
          </a:stretch>
        </p:blipFill>
        <p:spPr>
          <a:xfrm>
            <a:off x="5880099" y="4629149"/>
            <a:ext cx="1762685" cy="1097280"/>
          </a:xfrm>
          <a:prstGeom prst="rect">
            <a:avLst/>
          </a:prstGeom>
        </p:spPr>
      </p:pic>
    </p:spTree>
    <p:extLst>
      <p:ext uri="{BB962C8B-B14F-4D97-AF65-F5344CB8AC3E}">
        <p14:creationId xmlns:p14="http://schemas.microsoft.com/office/powerpoint/2010/main" val="372046058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r>
              <a:rPr lang="en-US" sz="2100" dirty="0"/>
              <a:t>A firm’s WACC reflects the risk of an average project undertaken by the firm</a:t>
            </a:r>
          </a:p>
          <a:p>
            <a:pPr lvl="1"/>
            <a:r>
              <a:rPr lang="en-US" sz="1800" dirty="0"/>
              <a:t>“Average” risk = the firm’s current operations</a:t>
            </a:r>
          </a:p>
          <a:p>
            <a:r>
              <a:rPr lang="en-US" sz="2100" dirty="0"/>
              <a:t>Different divisions/projects may have different risks </a:t>
            </a:r>
          </a:p>
          <a:p>
            <a:pPr lvl="1"/>
            <a:r>
              <a:rPr lang="en-US" sz="1800" dirty="0"/>
              <a:t>The division’s or project’s WACC should be adjusted to reflect the appropriate risk and capital structure</a:t>
            </a:r>
          </a:p>
        </p:txBody>
      </p:sp>
      <p:sp>
        <p:nvSpPr>
          <p:cNvPr id="48130" name="Rectangle 2"/>
          <p:cNvSpPr>
            <a:spLocks noGrp="1" noChangeArrowheads="1"/>
          </p:cNvSpPr>
          <p:nvPr>
            <p:ph type="title"/>
          </p:nvPr>
        </p:nvSpPr>
        <p:spPr/>
        <p:txBody>
          <a:bodyPr/>
          <a:lstStyle/>
          <a:p>
            <a:r>
              <a:rPr lang="en-US"/>
              <a:t>Risk-Adjusted WACC</a:t>
            </a:r>
          </a:p>
        </p:txBody>
      </p:sp>
      <p:sp>
        <p:nvSpPr>
          <p:cNvPr id="48132" name="Slide Number Placeholder 5"/>
          <p:cNvSpPr>
            <a:spLocks noGrp="1"/>
          </p:cNvSpPr>
          <p:nvPr>
            <p:ph type="sldNum" sz="quarter" idx="12"/>
          </p:nvPr>
        </p:nvSpPr>
        <p:spPr/>
        <p:txBody>
          <a:bodyPr/>
          <a:lstStyle/>
          <a:p>
            <a:r>
              <a:rPr lang="en-US"/>
              <a:t>12-</a:t>
            </a:r>
            <a:fld id="{196AED03-E5D1-A146-894F-0DA71FD75D7D}" type="slidenum">
              <a:rPr lang="en-US" smtClean="0"/>
              <a:pPr/>
              <a:t>141</a:t>
            </a:fld>
            <a:endParaRPr lang="en-US"/>
          </a:p>
        </p:txBody>
      </p:sp>
      <p:sp>
        <p:nvSpPr>
          <p:cNvPr id="48135" name="TextBox 6"/>
          <p:cNvSpPr txBox="1">
            <a:spLocks noChangeArrowheads="1"/>
          </p:cNvSpPr>
          <p:nvPr/>
        </p:nvSpPr>
        <p:spPr bwMode="auto">
          <a:xfrm>
            <a:off x="1371600" y="5587604"/>
            <a:ext cx="5429250" cy="323165"/>
          </a:xfrm>
          <a:prstGeom prst="rect">
            <a:avLst/>
          </a:prstGeom>
          <a:noFill/>
          <a:ln w="9525">
            <a:noFill/>
            <a:miter lim="800000"/>
            <a:headEnd/>
            <a:tailEnd/>
          </a:ln>
        </p:spPr>
        <p:txBody>
          <a:bodyPr>
            <a:prstTxWarp prst="textNoShape">
              <a:avLst/>
            </a:prstTxWarp>
            <a:spAutoFit/>
          </a:bodyPr>
          <a:lstStyle/>
          <a:p>
            <a:pPr eaLnBrk="1" hangingPunct="1"/>
            <a:r>
              <a:rPr lang="en-US" sz="750" i="1">
                <a:latin typeface="Times New Roman" pitchFamily="-84" charset="0"/>
                <a:ea typeface="Times New Roman" pitchFamily="-84" charset="0"/>
                <a:cs typeface="Times New Roman" pitchFamily="-84" charset="0"/>
              </a:rPr>
              <a:t>Copyright (c) 2017 McGraw-Hill Education. All rights reserved. No reproduction or distribution without the prior written consent of McGraw-Hill Education.</a:t>
            </a:r>
            <a:endParaRPr lang="en-US" sz="750" i="1">
              <a:solidFill>
                <a:srgbClr val="080000"/>
              </a:solidFill>
              <a:latin typeface="Times New Roman" pitchFamily="-84" charset="0"/>
              <a:ea typeface="ＭＳ Ｐゴシック" pitchFamily="-84" charset="-128"/>
              <a:cs typeface="Times New Roman" pitchFamily="-84" charset="0"/>
            </a:endParaRPr>
          </a:p>
        </p:txBody>
      </p:sp>
    </p:spTree>
    <p:extLst>
      <p:ext uri="{BB962C8B-B14F-4D97-AF65-F5344CB8AC3E}">
        <p14:creationId xmlns:p14="http://schemas.microsoft.com/office/powerpoint/2010/main" val="3028000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bldLvl="2"/>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184135"/>
            <a:ext cx="6172200" cy="1769930"/>
          </a:xfrm>
        </p:spPr>
        <p:txBody>
          <a:bodyPr/>
          <a:lstStyle/>
          <a:p>
            <a:pPr eaLnBrk="1" hangingPunct="1"/>
            <a:r>
              <a:rPr lang="en-US" dirty="0"/>
              <a:t>What would happen if we use the WACC for all projects regardless of risk?</a:t>
            </a:r>
          </a:p>
          <a:p>
            <a:pPr eaLnBrk="1" hangingPunct="1"/>
            <a:r>
              <a:rPr lang="en-US" dirty="0"/>
              <a:t>Assume the WACC = 15%</a:t>
            </a:r>
          </a:p>
          <a:p>
            <a:endParaRPr lang="en-US" dirty="0"/>
          </a:p>
        </p:txBody>
      </p:sp>
      <p:sp>
        <p:nvSpPr>
          <p:cNvPr id="3" name="Title 2"/>
          <p:cNvSpPr>
            <a:spLocks noGrp="1"/>
          </p:cNvSpPr>
          <p:nvPr>
            <p:ph type="title"/>
          </p:nvPr>
        </p:nvSpPr>
        <p:spPr/>
        <p:txBody>
          <a:bodyPr/>
          <a:lstStyle/>
          <a:p>
            <a:r>
              <a:rPr lang="en-US" dirty="0"/>
              <a:t>Using WACC for All Projects</a:t>
            </a:r>
          </a:p>
        </p:txBody>
      </p:sp>
      <p:sp>
        <p:nvSpPr>
          <p:cNvPr id="4" name="Slide Number Placeholder 3"/>
          <p:cNvSpPr>
            <a:spLocks noGrp="1"/>
          </p:cNvSpPr>
          <p:nvPr>
            <p:ph type="sldNum" sz="quarter" idx="12"/>
          </p:nvPr>
        </p:nvSpPr>
        <p:spPr/>
        <p:txBody>
          <a:bodyPr/>
          <a:lstStyle/>
          <a:p>
            <a:pPr>
              <a:defRPr/>
            </a:pPr>
            <a:r>
              <a:rPr lang="en-US" altLang="en-US"/>
              <a:t>12-</a:t>
            </a:r>
            <a:fld id="{67C0A812-1479-4DE4-979A-2C89457B5F3D}" type="slidenum">
              <a:rPr lang="en-US" altLang="en-US" smtClean="0"/>
              <a:pPr>
                <a:defRPr/>
              </a:pPr>
              <a:t>142</a:t>
            </a:fld>
            <a:endParaRPr lang="en-US" altLang="en-US" dirty="0"/>
          </a:p>
        </p:txBody>
      </p:sp>
      <p:graphicFrame>
        <p:nvGraphicFramePr>
          <p:cNvPr id="99330" name="Object 9"/>
          <p:cNvGraphicFramePr>
            <a:graphicFrameLocks noGrp="1" noChangeAspect="1"/>
          </p:cNvGraphicFramePr>
          <p:nvPr/>
        </p:nvGraphicFramePr>
        <p:xfrm>
          <a:off x="2231232" y="4049317"/>
          <a:ext cx="4931878" cy="871934"/>
        </p:xfrm>
        <a:graphic>
          <a:graphicData uri="http://schemas.openxmlformats.org/presentationml/2006/ole">
            <mc:AlternateContent xmlns:mc="http://schemas.openxmlformats.org/markup-compatibility/2006">
              <mc:Choice xmlns:v="urn:schemas-microsoft-com:vml" Requires="v">
                <p:oleObj spid="_x0000_s301059" name="Worksheet" r:id="rId4" imgW="4610100" imgH="825500" progId="Excel.Sheet.12">
                  <p:embed/>
                </p:oleObj>
              </mc:Choice>
              <mc:Fallback>
                <p:oleObj name="Worksheet" r:id="rId4" imgW="4610100" imgH="825500" progId="Excel.Sheet.12">
                  <p:embed/>
                  <p:pic>
                    <p:nvPicPr>
                      <p:cNvPr id="99330" name="Object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1232" y="4049317"/>
                        <a:ext cx="4931878" cy="871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TextBox 5"/>
          <p:cNvSpPr txBox="1">
            <a:spLocks noChangeArrowheads="1"/>
          </p:cNvSpPr>
          <p:nvPr/>
        </p:nvSpPr>
        <p:spPr bwMode="auto">
          <a:xfrm>
            <a:off x="1371600" y="5587604"/>
            <a:ext cx="5429250" cy="323165"/>
          </a:xfrm>
          <a:prstGeom prst="rect">
            <a:avLst/>
          </a:prstGeom>
          <a:noFill/>
          <a:ln w="9525">
            <a:noFill/>
            <a:miter lim="800000"/>
            <a:headEnd/>
            <a:tailEnd/>
          </a:ln>
        </p:spPr>
        <p:txBody>
          <a:bodyPr>
            <a:prstTxWarp prst="textNoShape">
              <a:avLst/>
            </a:prstTxWarp>
            <a:spAutoFit/>
          </a:bodyPr>
          <a:lstStyle/>
          <a:p>
            <a:pPr eaLnBrk="1" hangingPunct="1"/>
            <a:r>
              <a:rPr lang="en-US" sz="750" i="1" dirty="0">
                <a:latin typeface="Times New Roman" pitchFamily="-84" charset="0"/>
                <a:ea typeface="Times New Roman" pitchFamily="-84" charset="0"/>
                <a:cs typeface="Times New Roman" pitchFamily="-84" charset="0"/>
              </a:rPr>
              <a:t>Copyright (</a:t>
            </a:r>
            <a:r>
              <a:rPr lang="en-US" sz="750" i="1" dirty="0" err="1">
                <a:latin typeface="Times New Roman" pitchFamily="-84" charset="0"/>
                <a:ea typeface="Times New Roman" pitchFamily="-84" charset="0"/>
                <a:cs typeface="Times New Roman" pitchFamily="-84" charset="0"/>
              </a:rPr>
              <a:t>c</a:t>
            </a:r>
            <a:r>
              <a:rPr lang="en-US" sz="750" i="1" dirty="0">
                <a:latin typeface="Times New Roman" pitchFamily="-84" charset="0"/>
                <a:ea typeface="Times New Roman" pitchFamily="-84" charset="0"/>
                <a:cs typeface="Times New Roman" pitchFamily="-84" charset="0"/>
              </a:rPr>
              <a:t>) 2017 McGraw-Hill Education. All rights reserved. No reproduction or distribution without the prior written consent of McGraw-Hill Education.</a:t>
            </a:r>
            <a:endParaRPr lang="en-US" sz="750" i="1" dirty="0">
              <a:solidFill>
                <a:srgbClr val="080000"/>
              </a:solidFill>
              <a:latin typeface="Times New Roman" pitchFamily="-84" charset="0"/>
              <a:ea typeface="ＭＳ Ｐゴシック" pitchFamily="-84" charset="-128"/>
              <a:cs typeface="Times New Roman" pitchFamily="-84" charset="0"/>
            </a:endParaRPr>
          </a:p>
        </p:txBody>
      </p:sp>
    </p:spTree>
    <p:extLst>
      <p:ext uri="{BB962C8B-B14F-4D97-AF65-F5344CB8AC3E}">
        <p14:creationId xmlns:p14="http://schemas.microsoft.com/office/powerpoint/2010/main" val="180975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152384"/>
            <a:ext cx="6172200" cy="1769930"/>
          </a:xfrm>
        </p:spPr>
        <p:txBody>
          <a:bodyPr/>
          <a:lstStyle/>
          <a:p>
            <a:pPr eaLnBrk="1" hangingPunct="1"/>
            <a:r>
              <a:rPr lang="en-US" sz="2100" dirty="0"/>
              <a:t>Assume the WACC = 15%</a:t>
            </a:r>
          </a:p>
          <a:p>
            <a:pPr eaLnBrk="1" hangingPunct="1"/>
            <a:r>
              <a:rPr lang="en-US" sz="2100" dirty="0"/>
              <a:t>A project’s required return is calculated using the SML and the project’s Beta</a:t>
            </a:r>
          </a:p>
          <a:p>
            <a:pPr eaLnBrk="1" hangingPunct="1"/>
            <a:r>
              <a:rPr lang="en-US" sz="2100" dirty="0"/>
              <a:t>Adjusting for risk changes the decisions</a:t>
            </a:r>
          </a:p>
        </p:txBody>
      </p:sp>
      <p:sp>
        <p:nvSpPr>
          <p:cNvPr id="3" name="Title 2"/>
          <p:cNvSpPr>
            <a:spLocks noGrp="1"/>
          </p:cNvSpPr>
          <p:nvPr>
            <p:ph type="title"/>
          </p:nvPr>
        </p:nvSpPr>
        <p:spPr/>
        <p:txBody>
          <a:bodyPr/>
          <a:lstStyle/>
          <a:p>
            <a:r>
              <a:rPr lang="en-US" dirty="0"/>
              <a:t>Using WACC for All Projects</a:t>
            </a:r>
          </a:p>
        </p:txBody>
      </p:sp>
      <p:sp>
        <p:nvSpPr>
          <p:cNvPr id="4" name="Slide Number Placeholder 3"/>
          <p:cNvSpPr>
            <a:spLocks noGrp="1"/>
          </p:cNvSpPr>
          <p:nvPr>
            <p:ph type="sldNum" sz="quarter" idx="12"/>
          </p:nvPr>
        </p:nvSpPr>
        <p:spPr/>
        <p:txBody>
          <a:bodyPr/>
          <a:lstStyle/>
          <a:p>
            <a:pPr>
              <a:defRPr/>
            </a:pPr>
            <a:r>
              <a:rPr lang="en-US" altLang="en-US"/>
              <a:t>12-</a:t>
            </a:r>
            <a:fld id="{67C0A812-1479-4DE4-979A-2C89457B5F3D}" type="slidenum">
              <a:rPr lang="en-US" altLang="en-US" smtClean="0"/>
              <a:pPr>
                <a:defRPr/>
              </a:pPr>
              <a:t>143</a:t>
            </a:fld>
            <a:endParaRPr lang="en-US" altLang="en-US" dirty="0"/>
          </a:p>
        </p:txBody>
      </p:sp>
      <p:sp>
        <p:nvSpPr>
          <p:cNvPr id="6" name="TextBox 5"/>
          <p:cNvSpPr txBox="1">
            <a:spLocks noChangeArrowheads="1"/>
          </p:cNvSpPr>
          <p:nvPr/>
        </p:nvSpPr>
        <p:spPr bwMode="auto">
          <a:xfrm>
            <a:off x="1371600" y="5587604"/>
            <a:ext cx="5429250" cy="323165"/>
          </a:xfrm>
          <a:prstGeom prst="rect">
            <a:avLst/>
          </a:prstGeom>
          <a:noFill/>
          <a:ln w="9525">
            <a:noFill/>
            <a:miter lim="800000"/>
            <a:headEnd/>
            <a:tailEnd/>
          </a:ln>
        </p:spPr>
        <p:txBody>
          <a:bodyPr>
            <a:prstTxWarp prst="textNoShape">
              <a:avLst/>
            </a:prstTxWarp>
            <a:spAutoFit/>
          </a:bodyPr>
          <a:lstStyle/>
          <a:p>
            <a:pPr eaLnBrk="1" hangingPunct="1"/>
            <a:r>
              <a:rPr lang="en-US" sz="750" i="1" dirty="0">
                <a:latin typeface="Times New Roman" pitchFamily="-84" charset="0"/>
                <a:ea typeface="Times New Roman" pitchFamily="-84" charset="0"/>
                <a:cs typeface="Times New Roman" pitchFamily="-84" charset="0"/>
              </a:rPr>
              <a:t>Copyright (</a:t>
            </a:r>
            <a:r>
              <a:rPr lang="en-US" sz="750" i="1" dirty="0" err="1">
                <a:latin typeface="Times New Roman" pitchFamily="-84" charset="0"/>
                <a:ea typeface="Times New Roman" pitchFamily="-84" charset="0"/>
                <a:cs typeface="Times New Roman" pitchFamily="-84" charset="0"/>
              </a:rPr>
              <a:t>c</a:t>
            </a:r>
            <a:r>
              <a:rPr lang="en-US" sz="750" i="1" dirty="0">
                <a:latin typeface="Times New Roman" pitchFamily="-84" charset="0"/>
                <a:ea typeface="Times New Roman" pitchFamily="-84" charset="0"/>
                <a:cs typeface="Times New Roman" pitchFamily="-84" charset="0"/>
              </a:rPr>
              <a:t>) 2017 McGraw-Hill Education. All rights reserved. No reproduction or distribution without the prior written consent of McGraw-Hill Education.</a:t>
            </a:r>
            <a:endParaRPr lang="en-US" sz="750" i="1" dirty="0">
              <a:solidFill>
                <a:srgbClr val="080000"/>
              </a:solidFill>
              <a:latin typeface="Times New Roman" pitchFamily="-84" charset="0"/>
              <a:ea typeface="ＭＳ Ｐゴシック" pitchFamily="-84" charset="-128"/>
              <a:cs typeface="Times New Roman" pitchFamily="-84" charset="0"/>
            </a:endParaRPr>
          </a:p>
        </p:txBody>
      </p:sp>
      <p:graphicFrame>
        <p:nvGraphicFramePr>
          <p:cNvPr id="101379" name="Object 5"/>
          <p:cNvGraphicFramePr>
            <a:graphicFrameLocks noGrp="1" noChangeAspect="1"/>
          </p:cNvGraphicFramePr>
          <p:nvPr/>
        </p:nvGraphicFramePr>
        <p:xfrm>
          <a:off x="2434378" y="3922313"/>
          <a:ext cx="4382348" cy="848519"/>
        </p:xfrm>
        <a:graphic>
          <a:graphicData uri="http://schemas.openxmlformats.org/presentationml/2006/ole">
            <mc:AlternateContent xmlns:mc="http://schemas.openxmlformats.org/markup-compatibility/2006">
              <mc:Choice xmlns:v="urn:schemas-microsoft-com:vml" Requires="v">
                <p:oleObj spid="_x0000_s302083" name="Worksheet" r:id="rId4" imgW="5588000" imgH="1092200" progId="Excel.Sheet.12">
                  <p:embed/>
                </p:oleObj>
              </mc:Choice>
              <mc:Fallback>
                <p:oleObj name="Worksheet" r:id="rId4" imgW="5588000" imgH="1092200" progId="Excel.Sheet.12">
                  <p:embed/>
                  <p:pic>
                    <p:nvPicPr>
                      <p:cNvPr id="101379"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4378" y="3922313"/>
                        <a:ext cx="4382348" cy="84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9295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4268" y="478612"/>
            <a:ext cx="6559101" cy="857250"/>
          </a:xfrm>
        </p:spPr>
        <p:txBody>
          <a:bodyPr>
            <a:normAutofit fontScale="90000"/>
          </a:bodyPr>
          <a:lstStyle/>
          <a:p>
            <a:r>
              <a:rPr lang="en-US" dirty="0"/>
              <a:t>Finding Beta for a Project/Division</a:t>
            </a:r>
          </a:p>
        </p:txBody>
      </p:sp>
      <p:sp>
        <p:nvSpPr>
          <p:cNvPr id="4" name="Slide Number Placeholder 3"/>
          <p:cNvSpPr>
            <a:spLocks noGrp="1"/>
          </p:cNvSpPr>
          <p:nvPr>
            <p:ph type="sldNum" sz="quarter" idx="12"/>
          </p:nvPr>
        </p:nvSpPr>
        <p:spPr/>
        <p:txBody>
          <a:bodyPr/>
          <a:lstStyle/>
          <a:p>
            <a:pPr>
              <a:defRPr/>
            </a:pPr>
            <a:r>
              <a:rPr lang="en-US" altLang="en-US"/>
              <a:t>12-</a:t>
            </a:r>
            <a:fld id="{67C0A812-1479-4DE4-979A-2C89457B5F3D}" type="slidenum">
              <a:rPr lang="en-US" altLang="en-US" smtClean="0"/>
              <a:pPr>
                <a:defRPr/>
              </a:pPr>
              <a:t>144</a:t>
            </a:fld>
            <a:endParaRPr lang="en-US" altLang="en-US" dirty="0"/>
          </a:p>
        </p:txBody>
      </p:sp>
      <p:sp>
        <p:nvSpPr>
          <p:cNvPr id="6" name="Content Placeholder 1"/>
          <p:cNvSpPr>
            <a:spLocks noGrp="1"/>
          </p:cNvSpPr>
          <p:nvPr>
            <p:ph idx="1"/>
          </p:nvPr>
        </p:nvSpPr>
        <p:spPr>
          <a:xfrm>
            <a:off x="1485900" y="2156952"/>
            <a:ext cx="6172200" cy="922535"/>
          </a:xfrm>
        </p:spPr>
        <p:txBody>
          <a:bodyPr/>
          <a:lstStyle/>
          <a:p>
            <a:r>
              <a:rPr lang="en-US" dirty="0"/>
              <a:t>How do you determine the beta (or risk level) for a project or division within a company?</a:t>
            </a:r>
          </a:p>
        </p:txBody>
      </p:sp>
      <p:sp>
        <p:nvSpPr>
          <p:cNvPr id="7" name="Rounded Rectangle 6"/>
          <p:cNvSpPr/>
          <p:nvPr/>
        </p:nvSpPr>
        <p:spPr>
          <a:xfrm>
            <a:off x="2849653" y="3516611"/>
            <a:ext cx="1438511" cy="9670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Pure Play Approach</a:t>
            </a:r>
          </a:p>
        </p:txBody>
      </p:sp>
      <p:sp>
        <p:nvSpPr>
          <p:cNvPr id="8" name="Rounded Rectangle 7"/>
          <p:cNvSpPr/>
          <p:nvPr/>
        </p:nvSpPr>
        <p:spPr>
          <a:xfrm>
            <a:off x="4757374" y="3516611"/>
            <a:ext cx="1438511" cy="9670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Subjective Approach</a:t>
            </a:r>
          </a:p>
        </p:txBody>
      </p:sp>
    </p:spTree>
    <p:extLst>
      <p:ext uri="{BB962C8B-B14F-4D97-AF65-F5344CB8AC3E}">
        <p14:creationId xmlns:p14="http://schemas.microsoft.com/office/powerpoint/2010/main" val="40557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1485900" y="2041258"/>
            <a:ext cx="6172200" cy="3083333"/>
          </a:xfrm>
        </p:spPr>
        <p:txBody>
          <a:bodyPr/>
          <a:lstStyle/>
          <a:p>
            <a:r>
              <a:rPr lang="en-US" sz="2100" dirty="0"/>
              <a:t>Find one or more companies that specialize in the product or service being considered</a:t>
            </a:r>
          </a:p>
          <a:p>
            <a:r>
              <a:rPr lang="en-US" sz="2100" dirty="0"/>
              <a:t>Compute the beta for each company</a:t>
            </a:r>
          </a:p>
          <a:p>
            <a:r>
              <a:rPr lang="en-US" sz="2100" dirty="0"/>
              <a:t>Take an average</a:t>
            </a:r>
          </a:p>
          <a:p>
            <a:r>
              <a:rPr lang="en-US" sz="2100" dirty="0"/>
              <a:t>Use that beta along with the CAPM to find the appropriate return for a project of that risk</a:t>
            </a:r>
          </a:p>
          <a:p>
            <a:r>
              <a:rPr lang="en-US" sz="2100" dirty="0"/>
              <a:t>Pure play companies can be difficult to find</a:t>
            </a:r>
          </a:p>
        </p:txBody>
      </p:sp>
      <p:sp>
        <p:nvSpPr>
          <p:cNvPr id="54274" name="Rectangle 2"/>
          <p:cNvSpPr>
            <a:spLocks noGrp="1" noChangeArrowheads="1"/>
          </p:cNvSpPr>
          <p:nvPr>
            <p:ph type="title"/>
          </p:nvPr>
        </p:nvSpPr>
        <p:spPr/>
        <p:txBody>
          <a:bodyPr/>
          <a:lstStyle/>
          <a:p>
            <a:r>
              <a:rPr lang="en-US"/>
              <a:t>Pure Play Approach</a:t>
            </a:r>
          </a:p>
        </p:txBody>
      </p:sp>
      <p:sp>
        <p:nvSpPr>
          <p:cNvPr id="54276" name="Slide Number Placeholder 5"/>
          <p:cNvSpPr>
            <a:spLocks noGrp="1"/>
          </p:cNvSpPr>
          <p:nvPr>
            <p:ph type="sldNum" sz="quarter" idx="12"/>
          </p:nvPr>
        </p:nvSpPr>
        <p:spPr/>
        <p:txBody>
          <a:bodyPr/>
          <a:lstStyle/>
          <a:p>
            <a:r>
              <a:rPr lang="en-US"/>
              <a:t>12-</a:t>
            </a:r>
            <a:fld id="{6A4A953B-9AFB-7148-B5B4-47200063787E}" type="slidenum">
              <a:rPr lang="en-US" smtClean="0"/>
              <a:pPr/>
              <a:t>145</a:t>
            </a:fld>
            <a:endParaRPr lang="en-US"/>
          </a:p>
        </p:txBody>
      </p:sp>
      <p:sp>
        <p:nvSpPr>
          <p:cNvPr id="54279" name="TextBox 6"/>
          <p:cNvSpPr txBox="1">
            <a:spLocks noChangeArrowheads="1"/>
          </p:cNvSpPr>
          <p:nvPr/>
        </p:nvSpPr>
        <p:spPr bwMode="auto">
          <a:xfrm>
            <a:off x="1371600" y="5587604"/>
            <a:ext cx="5429250" cy="323165"/>
          </a:xfrm>
          <a:prstGeom prst="rect">
            <a:avLst/>
          </a:prstGeom>
          <a:noFill/>
          <a:ln w="9525">
            <a:noFill/>
            <a:miter lim="800000"/>
            <a:headEnd/>
            <a:tailEnd/>
          </a:ln>
        </p:spPr>
        <p:txBody>
          <a:bodyPr>
            <a:prstTxWarp prst="textNoShape">
              <a:avLst/>
            </a:prstTxWarp>
            <a:spAutoFit/>
          </a:bodyPr>
          <a:lstStyle/>
          <a:p>
            <a:pPr eaLnBrk="1" hangingPunct="1"/>
            <a:r>
              <a:rPr lang="en-US" sz="750" i="1">
                <a:latin typeface="Times New Roman" pitchFamily="-84" charset="0"/>
                <a:ea typeface="Times New Roman" pitchFamily="-84" charset="0"/>
                <a:cs typeface="Times New Roman" pitchFamily="-84" charset="0"/>
              </a:rPr>
              <a:t>Copyright (c) 2017 McGraw-Hill Education. All rights reserved. No reproduction or distribution without the prior written consent of McGraw-Hill Education.</a:t>
            </a:r>
            <a:endParaRPr lang="en-US" sz="750" i="1">
              <a:solidFill>
                <a:srgbClr val="080000"/>
              </a:solidFill>
              <a:latin typeface="Times New Roman" pitchFamily="-84" charset="0"/>
              <a:ea typeface="ＭＳ Ｐゴシック" pitchFamily="-84" charset="-128"/>
              <a:cs typeface="Times New Roman" pitchFamily="-84" charset="0"/>
            </a:endParaRPr>
          </a:p>
        </p:txBody>
      </p:sp>
    </p:spTree>
    <p:extLst>
      <p:ext uri="{BB962C8B-B14F-4D97-AF65-F5344CB8AC3E}">
        <p14:creationId xmlns:p14="http://schemas.microsoft.com/office/powerpoint/2010/main" val="2151758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r>
              <a:rPr lang="en-US" dirty="0"/>
              <a:t>Consider the project’s risk relative to the firm overall</a:t>
            </a:r>
          </a:p>
          <a:p>
            <a:pPr lvl="1"/>
            <a:r>
              <a:rPr lang="en-US" dirty="0"/>
              <a:t>If the project is riskier than the firm, use a discount rate greater than the WACC</a:t>
            </a:r>
          </a:p>
          <a:p>
            <a:pPr lvl="1"/>
            <a:r>
              <a:rPr lang="en-US" dirty="0"/>
              <a:t>If the project is less risky than the firm, use a discount rate less than the WACC</a:t>
            </a:r>
          </a:p>
        </p:txBody>
      </p:sp>
      <p:sp>
        <p:nvSpPr>
          <p:cNvPr id="56322" name="Rectangle 2"/>
          <p:cNvSpPr>
            <a:spLocks noGrp="1" noChangeArrowheads="1"/>
          </p:cNvSpPr>
          <p:nvPr>
            <p:ph type="title"/>
          </p:nvPr>
        </p:nvSpPr>
        <p:spPr/>
        <p:txBody>
          <a:bodyPr/>
          <a:lstStyle/>
          <a:p>
            <a:r>
              <a:rPr lang="en-US"/>
              <a:t>Subjective Approach</a:t>
            </a:r>
          </a:p>
        </p:txBody>
      </p:sp>
      <p:sp>
        <p:nvSpPr>
          <p:cNvPr id="56324" name="Slide Number Placeholder 5"/>
          <p:cNvSpPr>
            <a:spLocks noGrp="1"/>
          </p:cNvSpPr>
          <p:nvPr>
            <p:ph type="sldNum" sz="quarter" idx="12"/>
          </p:nvPr>
        </p:nvSpPr>
        <p:spPr/>
        <p:txBody>
          <a:bodyPr/>
          <a:lstStyle/>
          <a:p>
            <a:r>
              <a:rPr lang="en-US"/>
              <a:t>12-</a:t>
            </a:r>
            <a:fld id="{ADB34DA5-985E-0448-B0BA-A954163E6F03}" type="slidenum">
              <a:rPr lang="en-US" smtClean="0"/>
              <a:pPr/>
              <a:t>146</a:t>
            </a:fld>
            <a:endParaRPr lang="en-US"/>
          </a:p>
        </p:txBody>
      </p:sp>
      <p:sp>
        <p:nvSpPr>
          <p:cNvPr id="56327" name="TextBox 6"/>
          <p:cNvSpPr txBox="1">
            <a:spLocks noChangeArrowheads="1"/>
          </p:cNvSpPr>
          <p:nvPr/>
        </p:nvSpPr>
        <p:spPr bwMode="auto">
          <a:xfrm>
            <a:off x="1371600" y="5587604"/>
            <a:ext cx="5429250" cy="323165"/>
          </a:xfrm>
          <a:prstGeom prst="rect">
            <a:avLst/>
          </a:prstGeom>
          <a:noFill/>
          <a:ln w="9525">
            <a:noFill/>
            <a:miter lim="800000"/>
            <a:headEnd/>
            <a:tailEnd/>
          </a:ln>
        </p:spPr>
        <p:txBody>
          <a:bodyPr>
            <a:prstTxWarp prst="textNoShape">
              <a:avLst/>
            </a:prstTxWarp>
            <a:spAutoFit/>
          </a:bodyPr>
          <a:lstStyle/>
          <a:p>
            <a:pPr eaLnBrk="1" hangingPunct="1"/>
            <a:r>
              <a:rPr lang="en-US" sz="750" i="1">
                <a:latin typeface="Times New Roman" pitchFamily="-84" charset="0"/>
                <a:ea typeface="Times New Roman" pitchFamily="-84" charset="0"/>
                <a:cs typeface="Times New Roman" pitchFamily="-84" charset="0"/>
              </a:rPr>
              <a:t>Copyright (c) 2017 McGraw-Hill Education. All rights reserved. No reproduction or distribution without the prior written consent of McGraw-Hill Education.</a:t>
            </a:r>
            <a:endParaRPr lang="en-US" sz="750" i="1">
              <a:solidFill>
                <a:srgbClr val="080000"/>
              </a:solidFill>
              <a:latin typeface="Times New Roman" pitchFamily="-84" charset="0"/>
              <a:ea typeface="ＭＳ Ｐゴシック" pitchFamily="-84" charset="-128"/>
              <a:cs typeface="Times New Roman" pitchFamily="-84" charset="0"/>
            </a:endParaRPr>
          </a:p>
        </p:txBody>
      </p:sp>
    </p:spTree>
    <p:extLst>
      <p:ext uri="{BB962C8B-B14F-4D97-AF65-F5344CB8AC3E}">
        <p14:creationId xmlns:p14="http://schemas.microsoft.com/office/powerpoint/2010/main" val="527000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2"/>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2415" name="Group 31"/>
          <p:cNvGraphicFramePr>
            <a:graphicFrameLocks noGrp="1"/>
          </p:cNvGraphicFramePr>
          <p:nvPr>
            <p:ph idx="1"/>
          </p:nvPr>
        </p:nvGraphicFramePr>
        <p:xfrm>
          <a:off x="1485900" y="2278858"/>
          <a:ext cx="6172200" cy="2204300"/>
        </p:xfrm>
        <a:graphic>
          <a:graphicData uri="http://schemas.openxmlformats.org/drawingml/2006/table">
            <a:tbl>
              <a:tblPr/>
              <a:tblGrid>
                <a:gridCol w="3020438">
                  <a:extLst>
                    <a:ext uri="{9D8B030D-6E8A-4147-A177-3AD203B41FA5}">
                      <a16:colId xmlns:a16="http://schemas.microsoft.com/office/drawing/2014/main" val="20000"/>
                    </a:ext>
                  </a:extLst>
                </a:gridCol>
                <a:gridCol w="3151762">
                  <a:extLst>
                    <a:ext uri="{9D8B030D-6E8A-4147-A177-3AD203B41FA5}">
                      <a16:colId xmlns:a16="http://schemas.microsoft.com/office/drawing/2014/main" val="20001"/>
                    </a:ext>
                  </a:extLst>
                </a:gridCol>
              </a:tblGrid>
              <a:tr h="3559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tx1"/>
                          </a:solidFill>
                          <a:effectLst/>
                          <a:latin typeface="Arial" pitchFamily="-84" charset="0"/>
                        </a:rPr>
                        <a:t>Risk Level</a:t>
                      </a:r>
                    </a:p>
                  </a:txBody>
                  <a:tcPr marL="78794" marR="78794"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tx1"/>
                          </a:solidFill>
                          <a:effectLst/>
                          <a:latin typeface="Arial" pitchFamily="-84" charset="0"/>
                        </a:rPr>
                        <a:t>Discount Rate</a:t>
                      </a:r>
                    </a:p>
                  </a:txBody>
                  <a:tcPr marL="78794" marR="78794"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869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tx1"/>
                          </a:solidFill>
                          <a:effectLst/>
                          <a:latin typeface="Arial" pitchFamily="-84" charset="0"/>
                        </a:rPr>
                        <a:t>Very Low Risk</a:t>
                      </a:r>
                    </a:p>
                  </a:txBody>
                  <a:tcPr marL="78794" marR="78794"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tx1"/>
                          </a:solidFill>
                          <a:effectLst/>
                          <a:latin typeface="Arial" pitchFamily="-84" charset="0"/>
                        </a:rPr>
                        <a:t>WACC – 8%            6%</a:t>
                      </a:r>
                    </a:p>
                  </a:txBody>
                  <a:tcPr marL="78794" marR="78794"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3738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tx1"/>
                          </a:solidFill>
                          <a:effectLst/>
                          <a:latin typeface="Arial" pitchFamily="-84" charset="0"/>
                        </a:rPr>
                        <a:t>Low Risk</a:t>
                      </a:r>
                    </a:p>
                  </a:txBody>
                  <a:tcPr marL="78794" marR="78794"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tx1"/>
                          </a:solidFill>
                          <a:effectLst/>
                          <a:latin typeface="Arial" pitchFamily="-84" charset="0"/>
                        </a:rPr>
                        <a:t>WACC – 4%          10%</a:t>
                      </a:r>
                    </a:p>
                  </a:txBody>
                  <a:tcPr marL="78794" marR="78794"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3690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tx1"/>
                          </a:solidFill>
                          <a:effectLst/>
                          <a:latin typeface="Arial" pitchFamily="-84" charset="0"/>
                        </a:rPr>
                        <a:t>Same Risk as Firm</a:t>
                      </a:r>
                    </a:p>
                  </a:txBody>
                  <a:tcPr marL="78794" marR="78794"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tx1"/>
                          </a:solidFill>
                          <a:effectLst/>
                          <a:latin typeface="Arial" pitchFamily="-84" charset="0"/>
                        </a:rPr>
                        <a:t>WACC                   14%</a:t>
                      </a:r>
                    </a:p>
                  </a:txBody>
                  <a:tcPr marL="78794" marR="78794"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r h="3548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tx1"/>
                          </a:solidFill>
                          <a:effectLst/>
                          <a:latin typeface="Arial" pitchFamily="-84" charset="0"/>
                        </a:rPr>
                        <a:t>High Risk</a:t>
                      </a:r>
                    </a:p>
                  </a:txBody>
                  <a:tcPr marL="78794" marR="78794"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tx1"/>
                          </a:solidFill>
                          <a:effectLst/>
                          <a:latin typeface="Arial" pitchFamily="-84" charset="0"/>
                        </a:rPr>
                        <a:t>WACC + 6%          20%</a:t>
                      </a:r>
                    </a:p>
                  </a:txBody>
                  <a:tcPr marL="78794" marR="78794"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10004"/>
                  </a:ext>
                </a:extLst>
              </a:tr>
              <a:tr h="3548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tx1"/>
                          </a:solidFill>
                          <a:effectLst/>
                          <a:latin typeface="Arial" pitchFamily="-84" charset="0"/>
                        </a:rPr>
                        <a:t>Very High Risk</a:t>
                      </a:r>
                    </a:p>
                  </a:txBody>
                  <a:tcPr marL="78794" marR="78794"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tx1"/>
                          </a:solidFill>
                          <a:effectLst/>
                          <a:latin typeface="Arial" pitchFamily="-84" charset="0"/>
                        </a:rPr>
                        <a:t>WACC + 10%        24%</a:t>
                      </a:r>
                    </a:p>
                  </a:txBody>
                  <a:tcPr marL="78794" marR="78794"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10005"/>
                  </a:ext>
                </a:extLst>
              </a:tr>
            </a:tbl>
          </a:graphicData>
        </a:graphic>
      </p:graphicFrame>
      <p:sp>
        <p:nvSpPr>
          <p:cNvPr id="58395" name="Line 26"/>
          <p:cNvSpPr>
            <a:spLocks noChangeShapeType="1"/>
          </p:cNvSpPr>
          <p:nvPr/>
        </p:nvSpPr>
        <p:spPr bwMode="auto">
          <a:xfrm>
            <a:off x="6286500" y="2743200"/>
            <a:ext cx="0" cy="1828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8396" name="TextBox 5"/>
          <p:cNvSpPr txBox="1">
            <a:spLocks noChangeArrowheads="1"/>
          </p:cNvSpPr>
          <p:nvPr/>
        </p:nvSpPr>
        <p:spPr bwMode="auto">
          <a:xfrm>
            <a:off x="1371600" y="5587604"/>
            <a:ext cx="5429250" cy="323165"/>
          </a:xfrm>
          <a:prstGeom prst="rect">
            <a:avLst/>
          </a:prstGeom>
          <a:noFill/>
          <a:ln w="9525">
            <a:noFill/>
            <a:miter lim="800000"/>
            <a:headEnd/>
            <a:tailEnd/>
          </a:ln>
        </p:spPr>
        <p:txBody>
          <a:bodyPr>
            <a:prstTxWarp prst="textNoShape">
              <a:avLst/>
            </a:prstTxWarp>
            <a:spAutoFit/>
          </a:bodyPr>
          <a:lstStyle/>
          <a:p>
            <a:pPr eaLnBrk="1" hangingPunct="1"/>
            <a:r>
              <a:rPr lang="en-US" sz="750" i="1">
                <a:latin typeface="Times New Roman" pitchFamily="-84" charset="0"/>
                <a:ea typeface="Times New Roman" pitchFamily="-84" charset="0"/>
                <a:cs typeface="Times New Roman" pitchFamily="-84" charset="0"/>
              </a:rPr>
              <a:t>Copyright (c) 2017 McGraw-Hill Education. All rights reserved. No reproduction or distribution without the prior written consent of McGraw-Hill Education.</a:t>
            </a:r>
            <a:endParaRPr lang="en-US" sz="750" i="1">
              <a:solidFill>
                <a:srgbClr val="080000"/>
              </a:solidFill>
              <a:latin typeface="Times New Roman" pitchFamily="-84" charset="0"/>
              <a:ea typeface="ＭＳ Ｐゴシック" pitchFamily="-84" charset="-128"/>
              <a:cs typeface="Times New Roman" pitchFamily="-84" charset="0"/>
            </a:endParaRPr>
          </a:p>
        </p:txBody>
      </p:sp>
      <p:sp>
        <p:nvSpPr>
          <p:cNvPr id="7" name="Title 6"/>
          <p:cNvSpPr>
            <a:spLocks noGrp="1"/>
          </p:cNvSpPr>
          <p:nvPr>
            <p:ph type="title"/>
          </p:nvPr>
        </p:nvSpPr>
        <p:spPr/>
        <p:txBody>
          <a:bodyPr>
            <a:normAutofit/>
          </a:bodyPr>
          <a:lstStyle/>
          <a:p>
            <a:r>
              <a:rPr lang="en-US" dirty="0"/>
              <a:t>Subjective Approach - Example</a:t>
            </a:r>
          </a:p>
        </p:txBody>
      </p:sp>
      <p:sp>
        <p:nvSpPr>
          <p:cNvPr id="8" name="Slide Number Placeholder 5"/>
          <p:cNvSpPr>
            <a:spLocks noGrp="1"/>
          </p:cNvSpPr>
          <p:nvPr>
            <p:ph type="sldNum" sz="quarter" idx="12"/>
          </p:nvPr>
        </p:nvSpPr>
        <p:spPr>
          <a:xfrm>
            <a:off x="6956947" y="5663805"/>
            <a:ext cx="946423" cy="273844"/>
          </a:xfrm>
        </p:spPr>
        <p:txBody>
          <a:bodyPr/>
          <a:lstStyle/>
          <a:p>
            <a:r>
              <a:rPr lang="en-US"/>
              <a:t>12-</a:t>
            </a:r>
            <a:fld id="{ADB34DA5-985E-0448-B0BA-A954163E6F03}" type="slidenum">
              <a:rPr lang="en-US" smtClean="0"/>
              <a:pPr/>
              <a:t>147</a:t>
            </a:fld>
            <a:endParaRPr lang="en-US"/>
          </a:p>
        </p:txBody>
      </p:sp>
    </p:spTree>
    <p:extLst>
      <p:ext uri="{BB962C8B-B14F-4D97-AF65-F5344CB8AC3E}">
        <p14:creationId xmlns:p14="http://schemas.microsoft.com/office/powerpoint/2010/main" val="4024698391"/>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8100" y="2051191"/>
            <a:ext cx="6125342" cy="3327257"/>
          </a:xfrm>
        </p:spPr>
        <p:txBody>
          <a:bodyPr>
            <a:noAutofit/>
          </a:bodyPr>
          <a:lstStyle/>
          <a:p>
            <a:pPr marL="80963" indent="0">
              <a:spcBef>
                <a:spcPts val="450"/>
              </a:spcBef>
              <a:buNone/>
            </a:pPr>
            <a:r>
              <a:rPr lang="en-US" sz="2100" b="1" dirty="0"/>
              <a:t>Which one of the following is the primary determinant of an investment's cost of capital?</a:t>
            </a:r>
          </a:p>
          <a:p>
            <a:pPr marL="715566" lvl="1" indent="-385763">
              <a:spcBef>
                <a:spcPts val="450"/>
              </a:spcBef>
              <a:buFont typeface="+mj-lt"/>
              <a:buAutoNum type="alphaUcPeriod"/>
            </a:pPr>
            <a:r>
              <a:rPr lang="en-US" sz="1800" dirty="0"/>
              <a:t>Life of the investment</a:t>
            </a:r>
          </a:p>
          <a:p>
            <a:pPr marL="715566" lvl="1" indent="-385763">
              <a:spcBef>
                <a:spcPts val="450"/>
              </a:spcBef>
              <a:buFont typeface="+mj-lt"/>
              <a:buAutoNum type="alphaUcPeriod"/>
            </a:pPr>
            <a:r>
              <a:rPr lang="en-US" sz="1800" dirty="0"/>
              <a:t>Amount of the initial cash outlay</a:t>
            </a:r>
          </a:p>
          <a:p>
            <a:pPr marL="715566" lvl="1" indent="-385763">
              <a:spcBef>
                <a:spcPts val="450"/>
              </a:spcBef>
              <a:buFont typeface="+mj-lt"/>
              <a:buAutoNum type="alphaUcPeriod"/>
            </a:pPr>
            <a:r>
              <a:rPr lang="en-US" sz="1800" dirty="0"/>
              <a:t>The investment level of risk</a:t>
            </a:r>
          </a:p>
          <a:p>
            <a:pPr marL="715566" lvl="1" indent="-385763">
              <a:spcBef>
                <a:spcPts val="450"/>
              </a:spcBef>
              <a:buFont typeface="+mj-lt"/>
              <a:buAutoNum type="alphaUcPeriod"/>
            </a:pPr>
            <a:r>
              <a:rPr lang="en-US" sz="1800" dirty="0"/>
              <a:t>The source of funds used for the investment</a:t>
            </a:r>
          </a:p>
          <a:p>
            <a:pPr marL="715566" lvl="1" indent="-385763">
              <a:spcBef>
                <a:spcPts val="450"/>
              </a:spcBef>
              <a:buFont typeface="+mj-lt"/>
              <a:buAutoNum type="alphaUcPeriod"/>
            </a:pPr>
            <a:r>
              <a:rPr lang="en-US" sz="1800" dirty="0"/>
              <a:t>The investment’s net present value</a:t>
            </a:r>
          </a:p>
        </p:txBody>
      </p:sp>
      <p:sp>
        <p:nvSpPr>
          <p:cNvPr id="3" name="Slide Number Placeholder 2"/>
          <p:cNvSpPr>
            <a:spLocks noGrp="1"/>
          </p:cNvSpPr>
          <p:nvPr>
            <p:ph type="sldNum" sz="quarter" idx="12"/>
          </p:nvPr>
        </p:nvSpPr>
        <p:spPr>
          <a:xfrm>
            <a:off x="6888194" y="5663209"/>
            <a:ext cx="1014581" cy="273844"/>
          </a:xfrm>
        </p:spPr>
        <p:txBody>
          <a:bodyPr/>
          <a:lstStyle/>
          <a:p>
            <a:r>
              <a:rPr lang="en-US" dirty="0"/>
              <a:t>12-</a:t>
            </a:r>
            <a:fld id="{EB89C5CF-6863-6540-A5F4-09B0C10DF01D}" type="slidenum">
              <a:rPr lang="en-US" smtClean="0"/>
              <a:pPr/>
              <a:t>148</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2280370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Computing Average Returns</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15</a:t>
            </a:fld>
            <a:endParaRPr lang="en-US" altLang="en-US" dirty="0"/>
          </a:p>
        </p:txBody>
      </p:sp>
      <p:grpSp>
        <p:nvGrpSpPr>
          <p:cNvPr id="9" name="Group 4"/>
          <p:cNvGrpSpPr/>
          <p:nvPr/>
        </p:nvGrpSpPr>
        <p:grpSpPr>
          <a:xfrm>
            <a:off x="4661059" y="2410320"/>
            <a:ext cx="2654894" cy="697627"/>
            <a:chOff x="1989563" y="3651385"/>
            <a:chExt cx="3539858" cy="930170"/>
          </a:xfrm>
        </p:grpSpPr>
        <p:sp>
          <p:nvSpPr>
            <p:cNvPr id="10" name="TextBox 9"/>
            <p:cNvSpPr txBox="1"/>
            <p:nvPr/>
          </p:nvSpPr>
          <p:spPr>
            <a:xfrm>
              <a:off x="1989563" y="3651385"/>
              <a:ext cx="3539858" cy="930170"/>
            </a:xfrm>
            <a:prstGeom prst="rect">
              <a:avLst/>
            </a:prstGeom>
            <a:noFill/>
          </p:spPr>
          <p:txBody>
            <a:bodyPr wrap="none" rtlCol="0">
              <a:spAutoFit/>
            </a:bodyPr>
            <a:lstStyle/>
            <a:p>
              <a:pPr algn="ctr">
                <a:spcBef>
                  <a:spcPts val="225"/>
                </a:spcBef>
                <a:spcAft>
                  <a:spcPts val="225"/>
                </a:spcAft>
              </a:pPr>
              <a:r>
                <a:rPr lang="en-US" dirty="0">
                  <a:latin typeface="+mn-lt"/>
                </a:rPr>
                <a:t>Sum of Yearly Returns</a:t>
              </a:r>
              <a:endParaRPr lang="en-US" baseline="-25000" dirty="0">
                <a:latin typeface="+mn-lt"/>
              </a:endParaRPr>
            </a:p>
            <a:p>
              <a:pPr algn="ctr">
                <a:spcBef>
                  <a:spcPts val="225"/>
                </a:spcBef>
                <a:spcAft>
                  <a:spcPts val="225"/>
                </a:spcAft>
              </a:pPr>
              <a:r>
                <a:rPr lang="en-US" dirty="0">
                  <a:latin typeface="+mn-lt"/>
                </a:rPr>
                <a:t># of Years</a:t>
              </a:r>
            </a:p>
          </p:txBody>
        </p:sp>
        <p:cxnSp>
          <p:nvCxnSpPr>
            <p:cNvPr id="11" name="Straight Connector 10"/>
            <p:cNvCxnSpPr>
              <a:stCxn id="10" idx="1"/>
              <a:endCxn id="10" idx="3"/>
            </p:cNvCxnSpPr>
            <p:nvPr/>
          </p:nvCxnSpPr>
          <p:spPr>
            <a:xfrm>
              <a:off x="1989563" y="4116471"/>
              <a:ext cx="3539858"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grpSp>
      <p:sp>
        <p:nvSpPr>
          <p:cNvPr id="14" name="TextBox 13"/>
          <p:cNvSpPr txBox="1"/>
          <p:nvPr/>
        </p:nvSpPr>
        <p:spPr>
          <a:xfrm>
            <a:off x="3937011" y="2554590"/>
            <a:ext cx="920750" cy="415498"/>
          </a:xfrm>
          <a:prstGeom prst="rect">
            <a:avLst/>
          </a:prstGeom>
          <a:noFill/>
        </p:spPr>
        <p:txBody>
          <a:bodyPr wrap="square" rtlCol="0">
            <a:spAutoFit/>
          </a:bodyPr>
          <a:lstStyle/>
          <a:p>
            <a:pPr algn="ctr">
              <a:spcBef>
                <a:spcPts val="225"/>
              </a:spcBef>
              <a:spcAft>
                <a:spcPts val="225"/>
              </a:spcAft>
            </a:pPr>
            <a:r>
              <a:rPr lang="en-US" sz="2100" dirty="0">
                <a:latin typeface="+mn-lt"/>
              </a:rPr>
              <a:t>=</a:t>
            </a:r>
          </a:p>
        </p:txBody>
      </p:sp>
      <p:sp>
        <p:nvSpPr>
          <p:cNvPr id="15" name="Rounded Rectangle 14"/>
          <p:cNvSpPr/>
          <p:nvPr/>
        </p:nvSpPr>
        <p:spPr>
          <a:xfrm>
            <a:off x="1803405" y="2304093"/>
            <a:ext cx="2324108" cy="8934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Historical Average Return</a:t>
            </a:r>
          </a:p>
        </p:txBody>
      </p:sp>
      <p:sp>
        <p:nvSpPr>
          <p:cNvPr id="23" name="TextBox 22"/>
          <p:cNvSpPr txBox="1"/>
          <p:nvPr/>
        </p:nvSpPr>
        <p:spPr>
          <a:xfrm>
            <a:off x="4254515" y="4827501"/>
            <a:ext cx="2388795" cy="369332"/>
          </a:xfrm>
          <a:prstGeom prst="rect">
            <a:avLst/>
          </a:prstGeom>
          <a:noFill/>
          <a:ln w="38100" cap="flat" cmpd="sng" algn="ctr">
            <a:solidFill>
              <a:schemeClr val="accent1">
                <a:lumMod val="75000"/>
              </a:schemeClr>
            </a:solidFill>
            <a:prstDash val="solid"/>
            <a:round/>
            <a:headEnd type="none" w="med" len="med"/>
            <a:tailEnd type="none" w="med" len="med"/>
          </a:ln>
        </p:spPr>
        <p:txBody>
          <a:bodyPr wrap="none" rtlCol="0">
            <a:spAutoFit/>
          </a:bodyPr>
          <a:lstStyle/>
          <a:p>
            <a:r>
              <a:rPr lang="en-US" dirty="0">
                <a:latin typeface="+mn-lt"/>
              </a:rPr>
              <a:t>=     12.1% per year</a:t>
            </a:r>
          </a:p>
        </p:txBody>
      </p:sp>
      <p:grpSp>
        <p:nvGrpSpPr>
          <p:cNvPr id="24" name="Group 23"/>
          <p:cNvGrpSpPr/>
          <p:nvPr/>
        </p:nvGrpSpPr>
        <p:grpSpPr>
          <a:xfrm>
            <a:off x="1803406" y="3568071"/>
            <a:ext cx="6099964" cy="1754326"/>
            <a:chOff x="880540" y="3614426"/>
            <a:chExt cx="8133285" cy="2339101"/>
          </a:xfrm>
        </p:grpSpPr>
        <p:sp>
          <p:nvSpPr>
            <p:cNvPr id="17" name="TextBox 16"/>
            <p:cNvSpPr txBox="1"/>
            <p:nvPr/>
          </p:nvSpPr>
          <p:spPr>
            <a:xfrm>
              <a:off x="3725347" y="3948425"/>
              <a:ext cx="1227667" cy="553997"/>
            </a:xfrm>
            <a:prstGeom prst="rect">
              <a:avLst/>
            </a:prstGeom>
            <a:noFill/>
          </p:spPr>
          <p:txBody>
            <a:bodyPr wrap="square" rtlCol="0">
              <a:spAutoFit/>
            </a:bodyPr>
            <a:lstStyle/>
            <a:p>
              <a:pPr algn="ctr">
                <a:spcBef>
                  <a:spcPts val="225"/>
                </a:spcBef>
                <a:spcAft>
                  <a:spcPts val="225"/>
                </a:spcAft>
              </a:pPr>
              <a:r>
                <a:rPr lang="en-US" sz="2100" dirty="0">
                  <a:latin typeface="+mn-lt"/>
                </a:rPr>
                <a:t>=</a:t>
              </a:r>
            </a:p>
          </p:txBody>
        </p:sp>
        <p:grpSp>
          <p:nvGrpSpPr>
            <p:cNvPr id="18" name="Group 4"/>
            <p:cNvGrpSpPr/>
            <p:nvPr/>
          </p:nvGrpSpPr>
          <p:grpSpPr>
            <a:xfrm>
              <a:off x="4756596" y="3756064"/>
              <a:ext cx="1549996" cy="930170"/>
              <a:chOff x="2984494" y="3651385"/>
              <a:chExt cx="1549996" cy="930170"/>
            </a:xfrm>
          </p:grpSpPr>
          <p:sp>
            <p:nvSpPr>
              <p:cNvPr id="19" name="TextBox 18"/>
              <p:cNvSpPr txBox="1"/>
              <p:nvPr/>
            </p:nvSpPr>
            <p:spPr>
              <a:xfrm>
                <a:off x="2984494" y="3651385"/>
                <a:ext cx="1549996" cy="930170"/>
              </a:xfrm>
              <a:prstGeom prst="rect">
                <a:avLst/>
              </a:prstGeom>
              <a:noFill/>
            </p:spPr>
            <p:txBody>
              <a:bodyPr wrap="none" rtlCol="0">
                <a:spAutoFit/>
              </a:bodyPr>
              <a:lstStyle/>
              <a:p>
                <a:pPr algn="ctr">
                  <a:spcBef>
                    <a:spcPts val="225"/>
                  </a:spcBef>
                  <a:spcAft>
                    <a:spcPts val="225"/>
                  </a:spcAft>
                </a:pPr>
                <a:r>
                  <a:rPr lang="en-US" dirty="0">
                    <a:latin typeface="+mn-lt"/>
                  </a:rPr>
                  <a:t>10.77</a:t>
                </a:r>
                <a:endParaRPr lang="en-US" baseline="-25000" dirty="0">
                  <a:latin typeface="+mn-lt"/>
                </a:endParaRPr>
              </a:p>
              <a:p>
                <a:pPr algn="ctr">
                  <a:spcBef>
                    <a:spcPts val="225"/>
                  </a:spcBef>
                  <a:spcAft>
                    <a:spcPts val="225"/>
                  </a:spcAft>
                </a:pPr>
                <a:r>
                  <a:rPr lang="en-US" dirty="0">
                    <a:latin typeface="+mn-lt"/>
                  </a:rPr>
                  <a:t>89 Years</a:t>
                </a:r>
              </a:p>
            </p:txBody>
          </p:sp>
          <p:cxnSp>
            <p:nvCxnSpPr>
              <p:cNvPr id="20" name="Straight Connector 19"/>
              <p:cNvCxnSpPr>
                <a:stCxn id="19" idx="1"/>
                <a:endCxn id="19" idx="3"/>
              </p:cNvCxnSpPr>
              <p:nvPr/>
            </p:nvCxnSpPr>
            <p:spPr>
              <a:xfrm>
                <a:off x="2984494" y="4116470"/>
                <a:ext cx="1549996"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grpSp>
        <p:sp>
          <p:nvSpPr>
            <p:cNvPr id="21" name="Rounded Rectangle 20"/>
            <p:cNvSpPr/>
            <p:nvPr/>
          </p:nvSpPr>
          <p:spPr>
            <a:xfrm>
              <a:off x="880540" y="3614426"/>
              <a:ext cx="3098810" cy="11912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Historical Average Return</a:t>
              </a:r>
            </a:p>
          </p:txBody>
        </p:sp>
        <p:sp>
          <p:nvSpPr>
            <p:cNvPr id="22" name="TextBox 21"/>
            <p:cNvSpPr txBox="1"/>
            <p:nvPr/>
          </p:nvSpPr>
          <p:spPr>
            <a:xfrm>
              <a:off x="6752166" y="3614426"/>
              <a:ext cx="2261659" cy="2339101"/>
            </a:xfrm>
            <a:prstGeom prst="rect">
              <a:avLst/>
            </a:prstGeom>
            <a:noFill/>
          </p:spPr>
          <p:txBody>
            <a:bodyPr wrap="square" rtlCol="0">
              <a:spAutoFit/>
            </a:bodyPr>
            <a:lstStyle/>
            <a:p>
              <a:pPr algn="ctr"/>
              <a:r>
                <a:rPr lang="en-US" dirty="0">
                  <a:latin typeface="+mn-lt"/>
                </a:rPr>
                <a:t>Sum of the 89 years of returns per Table 10-1 (for Large Stocks)</a:t>
              </a:r>
            </a:p>
          </p:txBody>
        </p:sp>
        <p:cxnSp>
          <p:nvCxnSpPr>
            <p:cNvPr id="25" name="Straight Arrow Connector 24"/>
            <p:cNvCxnSpPr/>
            <p:nvPr/>
          </p:nvCxnSpPr>
          <p:spPr>
            <a:xfrm rot="10800000">
              <a:off x="6275247" y="3948424"/>
              <a:ext cx="60392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714500" y="2444750"/>
          <a:ext cx="5715000" cy="2400300"/>
        </p:xfrm>
        <a:graphic>
          <a:graphicData uri="http://schemas.openxmlformats.org/drawingml/2006/table">
            <a:tbl>
              <a:tblPr firstRow="1" bandRow="1">
                <a:tableStyleId>{5C22544A-7EE6-4342-B048-85BDC9FD1C3A}</a:tableStyleId>
              </a:tblPr>
              <a:tblGrid>
                <a:gridCol w="3744540">
                  <a:extLst>
                    <a:ext uri="{9D8B030D-6E8A-4147-A177-3AD203B41FA5}">
                      <a16:colId xmlns:a16="http://schemas.microsoft.com/office/drawing/2014/main" val="20000"/>
                    </a:ext>
                  </a:extLst>
                </a:gridCol>
                <a:gridCol w="1970460">
                  <a:extLst>
                    <a:ext uri="{9D8B030D-6E8A-4147-A177-3AD203B41FA5}">
                      <a16:colId xmlns:a16="http://schemas.microsoft.com/office/drawing/2014/main" val="20001"/>
                    </a:ext>
                  </a:extLst>
                </a:gridCol>
              </a:tblGrid>
              <a:tr h="342900">
                <a:tc>
                  <a:txBody>
                    <a:bodyPr/>
                    <a:lstStyle/>
                    <a:p>
                      <a:r>
                        <a:rPr lang="en-US" sz="1800" dirty="0"/>
                        <a:t>Investment</a:t>
                      </a:r>
                    </a:p>
                  </a:txBody>
                  <a:tcPr marL="68580" marR="68580" marT="34290" marB="34290" anchor="ctr"/>
                </a:tc>
                <a:tc>
                  <a:txBody>
                    <a:bodyPr/>
                    <a:lstStyle/>
                    <a:p>
                      <a:pPr algn="ctr"/>
                      <a:r>
                        <a:rPr lang="en-US" sz="1800" dirty="0"/>
                        <a:t>Average Return</a:t>
                      </a:r>
                    </a:p>
                  </a:txBody>
                  <a:tcPr marL="68580" marR="68580" marT="34290" marB="34290" anchor="ctr"/>
                </a:tc>
                <a:extLst>
                  <a:ext uri="{0D108BD9-81ED-4DB2-BD59-A6C34878D82A}">
                    <a16:rowId xmlns:a16="http://schemas.microsoft.com/office/drawing/2014/main" val="10000"/>
                  </a:ext>
                </a:extLst>
              </a:tr>
              <a:tr h="342900">
                <a:tc>
                  <a:txBody>
                    <a:bodyPr/>
                    <a:lstStyle/>
                    <a:p>
                      <a:r>
                        <a:rPr lang="en-US" sz="1800" dirty="0"/>
                        <a:t>Large Stocks</a:t>
                      </a:r>
                    </a:p>
                  </a:txBody>
                  <a:tcPr marL="68580" marR="68580" marT="34290" marB="34290" anchor="ctr"/>
                </a:tc>
                <a:tc>
                  <a:txBody>
                    <a:bodyPr/>
                    <a:lstStyle/>
                    <a:p>
                      <a:pPr algn="ctr"/>
                      <a:r>
                        <a:rPr lang="en-US" sz="1800" dirty="0"/>
                        <a:t>12.1%</a:t>
                      </a:r>
                    </a:p>
                  </a:txBody>
                  <a:tcPr marL="68580" marR="68580" marT="34290" marB="34290" anchor="ctr"/>
                </a:tc>
                <a:extLst>
                  <a:ext uri="{0D108BD9-81ED-4DB2-BD59-A6C34878D82A}">
                    <a16:rowId xmlns:a16="http://schemas.microsoft.com/office/drawing/2014/main" val="10001"/>
                  </a:ext>
                </a:extLst>
              </a:tr>
              <a:tr h="342900">
                <a:tc>
                  <a:txBody>
                    <a:bodyPr/>
                    <a:lstStyle/>
                    <a:p>
                      <a:r>
                        <a:rPr lang="en-US" sz="1800" dirty="0"/>
                        <a:t>Small</a:t>
                      </a:r>
                      <a:r>
                        <a:rPr lang="en-US" sz="1800" baseline="0" dirty="0"/>
                        <a:t> Stocks</a:t>
                      </a:r>
                      <a:endParaRPr lang="en-US" sz="1800" dirty="0"/>
                    </a:p>
                  </a:txBody>
                  <a:tcPr marL="68580" marR="68580" marT="34290" marB="34290" anchor="ctr"/>
                </a:tc>
                <a:tc>
                  <a:txBody>
                    <a:bodyPr/>
                    <a:lstStyle/>
                    <a:p>
                      <a:pPr algn="ctr"/>
                      <a:r>
                        <a:rPr lang="en-US" sz="1800" dirty="0"/>
                        <a:t>16.7%</a:t>
                      </a:r>
                    </a:p>
                  </a:txBody>
                  <a:tcPr marL="68580" marR="68580" marT="34290" marB="34290" anchor="ctr"/>
                </a:tc>
                <a:extLst>
                  <a:ext uri="{0D108BD9-81ED-4DB2-BD59-A6C34878D82A}">
                    <a16:rowId xmlns:a16="http://schemas.microsoft.com/office/drawing/2014/main" val="10002"/>
                  </a:ext>
                </a:extLst>
              </a:tr>
              <a:tr h="342900">
                <a:tc>
                  <a:txBody>
                    <a:bodyPr/>
                    <a:lstStyle/>
                    <a:p>
                      <a:r>
                        <a:rPr lang="en-US" sz="1800" dirty="0"/>
                        <a:t>Long-Term Corporate Bonds</a:t>
                      </a:r>
                    </a:p>
                  </a:txBody>
                  <a:tcPr marL="68580" marR="68580" marT="34290" marB="34290" anchor="ctr"/>
                </a:tc>
                <a:tc>
                  <a:txBody>
                    <a:bodyPr/>
                    <a:lstStyle/>
                    <a:p>
                      <a:pPr algn="ctr"/>
                      <a:r>
                        <a:rPr lang="en-US" sz="1800" dirty="0"/>
                        <a:t>6.4%</a:t>
                      </a:r>
                    </a:p>
                  </a:txBody>
                  <a:tcPr marL="68580" marR="68580" marT="34290" marB="34290" anchor="ctr"/>
                </a:tc>
                <a:extLst>
                  <a:ext uri="{0D108BD9-81ED-4DB2-BD59-A6C34878D82A}">
                    <a16:rowId xmlns:a16="http://schemas.microsoft.com/office/drawing/2014/main" val="10003"/>
                  </a:ext>
                </a:extLst>
              </a:tr>
              <a:tr h="342900">
                <a:tc>
                  <a:txBody>
                    <a:bodyPr/>
                    <a:lstStyle/>
                    <a:p>
                      <a:r>
                        <a:rPr lang="en-US" sz="1800" dirty="0"/>
                        <a:t>Long-Term Government Bonds</a:t>
                      </a:r>
                    </a:p>
                  </a:txBody>
                  <a:tcPr marL="68580" marR="68580" marT="34290" marB="34290" anchor="ctr"/>
                </a:tc>
                <a:tc>
                  <a:txBody>
                    <a:bodyPr/>
                    <a:lstStyle/>
                    <a:p>
                      <a:pPr algn="ctr"/>
                      <a:r>
                        <a:rPr lang="en-US" sz="1800" dirty="0"/>
                        <a:t>6.1%</a:t>
                      </a:r>
                    </a:p>
                  </a:txBody>
                  <a:tcPr marL="68580" marR="68580" marT="34290" marB="34290" anchor="ctr"/>
                </a:tc>
                <a:extLst>
                  <a:ext uri="{0D108BD9-81ED-4DB2-BD59-A6C34878D82A}">
                    <a16:rowId xmlns:a16="http://schemas.microsoft.com/office/drawing/2014/main" val="10004"/>
                  </a:ext>
                </a:extLst>
              </a:tr>
              <a:tr h="342900">
                <a:tc>
                  <a:txBody>
                    <a:bodyPr/>
                    <a:lstStyle/>
                    <a:p>
                      <a:r>
                        <a:rPr lang="en-US" sz="1800" dirty="0"/>
                        <a:t>U.S. Treasury Bills</a:t>
                      </a:r>
                    </a:p>
                  </a:txBody>
                  <a:tcPr marL="68580" marR="68580" marT="34290" marB="34290" anchor="ctr"/>
                </a:tc>
                <a:tc>
                  <a:txBody>
                    <a:bodyPr/>
                    <a:lstStyle/>
                    <a:p>
                      <a:pPr algn="ctr"/>
                      <a:r>
                        <a:rPr lang="en-US" sz="1800" dirty="0"/>
                        <a:t>3.5%</a:t>
                      </a:r>
                    </a:p>
                  </a:txBody>
                  <a:tcPr marL="68580" marR="68580" marT="34290" marB="34290" anchor="ctr"/>
                </a:tc>
                <a:extLst>
                  <a:ext uri="{0D108BD9-81ED-4DB2-BD59-A6C34878D82A}">
                    <a16:rowId xmlns:a16="http://schemas.microsoft.com/office/drawing/2014/main" val="10005"/>
                  </a:ext>
                </a:extLst>
              </a:tr>
              <a:tr h="342900">
                <a:tc>
                  <a:txBody>
                    <a:bodyPr/>
                    <a:lstStyle/>
                    <a:p>
                      <a:r>
                        <a:rPr lang="en-US" sz="1800" dirty="0"/>
                        <a:t>Inflation</a:t>
                      </a:r>
                    </a:p>
                  </a:txBody>
                  <a:tcPr marL="68580" marR="68580" marT="34290" marB="34290" anchor="ctr"/>
                </a:tc>
                <a:tc>
                  <a:txBody>
                    <a:bodyPr/>
                    <a:lstStyle/>
                    <a:p>
                      <a:pPr algn="ctr"/>
                      <a:r>
                        <a:rPr lang="en-US" sz="1800" dirty="0"/>
                        <a:t>3.0%</a:t>
                      </a:r>
                    </a:p>
                  </a:txBody>
                  <a:tcPr marL="68580" marR="68580" marT="34290" marB="34290" anchor="ctr"/>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p:txBody>
          <a:bodyPr>
            <a:normAutofit/>
          </a:bodyPr>
          <a:lstStyle/>
          <a:p>
            <a:r>
              <a:rPr lang="en-US" dirty="0"/>
              <a:t>Average Returns: 1926-2014</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16</a:t>
            </a:fld>
            <a:endParaRPr lang="en-US"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36958" y="1924150"/>
            <a:ext cx="6987514" cy="2023431"/>
          </a:xfrm>
        </p:spPr>
        <p:txBody>
          <a:bodyPr>
            <a:normAutofit/>
          </a:bodyPr>
          <a:lstStyle/>
          <a:p>
            <a:pPr algn="ctr">
              <a:buNone/>
            </a:pPr>
            <a:r>
              <a:rPr lang="en-US" sz="6000" dirty="0">
                <a:latin typeface="Arial Black"/>
                <a:cs typeface="Arial Black"/>
              </a:rPr>
              <a:t>Understanding Risk</a:t>
            </a:r>
          </a:p>
          <a:p>
            <a:pPr algn="ctr"/>
            <a:endParaRPr lang="en-US" sz="1800" dirty="0"/>
          </a:p>
          <a:p>
            <a:pPr algn="ctr"/>
            <a:endParaRPr lang="en-US" sz="1800" dirty="0"/>
          </a:p>
          <a:p>
            <a:pPr algn="ctr"/>
            <a:endParaRPr lang="en-US" sz="1800" dirty="0"/>
          </a:p>
        </p:txBody>
      </p:sp>
      <p:sp>
        <p:nvSpPr>
          <p:cNvPr id="6" name="Slide Number Placeholder 2"/>
          <p:cNvSpPr>
            <a:spLocks noGrp="1"/>
          </p:cNvSpPr>
          <p:nvPr>
            <p:ph type="sldNum" sz="quarter" idx="12"/>
          </p:nvPr>
        </p:nvSpPr>
        <p:spPr>
          <a:xfrm>
            <a:off x="7187444" y="5663208"/>
            <a:ext cx="715331" cy="274320"/>
          </a:xfrm>
        </p:spPr>
        <p:txBody>
          <a:bodyPr/>
          <a:lstStyle/>
          <a:p>
            <a:r>
              <a:rPr lang="en-US" dirty="0"/>
              <a:t>10-</a:t>
            </a:r>
            <a:fld id="{EB89C5CF-6863-6540-A5F4-09B0C10DF01D}" type="slidenum">
              <a:rPr lang="en-US" smtClean="0"/>
              <a:pPr/>
              <a:t>17</a:t>
            </a:fld>
            <a:endParaRPr lang="en-US" dirty="0"/>
          </a:p>
        </p:txBody>
      </p:sp>
      <p:pic>
        <p:nvPicPr>
          <p:cNvPr id="5" name="Picture 4" descr="15297971_s.jpg"/>
          <p:cNvPicPr>
            <a:picLocks noChangeAspect="1"/>
          </p:cNvPicPr>
          <p:nvPr/>
        </p:nvPicPr>
        <p:blipFill>
          <a:blip r:embed="rId3"/>
          <a:srcRect l="7037" t="38228" r="64518" b="36233"/>
          <a:stretch>
            <a:fillRect/>
          </a:stretch>
        </p:blipFill>
        <p:spPr>
          <a:xfrm>
            <a:off x="5880099" y="4629149"/>
            <a:ext cx="1762685" cy="1097280"/>
          </a:xfrm>
          <a:prstGeom prst="rect">
            <a:avLst/>
          </a:prstGeom>
        </p:spPr>
      </p:pic>
    </p:spTree>
    <p:extLst>
      <p:ext uri="{BB962C8B-B14F-4D97-AF65-F5344CB8AC3E}">
        <p14:creationId xmlns:p14="http://schemas.microsoft.com/office/powerpoint/2010/main" val="23774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057133"/>
            <a:ext cx="6172200" cy="1260740"/>
          </a:xfrm>
        </p:spPr>
        <p:txBody>
          <a:bodyPr/>
          <a:lstStyle/>
          <a:p>
            <a:r>
              <a:rPr lang="en-US" sz="2100" dirty="0"/>
              <a:t>How would you classify the risk level (low, medium, high) of an investment in the following companies?  Why?</a:t>
            </a:r>
          </a:p>
        </p:txBody>
      </p:sp>
      <p:sp>
        <p:nvSpPr>
          <p:cNvPr id="3" name="Title 2"/>
          <p:cNvSpPr>
            <a:spLocks noGrp="1"/>
          </p:cNvSpPr>
          <p:nvPr>
            <p:ph type="title"/>
          </p:nvPr>
        </p:nvSpPr>
        <p:spPr/>
        <p:txBody>
          <a:bodyPr/>
          <a:lstStyle/>
          <a:p>
            <a:r>
              <a:rPr lang="en-US" dirty="0"/>
              <a:t>Understanding Risk</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18</a:t>
            </a:fld>
            <a:endParaRPr lang="en-US" altLang="en-US" dirty="0"/>
          </a:p>
        </p:txBody>
      </p:sp>
      <p:pic>
        <p:nvPicPr>
          <p:cNvPr id="5" name="Picture 4" descr="bofa_Cd.png"/>
          <p:cNvPicPr>
            <a:picLocks noChangeAspect="1"/>
          </p:cNvPicPr>
          <p:nvPr/>
        </p:nvPicPr>
        <p:blipFill>
          <a:blip r:embed="rId2"/>
          <a:stretch>
            <a:fillRect/>
          </a:stretch>
        </p:blipFill>
        <p:spPr>
          <a:xfrm>
            <a:off x="3989990" y="4203484"/>
            <a:ext cx="1950041" cy="1042879"/>
          </a:xfrm>
          <a:prstGeom prst="rect">
            <a:avLst/>
          </a:prstGeom>
        </p:spPr>
      </p:pic>
      <p:pic>
        <p:nvPicPr>
          <p:cNvPr id="6" name="Picture 5" descr="Treasury-Yields.jpg"/>
          <p:cNvPicPr>
            <a:picLocks noChangeAspect="1"/>
          </p:cNvPicPr>
          <p:nvPr/>
        </p:nvPicPr>
        <p:blipFill>
          <a:blip r:embed="rId3"/>
          <a:stretch>
            <a:fillRect/>
          </a:stretch>
        </p:blipFill>
        <p:spPr>
          <a:xfrm>
            <a:off x="1996282" y="4198930"/>
            <a:ext cx="1579562" cy="1051988"/>
          </a:xfrm>
          <a:prstGeom prst="rect">
            <a:avLst/>
          </a:prstGeom>
        </p:spPr>
      </p:pic>
      <p:pic>
        <p:nvPicPr>
          <p:cNvPr id="8" name="Picture 7" descr="fitbit-logo.png"/>
          <p:cNvPicPr>
            <a:picLocks noChangeAspect="1"/>
          </p:cNvPicPr>
          <p:nvPr/>
        </p:nvPicPr>
        <p:blipFill>
          <a:blip r:embed="rId4"/>
          <a:stretch>
            <a:fillRect/>
          </a:stretch>
        </p:blipFill>
        <p:spPr>
          <a:xfrm>
            <a:off x="1675265" y="3316923"/>
            <a:ext cx="1999343" cy="585745"/>
          </a:xfrm>
          <a:prstGeom prst="rect">
            <a:avLst/>
          </a:prstGeom>
        </p:spPr>
      </p:pic>
      <p:pic>
        <p:nvPicPr>
          <p:cNvPr id="9" name="Picture 8" descr="Tesla-Motors-logo-3.jpg"/>
          <p:cNvPicPr>
            <a:picLocks noChangeAspect="1"/>
          </p:cNvPicPr>
          <p:nvPr/>
        </p:nvPicPr>
        <p:blipFill>
          <a:blip r:embed="rId5"/>
          <a:stretch>
            <a:fillRect/>
          </a:stretch>
        </p:blipFill>
        <p:spPr>
          <a:xfrm>
            <a:off x="3850220" y="3221559"/>
            <a:ext cx="1068434" cy="776469"/>
          </a:xfrm>
          <a:prstGeom prst="rect">
            <a:avLst/>
          </a:prstGeom>
        </p:spPr>
      </p:pic>
      <p:pic>
        <p:nvPicPr>
          <p:cNvPr id="10" name="Picture 9" descr="Verizonlogo.png"/>
          <p:cNvPicPr>
            <a:picLocks noChangeAspect="1"/>
          </p:cNvPicPr>
          <p:nvPr/>
        </p:nvPicPr>
        <p:blipFill>
          <a:blip r:embed="rId6"/>
          <a:srcRect t="15774" b="18579"/>
          <a:stretch>
            <a:fillRect/>
          </a:stretch>
        </p:blipFill>
        <p:spPr>
          <a:xfrm>
            <a:off x="4850712" y="3204274"/>
            <a:ext cx="1330030" cy="793754"/>
          </a:xfrm>
          <a:prstGeom prst="rect">
            <a:avLst/>
          </a:prstGeom>
        </p:spPr>
      </p:pic>
      <p:pic>
        <p:nvPicPr>
          <p:cNvPr id="11" name="Picture 10" descr="blue hen beer logo.png"/>
          <p:cNvPicPr>
            <a:picLocks noChangeAspect="1"/>
          </p:cNvPicPr>
          <p:nvPr/>
        </p:nvPicPr>
        <p:blipFill>
          <a:blip r:embed="rId7"/>
          <a:stretch>
            <a:fillRect/>
          </a:stretch>
        </p:blipFill>
        <p:spPr>
          <a:xfrm>
            <a:off x="6354178" y="4132623"/>
            <a:ext cx="835955" cy="1184598"/>
          </a:xfrm>
          <a:prstGeom prst="rect">
            <a:avLst/>
          </a:prstGeom>
        </p:spPr>
      </p:pic>
      <p:pic>
        <p:nvPicPr>
          <p:cNvPr id="295938" name="Picture 2" descr="Image result for logo for johnson &amp; johnson"/>
          <p:cNvPicPr>
            <a:picLocks noChangeAspect="1" noChangeArrowheads="1"/>
          </p:cNvPicPr>
          <p:nvPr/>
        </p:nvPicPr>
        <p:blipFill rotWithShape="1">
          <a:blip r:embed="rId8">
            <a:extLst>
              <a:ext uri="{28A0092B-C50C-407E-A947-70E740481C1C}">
                <a14:useLocalDpi xmlns:a14="http://schemas.microsoft.com/office/drawing/2010/main" val="0"/>
              </a:ext>
            </a:extLst>
          </a:blip>
          <a:srcRect l="-19124" t="25210" r="-104" b="24894"/>
          <a:stretch/>
        </p:blipFill>
        <p:spPr bwMode="auto">
          <a:xfrm>
            <a:off x="5695868" y="3129214"/>
            <a:ext cx="2137844" cy="723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Understanding Risk</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19</a:t>
            </a:fld>
            <a:endParaRPr lang="en-US" altLang="en-US" dirty="0"/>
          </a:p>
        </p:txBody>
      </p:sp>
      <p:grpSp>
        <p:nvGrpSpPr>
          <p:cNvPr id="16" name="Group 15"/>
          <p:cNvGrpSpPr/>
          <p:nvPr/>
        </p:nvGrpSpPr>
        <p:grpSpPr>
          <a:xfrm>
            <a:off x="1290667" y="2492966"/>
            <a:ext cx="2397020" cy="2100117"/>
            <a:chOff x="358746" y="2714551"/>
            <a:chExt cx="3196027" cy="2800156"/>
          </a:xfrm>
        </p:grpSpPr>
        <p:pic>
          <p:nvPicPr>
            <p:cNvPr id="5" name="Picture 4" descr="bofa_Cd.png"/>
            <p:cNvPicPr>
              <a:picLocks noChangeAspect="1"/>
            </p:cNvPicPr>
            <p:nvPr/>
          </p:nvPicPr>
          <p:blipFill>
            <a:blip r:embed="rId2"/>
            <a:stretch>
              <a:fillRect/>
            </a:stretch>
          </p:blipFill>
          <p:spPr>
            <a:xfrm>
              <a:off x="954719" y="4124202"/>
              <a:ext cx="2600054" cy="1390505"/>
            </a:xfrm>
            <a:prstGeom prst="rect">
              <a:avLst/>
            </a:prstGeom>
          </p:spPr>
        </p:pic>
        <p:pic>
          <p:nvPicPr>
            <p:cNvPr id="6" name="Picture 5" descr="Treasury-Yields.jpg"/>
            <p:cNvPicPr>
              <a:picLocks noChangeAspect="1"/>
            </p:cNvPicPr>
            <p:nvPr/>
          </p:nvPicPr>
          <p:blipFill>
            <a:blip r:embed="rId3"/>
            <a:stretch>
              <a:fillRect/>
            </a:stretch>
          </p:blipFill>
          <p:spPr>
            <a:xfrm>
              <a:off x="358746" y="2714551"/>
              <a:ext cx="2106083" cy="1402651"/>
            </a:xfrm>
            <a:prstGeom prst="rect">
              <a:avLst/>
            </a:prstGeom>
          </p:spPr>
        </p:pic>
      </p:grpSp>
      <p:pic>
        <p:nvPicPr>
          <p:cNvPr id="10" name="Picture 9" descr="Verizonlogo.png"/>
          <p:cNvPicPr>
            <a:picLocks noChangeAspect="1"/>
          </p:cNvPicPr>
          <p:nvPr/>
        </p:nvPicPr>
        <p:blipFill>
          <a:blip r:embed="rId4"/>
          <a:srcRect t="15774" b="18579"/>
          <a:stretch>
            <a:fillRect/>
          </a:stretch>
        </p:blipFill>
        <p:spPr>
          <a:xfrm>
            <a:off x="4129024" y="3380911"/>
            <a:ext cx="1762733" cy="1051988"/>
          </a:xfrm>
          <a:prstGeom prst="rect">
            <a:avLst/>
          </a:prstGeom>
        </p:spPr>
      </p:pic>
      <p:grpSp>
        <p:nvGrpSpPr>
          <p:cNvPr id="18" name="Group 17"/>
          <p:cNvGrpSpPr/>
          <p:nvPr/>
        </p:nvGrpSpPr>
        <p:grpSpPr>
          <a:xfrm>
            <a:off x="5813141" y="2492967"/>
            <a:ext cx="1999343" cy="3107140"/>
            <a:chOff x="6084510" y="2490289"/>
            <a:chExt cx="2665791" cy="4142853"/>
          </a:xfrm>
        </p:grpSpPr>
        <p:pic>
          <p:nvPicPr>
            <p:cNvPr id="8" name="Picture 7" descr="fitbit-logo.png"/>
            <p:cNvPicPr>
              <a:picLocks noChangeAspect="1"/>
            </p:cNvPicPr>
            <p:nvPr/>
          </p:nvPicPr>
          <p:blipFill>
            <a:blip r:embed="rId5"/>
            <a:stretch>
              <a:fillRect/>
            </a:stretch>
          </p:blipFill>
          <p:spPr>
            <a:xfrm>
              <a:off x="6084510" y="4124202"/>
              <a:ext cx="2665791" cy="780993"/>
            </a:xfrm>
            <a:prstGeom prst="rect">
              <a:avLst/>
            </a:prstGeom>
          </p:spPr>
        </p:pic>
        <p:pic>
          <p:nvPicPr>
            <p:cNvPr id="9" name="Picture 8" descr="Tesla-Motors-logo-3.jpg"/>
            <p:cNvPicPr>
              <a:picLocks noChangeAspect="1"/>
            </p:cNvPicPr>
            <p:nvPr/>
          </p:nvPicPr>
          <p:blipFill>
            <a:blip r:embed="rId6"/>
            <a:stretch>
              <a:fillRect/>
            </a:stretch>
          </p:blipFill>
          <p:spPr>
            <a:xfrm>
              <a:off x="6502316" y="2490289"/>
              <a:ext cx="1830179" cy="1330056"/>
            </a:xfrm>
            <a:prstGeom prst="rect">
              <a:avLst/>
            </a:prstGeom>
          </p:spPr>
        </p:pic>
        <p:pic>
          <p:nvPicPr>
            <p:cNvPr id="11" name="Picture 10" descr="blue hen beer logo.png"/>
            <p:cNvPicPr>
              <a:picLocks noChangeAspect="1"/>
            </p:cNvPicPr>
            <p:nvPr/>
          </p:nvPicPr>
          <p:blipFill>
            <a:blip r:embed="rId7"/>
            <a:stretch>
              <a:fillRect/>
            </a:stretch>
          </p:blipFill>
          <p:spPr>
            <a:xfrm>
              <a:off x="6860102" y="5053678"/>
              <a:ext cx="1114606" cy="1579464"/>
            </a:xfrm>
            <a:prstGeom prst="rect">
              <a:avLst/>
            </a:prstGeom>
          </p:spPr>
        </p:pic>
      </p:grpSp>
      <p:sp>
        <p:nvSpPr>
          <p:cNvPr id="13" name="TextBox 12"/>
          <p:cNvSpPr txBox="1"/>
          <p:nvPr/>
        </p:nvSpPr>
        <p:spPr>
          <a:xfrm>
            <a:off x="1737646" y="1961935"/>
            <a:ext cx="1936749" cy="461665"/>
          </a:xfrm>
          <a:prstGeom prst="rect">
            <a:avLst/>
          </a:prstGeom>
          <a:noFill/>
          <a:ln w="9525">
            <a:solidFill>
              <a:schemeClr val="tx1"/>
            </a:solidFill>
          </a:ln>
        </p:spPr>
        <p:txBody>
          <a:bodyPr wrap="none" rtlCol="0">
            <a:spAutoFit/>
          </a:bodyPr>
          <a:lstStyle/>
          <a:p>
            <a:r>
              <a:rPr lang="en-US" sz="2400" dirty="0">
                <a:latin typeface="+mn-lt"/>
              </a:rPr>
              <a:t>Lowest Risk</a:t>
            </a:r>
          </a:p>
        </p:txBody>
      </p:sp>
      <p:sp>
        <p:nvSpPr>
          <p:cNvPr id="19" name="TextBox 18"/>
          <p:cNvSpPr txBox="1"/>
          <p:nvPr/>
        </p:nvSpPr>
        <p:spPr>
          <a:xfrm>
            <a:off x="5813140" y="1941145"/>
            <a:ext cx="2045753" cy="461665"/>
          </a:xfrm>
          <a:prstGeom prst="rect">
            <a:avLst/>
          </a:prstGeom>
          <a:noFill/>
          <a:ln w="9525">
            <a:solidFill>
              <a:schemeClr val="tx1"/>
            </a:solidFill>
          </a:ln>
        </p:spPr>
        <p:txBody>
          <a:bodyPr wrap="none" rtlCol="0">
            <a:spAutoFit/>
          </a:bodyPr>
          <a:lstStyle/>
          <a:p>
            <a:r>
              <a:rPr lang="en-US" sz="2400" dirty="0">
                <a:latin typeface="+mn-lt"/>
              </a:rPr>
              <a:t>Highest Risk</a:t>
            </a:r>
          </a:p>
        </p:txBody>
      </p:sp>
      <p:sp>
        <p:nvSpPr>
          <p:cNvPr id="2" name="Right Arrow 1"/>
          <p:cNvSpPr/>
          <p:nvPr/>
        </p:nvSpPr>
        <p:spPr>
          <a:xfrm>
            <a:off x="3630232" y="2146935"/>
            <a:ext cx="2182908" cy="1123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2" descr="Image result for logo for johnson &amp; johnson"/>
          <p:cNvPicPr>
            <a:picLocks noChangeAspect="1" noChangeArrowheads="1"/>
          </p:cNvPicPr>
          <p:nvPr/>
        </p:nvPicPr>
        <p:blipFill rotWithShape="1">
          <a:blip r:embed="rId8">
            <a:extLst>
              <a:ext uri="{28A0092B-C50C-407E-A947-70E740481C1C}">
                <a14:useLocalDpi xmlns:a14="http://schemas.microsoft.com/office/drawing/2010/main" val="0"/>
              </a:ext>
            </a:extLst>
          </a:blip>
          <a:srcRect l="-19124" t="25210" r="-104" b="24894"/>
          <a:stretch/>
        </p:blipFill>
        <p:spPr bwMode="auto">
          <a:xfrm>
            <a:off x="3225919" y="2633662"/>
            <a:ext cx="2137844" cy="723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 Chapter 10-12</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2</a:t>
            </a:fld>
            <a:endParaRPr lang="en-US" altLang="en-US" dirty="0"/>
          </a:p>
        </p:txBody>
      </p:sp>
      <p:sp>
        <p:nvSpPr>
          <p:cNvPr id="6" name="Rounded Rectangle 5"/>
          <p:cNvSpPr/>
          <p:nvPr/>
        </p:nvSpPr>
        <p:spPr>
          <a:xfrm>
            <a:off x="1857376" y="2786064"/>
            <a:ext cx="1678781" cy="10834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Some Lessons from Capital Markets History</a:t>
            </a:r>
          </a:p>
        </p:txBody>
      </p:sp>
      <p:sp>
        <p:nvSpPr>
          <p:cNvPr id="7" name="Rounded Rectangle 6"/>
          <p:cNvSpPr/>
          <p:nvPr/>
        </p:nvSpPr>
        <p:spPr>
          <a:xfrm>
            <a:off x="3781426" y="2786064"/>
            <a:ext cx="1678781" cy="10834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Risk and Return</a:t>
            </a:r>
          </a:p>
        </p:txBody>
      </p:sp>
      <p:sp>
        <p:nvSpPr>
          <p:cNvPr id="8" name="Rounded Rectangle 7"/>
          <p:cNvSpPr/>
          <p:nvPr/>
        </p:nvSpPr>
        <p:spPr>
          <a:xfrm>
            <a:off x="5705476" y="2786064"/>
            <a:ext cx="1678781" cy="10834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Cost of Capital</a:t>
            </a:r>
          </a:p>
        </p:txBody>
      </p:sp>
      <p:sp>
        <p:nvSpPr>
          <p:cNvPr id="9" name="TextBox 1"/>
          <p:cNvSpPr txBox="1">
            <a:spLocks noChangeArrowheads="1"/>
          </p:cNvSpPr>
          <p:nvPr/>
        </p:nvSpPr>
        <p:spPr bwMode="auto">
          <a:xfrm>
            <a:off x="1973337" y="2333365"/>
            <a:ext cx="14468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lgn="ctr">
              <a:spcBef>
                <a:spcPct val="0"/>
              </a:spcBef>
              <a:spcAft>
                <a:spcPct val="0"/>
              </a:spcAft>
              <a:buClrTx/>
              <a:buSzTx/>
              <a:buFontTx/>
              <a:buNone/>
            </a:pPr>
            <a:r>
              <a:rPr lang="en-US" altLang="en-US" sz="1800" u="sng" dirty="0">
                <a:latin typeface="+mn-lt"/>
              </a:rPr>
              <a:t>Chapter 10</a:t>
            </a:r>
          </a:p>
        </p:txBody>
      </p:sp>
      <p:sp>
        <p:nvSpPr>
          <p:cNvPr id="10" name="TextBox 1"/>
          <p:cNvSpPr txBox="1">
            <a:spLocks noChangeArrowheads="1"/>
          </p:cNvSpPr>
          <p:nvPr/>
        </p:nvSpPr>
        <p:spPr bwMode="auto">
          <a:xfrm>
            <a:off x="3897387" y="2333365"/>
            <a:ext cx="14468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lgn="ctr">
              <a:spcBef>
                <a:spcPct val="0"/>
              </a:spcBef>
              <a:spcAft>
                <a:spcPct val="0"/>
              </a:spcAft>
              <a:buClrTx/>
              <a:buSzTx/>
              <a:buFontTx/>
              <a:buNone/>
            </a:pPr>
            <a:r>
              <a:rPr lang="en-US" altLang="en-US" sz="1800" u="sng" dirty="0">
                <a:latin typeface="+mn-lt"/>
              </a:rPr>
              <a:t>Chapter 11</a:t>
            </a:r>
          </a:p>
        </p:txBody>
      </p:sp>
      <p:sp>
        <p:nvSpPr>
          <p:cNvPr id="11" name="TextBox 1"/>
          <p:cNvSpPr txBox="1">
            <a:spLocks noChangeArrowheads="1"/>
          </p:cNvSpPr>
          <p:nvPr/>
        </p:nvSpPr>
        <p:spPr bwMode="auto">
          <a:xfrm>
            <a:off x="5821437" y="2333365"/>
            <a:ext cx="14468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lgn="ctr">
              <a:spcBef>
                <a:spcPct val="0"/>
              </a:spcBef>
              <a:spcAft>
                <a:spcPct val="0"/>
              </a:spcAft>
              <a:buClrTx/>
              <a:buSzTx/>
              <a:buFontTx/>
              <a:buNone/>
            </a:pPr>
            <a:r>
              <a:rPr lang="en-US" altLang="en-US" sz="1800" u="sng" dirty="0">
                <a:latin typeface="+mn-lt"/>
              </a:rPr>
              <a:t>Chapter 12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110054"/>
            <a:ext cx="6172200" cy="3083333"/>
          </a:xfrm>
        </p:spPr>
        <p:txBody>
          <a:bodyPr/>
          <a:lstStyle/>
          <a:p>
            <a:r>
              <a:rPr lang="en-US" dirty="0"/>
              <a:t>Why did you classify the investments in this manner from a risk standpoint?</a:t>
            </a:r>
          </a:p>
          <a:p>
            <a:pPr lvl="1"/>
            <a:r>
              <a:rPr lang="en-US" dirty="0"/>
              <a:t>Startup vs. established </a:t>
            </a:r>
            <a:r>
              <a:rPr lang="en-US" dirty="0" smtClean="0"/>
              <a:t>company</a:t>
            </a:r>
          </a:p>
          <a:p>
            <a:pPr lvl="1"/>
            <a:r>
              <a:rPr lang="en-US" dirty="0"/>
              <a:t>Dividend paying vs. not paying dividends</a:t>
            </a:r>
          </a:p>
          <a:p>
            <a:pPr lvl="1"/>
            <a:r>
              <a:rPr lang="en-US" dirty="0"/>
              <a:t>Volatility of returns</a:t>
            </a:r>
          </a:p>
          <a:p>
            <a:pPr lvl="1"/>
            <a:r>
              <a:rPr lang="en-US" dirty="0"/>
              <a:t>Historical track </a:t>
            </a:r>
            <a:r>
              <a:rPr lang="en-US" dirty="0" smtClean="0"/>
              <a:t>record</a:t>
            </a:r>
          </a:p>
          <a:p>
            <a:pPr lvl="1"/>
            <a:r>
              <a:rPr lang="en-US" dirty="0" smtClean="0"/>
              <a:t>Level </a:t>
            </a:r>
            <a:r>
              <a:rPr lang="en-US" dirty="0"/>
              <a:t>of certainty on the </a:t>
            </a:r>
            <a:r>
              <a:rPr lang="en-US" dirty="0" smtClean="0"/>
              <a:t>returns</a:t>
            </a:r>
            <a:endParaRPr lang="en-US" dirty="0"/>
          </a:p>
        </p:txBody>
      </p:sp>
      <p:sp>
        <p:nvSpPr>
          <p:cNvPr id="3" name="Title 2"/>
          <p:cNvSpPr>
            <a:spLocks noGrp="1"/>
          </p:cNvSpPr>
          <p:nvPr>
            <p:ph type="title"/>
          </p:nvPr>
        </p:nvSpPr>
        <p:spPr/>
        <p:txBody>
          <a:bodyPr/>
          <a:lstStyle/>
          <a:p>
            <a:r>
              <a:rPr lang="en-US" dirty="0"/>
              <a:t>Understanding Risk</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20</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Understanding Risk-Free Return</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21</a:t>
            </a:fld>
            <a:endParaRPr lang="en-US" altLang="en-US" dirty="0"/>
          </a:p>
        </p:txBody>
      </p:sp>
      <p:sp>
        <p:nvSpPr>
          <p:cNvPr id="6" name="Right Arrow Callout 5"/>
          <p:cNvSpPr/>
          <p:nvPr/>
        </p:nvSpPr>
        <p:spPr>
          <a:xfrm>
            <a:off x="1875072" y="2041564"/>
            <a:ext cx="2513001" cy="1457297"/>
          </a:xfrm>
          <a:prstGeom prst="rightArrowCallout">
            <a:avLst>
              <a:gd name="adj1" fmla="val 25000"/>
              <a:gd name="adj2" fmla="val 25000"/>
              <a:gd name="adj3" fmla="val 25000"/>
              <a:gd name="adj4" fmla="val 78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Is there an investment that has no risk?</a:t>
            </a:r>
          </a:p>
        </p:txBody>
      </p:sp>
      <p:sp>
        <p:nvSpPr>
          <p:cNvPr id="7" name="TextBox 6"/>
          <p:cNvSpPr txBox="1"/>
          <p:nvPr/>
        </p:nvSpPr>
        <p:spPr>
          <a:xfrm>
            <a:off x="4901944" y="2550920"/>
            <a:ext cx="1572146" cy="461665"/>
          </a:xfrm>
          <a:prstGeom prst="rect">
            <a:avLst/>
          </a:prstGeom>
          <a:noFill/>
        </p:spPr>
        <p:txBody>
          <a:bodyPr wrap="square" rtlCol="0">
            <a:spAutoFit/>
          </a:bodyPr>
          <a:lstStyle/>
          <a:p>
            <a:pPr algn="ctr"/>
            <a:r>
              <a:rPr lang="en-US" sz="2400" dirty="0">
                <a:latin typeface="+mn-lt"/>
              </a:rPr>
              <a:t>Yes!</a:t>
            </a:r>
          </a:p>
        </p:txBody>
      </p:sp>
      <p:grpSp>
        <p:nvGrpSpPr>
          <p:cNvPr id="11" name="Group 10"/>
          <p:cNvGrpSpPr/>
          <p:nvPr/>
        </p:nvGrpSpPr>
        <p:grpSpPr>
          <a:xfrm>
            <a:off x="4236805" y="3329264"/>
            <a:ext cx="3721100" cy="2605757"/>
            <a:chOff x="3725333" y="3212780"/>
            <a:chExt cx="4961467" cy="3474343"/>
          </a:xfrm>
        </p:grpSpPr>
        <p:pic>
          <p:nvPicPr>
            <p:cNvPr id="8" name="Picture 7" descr="Treasury-Yields.jpg"/>
            <p:cNvPicPr>
              <a:picLocks noChangeAspect="1"/>
            </p:cNvPicPr>
            <p:nvPr/>
          </p:nvPicPr>
          <p:blipFill>
            <a:blip r:embed="rId2"/>
            <a:stretch>
              <a:fillRect/>
            </a:stretch>
          </p:blipFill>
          <p:spPr>
            <a:xfrm>
              <a:off x="4512388" y="3619172"/>
              <a:ext cx="3095266" cy="2061447"/>
            </a:xfrm>
            <a:prstGeom prst="rect">
              <a:avLst/>
            </a:prstGeom>
          </p:spPr>
        </p:pic>
        <p:sp>
          <p:nvSpPr>
            <p:cNvPr id="9" name="TextBox 8"/>
            <p:cNvSpPr txBox="1"/>
            <p:nvPr/>
          </p:nvSpPr>
          <p:spPr>
            <a:xfrm>
              <a:off x="3725333" y="5917682"/>
              <a:ext cx="4961467" cy="769441"/>
            </a:xfrm>
            <a:prstGeom prst="rect">
              <a:avLst/>
            </a:prstGeom>
            <a:noFill/>
          </p:spPr>
          <p:txBody>
            <a:bodyPr wrap="square" rtlCol="0">
              <a:spAutoFit/>
            </a:bodyPr>
            <a:lstStyle/>
            <a:p>
              <a:r>
                <a:rPr lang="en-US" sz="1050" dirty="0">
                  <a:latin typeface="+mn-lt"/>
                </a:rPr>
                <a:t>Note:  While there is a remote possibility there could be risk with U.S. Treasury Bills, it is considered to be so small we consider it risk-free.</a:t>
              </a:r>
            </a:p>
          </p:txBody>
        </p:sp>
        <p:sp>
          <p:nvSpPr>
            <p:cNvPr id="10" name="TextBox 9"/>
            <p:cNvSpPr txBox="1"/>
            <p:nvPr/>
          </p:nvSpPr>
          <p:spPr>
            <a:xfrm>
              <a:off x="5096942" y="3212780"/>
              <a:ext cx="2776915" cy="492443"/>
            </a:xfrm>
            <a:prstGeom prst="rect">
              <a:avLst/>
            </a:prstGeom>
            <a:noFill/>
          </p:spPr>
          <p:txBody>
            <a:bodyPr wrap="none" rtlCol="0">
              <a:spAutoFit/>
            </a:bodyPr>
            <a:lstStyle/>
            <a:p>
              <a:r>
                <a:rPr lang="en-US" u="sng" dirty="0"/>
                <a:t>U.S. Treasury Bills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110054"/>
            <a:ext cx="6172200" cy="3083333"/>
          </a:xfrm>
        </p:spPr>
        <p:txBody>
          <a:bodyPr/>
          <a:lstStyle/>
          <a:p>
            <a:r>
              <a:rPr lang="en-US" dirty="0"/>
              <a:t>Why are U.S. government Treasury bills considered risk-free?</a:t>
            </a:r>
          </a:p>
          <a:p>
            <a:pPr lvl="1"/>
            <a:r>
              <a:rPr lang="en-US" dirty="0"/>
              <a:t>Short time to maturity</a:t>
            </a:r>
          </a:p>
          <a:p>
            <a:pPr lvl="1"/>
            <a:r>
              <a:rPr lang="en-US" dirty="0"/>
              <a:t>Taxes can be raised to pay all of the government bills</a:t>
            </a:r>
          </a:p>
          <a:p>
            <a:pPr lvl="1"/>
            <a:r>
              <a:rPr lang="en-US" dirty="0"/>
              <a:t>Government can “print” money</a:t>
            </a:r>
          </a:p>
        </p:txBody>
      </p:sp>
      <p:sp>
        <p:nvSpPr>
          <p:cNvPr id="3" name="Title 2"/>
          <p:cNvSpPr>
            <a:spLocks noGrp="1"/>
          </p:cNvSpPr>
          <p:nvPr>
            <p:ph type="title"/>
          </p:nvPr>
        </p:nvSpPr>
        <p:spPr/>
        <p:txBody>
          <a:bodyPr>
            <a:normAutofit/>
          </a:bodyPr>
          <a:lstStyle/>
          <a:p>
            <a:r>
              <a:rPr lang="en-US" dirty="0"/>
              <a:t>Understanding Risk-Free Return</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22</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Understanding Risk Premium</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23</a:t>
            </a:fld>
            <a:endParaRPr lang="en-US" altLang="en-US" dirty="0"/>
          </a:p>
        </p:txBody>
      </p:sp>
      <p:sp>
        <p:nvSpPr>
          <p:cNvPr id="6" name="Right Arrow Callout 5"/>
          <p:cNvSpPr/>
          <p:nvPr/>
        </p:nvSpPr>
        <p:spPr>
          <a:xfrm>
            <a:off x="1697276" y="2661455"/>
            <a:ext cx="2513001" cy="984251"/>
          </a:xfrm>
          <a:prstGeom prst="rightArrowCallout">
            <a:avLst>
              <a:gd name="adj1" fmla="val 25000"/>
              <a:gd name="adj2" fmla="val 25000"/>
              <a:gd name="adj3" fmla="val 25000"/>
              <a:gd name="adj4" fmla="val 78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Risk Premium</a:t>
            </a:r>
          </a:p>
        </p:txBody>
      </p:sp>
      <p:sp>
        <p:nvSpPr>
          <p:cNvPr id="7" name="TextBox 6"/>
          <p:cNvSpPr txBox="1"/>
          <p:nvPr/>
        </p:nvSpPr>
        <p:spPr>
          <a:xfrm>
            <a:off x="4635498" y="2287959"/>
            <a:ext cx="2816225" cy="1754326"/>
          </a:xfrm>
          <a:prstGeom prst="rect">
            <a:avLst/>
          </a:prstGeom>
          <a:noFill/>
        </p:spPr>
        <p:txBody>
          <a:bodyPr wrap="square" rtlCol="0">
            <a:spAutoFit/>
          </a:bodyPr>
          <a:lstStyle/>
          <a:p>
            <a:pPr algn="ctr"/>
            <a:r>
              <a:rPr lang="en-US" dirty="0">
                <a:latin typeface="+mn-lt"/>
              </a:rPr>
              <a:t>The excess return required from an investment in a risky asset over that required from a risk-free investment </a:t>
            </a:r>
          </a:p>
        </p:txBody>
      </p:sp>
      <p:sp>
        <p:nvSpPr>
          <p:cNvPr id="8" name="TextBox 7"/>
          <p:cNvSpPr txBox="1"/>
          <p:nvPr/>
        </p:nvSpPr>
        <p:spPr>
          <a:xfrm>
            <a:off x="1697277" y="4438651"/>
            <a:ext cx="5618146" cy="738664"/>
          </a:xfrm>
          <a:prstGeom prst="rect">
            <a:avLst/>
          </a:prstGeom>
          <a:solidFill>
            <a:schemeClr val="accent1">
              <a:lumMod val="40000"/>
              <a:lumOff val="60000"/>
            </a:schemeClr>
          </a:solidFill>
          <a:effectLst>
            <a:outerShdw blurRad="50800" dist="38100" dir="2700000">
              <a:srgbClr val="000000">
                <a:alpha val="43000"/>
              </a:srgbClr>
            </a:outerShdw>
          </a:effectLst>
        </p:spPr>
        <p:txBody>
          <a:bodyPr wrap="square" rtlCol="0">
            <a:spAutoFit/>
          </a:bodyPr>
          <a:lstStyle/>
          <a:p>
            <a:pPr algn="ctr"/>
            <a:r>
              <a:rPr lang="en-US" sz="2100" dirty="0">
                <a:latin typeface="+mn-lt"/>
              </a:rPr>
              <a:t>The risk premium can also be considered as the reward for bearing risk.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1" y="2044550"/>
            <a:ext cx="6172199" cy="3061287"/>
          </a:xfrm>
        </p:spPr>
        <p:txBody>
          <a:bodyPr>
            <a:noAutofit/>
          </a:bodyPr>
          <a:lstStyle/>
          <a:p>
            <a:pPr marL="80963" indent="0">
              <a:spcBef>
                <a:spcPts val="450"/>
              </a:spcBef>
              <a:buNone/>
            </a:pPr>
            <a:r>
              <a:rPr lang="en-US" sz="1800" b="1" dirty="0"/>
              <a:t>If the US Treasury bills have an average return of 3.5% and large stocks have an average return of 12.1%, what is the risk premium for large stocks?</a:t>
            </a:r>
            <a:endParaRPr lang="en-US" sz="225" b="1" dirty="0"/>
          </a:p>
          <a:p>
            <a:pPr marL="715566" lvl="1" indent="-385763">
              <a:spcBef>
                <a:spcPts val="450"/>
              </a:spcBef>
              <a:buFont typeface="+mj-lt"/>
              <a:buAutoNum type="alphaUcPeriod"/>
            </a:pPr>
            <a:r>
              <a:rPr lang="en-US" sz="1650" dirty="0"/>
              <a:t>12.1%</a:t>
            </a:r>
          </a:p>
          <a:p>
            <a:pPr marL="715566" lvl="1" indent="-385763">
              <a:spcBef>
                <a:spcPts val="450"/>
              </a:spcBef>
              <a:buFont typeface="+mj-lt"/>
              <a:buAutoNum type="alphaUcPeriod"/>
            </a:pPr>
            <a:r>
              <a:rPr lang="en-US" sz="1650" dirty="0"/>
              <a:t>15.6%</a:t>
            </a:r>
          </a:p>
          <a:p>
            <a:pPr marL="715566" lvl="1" indent="-385763">
              <a:spcBef>
                <a:spcPts val="450"/>
              </a:spcBef>
              <a:buFont typeface="+mj-lt"/>
              <a:buAutoNum type="alphaUcPeriod"/>
            </a:pPr>
            <a:r>
              <a:rPr lang="en-US" sz="1650" dirty="0"/>
              <a:t>8.6%</a:t>
            </a:r>
          </a:p>
          <a:p>
            <a:pPr marL="715566" lvl="1" indent="-385763">
              <a:spcBef>
                <a:spcPts val="450"/>
              </a:spcBef>
              <a:buFont typeface="+mj-lt"/>
              <a:buAutoNum type="alphaUcPeriod"/>
            </a:pPr>
            <a:r>
              <a:rPr lang="en-US" sz="1650" dirty="0"/>
              <a:t>Need more information</a:t>
            </a:r>
          </a:p>
        </p:txBody>
      </p:sp>
      <p:sp>
        <p:nvSpPr>
          <p:cNvPr id="3" name="Slide Number Placeholder 2"/>
          <p:cNvSpPr>
            <a:spLocks noGrp="1"/>
          </p:cNvSpPr>
          <p:nvPr>
            <p:ph type="sldNum" sz="quarter" idx="12"/>
          </p:nvPr>
        </p:nvSpPr>
        <p:spPr>
          <a:xfrm>
            <a:off x="6888194" y="5663209"/>
            <a:ext cx="1014581" cy="273844"/>
          </a:xfrm>
        </p:spPr>
        <p:txBody>
          <a:bodyPr/>
          <a:lstStyle/>
          <a:p>
            <a:r>
              <a:rPr lang="en-US" dirty="0"/>
              <a:t>10-</a:t>
            </a:r>
            <a:fld id="{EB89C5CF-6863-6540-A5F4-09B0C10DF01D}" type="slidenum">
              <a:rPr lang="en-US" smtClean="0"/>
              <a:pPr/>
              <a:t>24</a:t>
            </a:fld>
            <a:endParaRPr lang="en-US" dirty="0"/>
          </a:p>
        </p:txBody>
      </p:sp>
      <p:sp>
        <p:nvSpPr>
          <p:cNvPr id="4" name="Title 3"/>
          <p:cNvSpPr>
            <a:spLocks noGrp="1"/>
          </p:cNvSpPr>
          <p:nvPr>
            <p:ph type="title"/>
          </p:nvPr>
        </p:nvSpPr>
        <p:spPr/>
        <p:txBody>
          <a:bodyPr/>
          <a:lstStyle/>
          <a:p>
            <a:r>
              <a:rPr lang="en-US" dirty="0" smtClean="0"/>
              <a:t>Question </a:t>
            </a:r>
            <a:endParaRPr lang="en-US" dirty="0"/>
          </a:p>
        </p:txBody>
      </p:sp>
    </p:spTree>
    <p:extLst>
      <p:ext uri="{BB962C8B-B14F-4D97-AF65-F5344CB8AC3E}">
        <p14:creationId xmlns:p14="http://schemas.microsoft.com/office/powerpoint/2010/main" val="1093222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1951305"/>
            <a:ext cx="6172200" cy="1149610"/>
          </a:xfrm>
        </p:spPr>
        <p:txBody>
          <a:bodyPr/>
          <a:lstStyle/>
          <a:p>
            <a:r>
              <a:rPr lang="en-US" dirty="0"/>
              <a:t>All investments, other than a risk-free investment, will have a risk premium</a:t>
            </a:r>
          </a:p>
        </p:txBody>
      </p:sp>
      <p:sp>
        <p:nvSpPr>
          <p:cNvPr id="3" name="Title 2"/>
          <p:cNvSpPr>
            <a:spLocks noGrp="1"/>
          </p:cNvSpPr>
          <p:nvPr>
            <p:ph type="title"/>
          </p:nvPr>
        </p:nvSpPr>
        <p:spPr/>
        <p:txBody>
          <a:bodyPr/>
          <a:lstStyle/>
          <a:p>
            <a:r>
              <a:rPr lang="en-US" dirty="0"/>
              <a:t>Historical Risk Premiums</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25</a:t>
            </a:fld>
            <a:endParaRPr lang="en-US" altLang="en-US" dirty="0"/>
          </a:p>
        </p:txBody>
      </p:sp>
      <p:pic>
        <p:nvPicPr>
          <p:cNvPr id="7" name="Picture 6" descr="Screenshot 2016-11-22 19.36.08.png"/>
          <p:cNvPicPr>
            <a:picLocks noChangeAspect="1"/>
          </p:cNvPicPr>
          <p:nvPr/>
        </p:nvPicPr>
        <p:blipFill>
          <a:blip r:embed="rId2"/>
          <a:stretch>
            <a:fillRect/>
          </a:stretch>
        </p:blipFill>
        <p:spPr>
          <a:xfrm>
            <a:off x="1485900" y="3270247"/>
            <a:ext cx="6043083" cy="2231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Historical Risk Premiums</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26</a:t>
            </a:fld>
            <a:endParaRPr lang="en-US" altLang="en-US" dirty="0"/>
          </a:p>
        </p:txBody>
      </p:sp>
      <p:sp>
        <p:nvSpPr>
          <p:cNvPr id="6" name="Right Arrow Callout 5"/>
          <p:cNvSpPr/>
          <p:nvPr/>
        </p:nvSpPr>
        <p:spPr>
          <a:xfrm>
            <a:off x="1697276" y="2503307"/>
            <a:ext cx="2513001" cy="984251"/>
          </a:xfrm>
          <a:prstGeom prst="rightArrowCallout">
            <a:avLst>
              <a:gd name="adj1" fmla="val 25000"/>
              <a:gd name="adj2" fmla="val 25000"/>
              <a:gd name="adj3" fmla="val 25000"/>
              <a:gd name="adj4" fmla="val 78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Lesson #1</a:t>
            </a:r>
          </a:p>
        </p:txBody>
      </p:sp>
      <p:sp>
        <p:nvSpPr>
          <p:cNvPr id="7" name="TextBox 6"/>
          <p:cNvSpPr txBox="1"/>
          <p:nvPr/>
        </p:nvSpPr>
        <p:spPr>
          <a:xfrm>
            <a:off x="4635498" y="2476061"/>
            <a:ext cx="2816225" cy="1061829"/>
          </a:xfrm>
          <a:prstGeom prst="rect">
            <a:avLst/>
          </a:prstGeom>
          <a:noFill/>
        </p:spPr>
        <p:txBody>
          <a:bodyPr wrap="square" rtlCol="0">
            <a:spAutoFit/>
          </a:bodyPr>
          <a:lstStyle/>
          <a:p>
            <a:pPr algn="ctr"/>
            <a:r>
              <a:rPr lang="en-US" sz="2100" dirty="0">
                <a:latin typeface="+mn-lt"/>
              </a:rPr>
              <a:t>Risky assets, </a:t>
            </a:r>
            <a:r>
              <a:rPr lang="en-US" sz="2100" u="sng" dirty="0">
                <a:latin typeface="+mn-lt"/>
              </a:rPr>
              <a:t>on average</a:t>
            </a:r>
            <a:r>
              <a:rPr lang="en-US" sz="2100" dirty="0">
                <a:latin typeface="+mn-lt"/>
              </a:rPr>
              <a:t>, earn a risk premium</a:t>
            </a:r>
          </a:p>
        </p:txBody>
      </p:sp>
      <p:grpSp>
        <p:nvGrpSpPr>
          <p:cNvPr id="10" name="Group 9"/>
          <p:cNvGrpSpPr/>
          <p:nvPr/>
        </p:nvGrpSpPr>
        <p:grpSpPr>
          <a:xfrm>
            <a:off x="4635498" y="3712953"/>
            <a:ext cx="2816225" cy="1311957"/>
            <a:chOff x="4656662" y="3807603"/>
            <a:chExt cx="3754967" cy="1749275"/>
          </a:xfrm>
        </p:grpSpPr>
        <p:sp>
          <p:nvSpPr>
            <p:cNvPr id="8" name="TextBox 7"/>
            <p:cNvSpPr txBox="1"/>
            <p:nvPr/>
          </p:nvSpPr>
          <p:spPr>
            <a:xfrm>
              <a:off x="4656662" y="4571993"/>
              <a:ext cx="3754967" cy="984885"/>
            </a:xfrm>
            <a:prstGeom prst="rect">
              <a:avLst/>
            </a:prstGeom>
            <a:noFill/>
          </p:spPr>
          <p:txBody>
            <a:bodyPr wrap="square" rtlCol="0">
              <a:spAutoFit/>
            </a:bodyPr>
            <a:lstStyle/>
            <a:p>
              <a:pPr algn="ctr"/>
              <a:r>
                <a:rPr lang="en-US" sz="2100" dirty="0">
                  <a:latin typeface="+mn-lt"/>
                </a:rPr>
                <a:t>This is the reward for bearing risk</a:t>
              </a:r>
            </a:p>
          </p:txBody>
        </p:sp>
        <p:sp>
          <p:nvSpPr>
            <p:cNvPr id="9" name="Down Arrow 8"/>
            <p:cNvSpPr/>
            <p:nvPr/>
          </p:nvSpPr>
          <p:spPr>
            <a:xfrm>
              <a:off x="5924545" y="3807603"/>
              <a:ext cx="1219200" cy="76439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173557"/>
            <a:ext cx="6172200" cy="3139277"/>
          </a:xfrm>
        </p:spPr>
        <p:txBody>
          <a:bodyPr/>
          <a:lstStyle/>
          <a:p>
            <a:r>
              <a:rPr lang="en-US" dirty="0"/>
              <a:t>What determines the relative sizes of the risk premium for the different assets?</a:t>
            </a:r>
          </a:p>
          <a:p>
            <a:pPr lvl="1"/>
            <a:r>
              <a:rPr lang="en-US" dirty="0"/>
              <a:t>This question is the heart of modern finance and the focus of next chapter</a:t>
            </a:r>
          </a:p>
          <a:p>
            <a:pPr lvl="1"/>
            <a:r>
              <a:rPr lang="en-US" dirty="0"/>
              <a:t>Part of the answer can be found by looking at the historical variability of the returns of different investments </a:t>
            </a:r>
          </a:p>
        </p:txBody>
      </p:sp>
      <p:sp>
        <p:nvSpPr>
          <p:cNvPr id="3" name="Title 2"/>
          <p:cNvSpPr>
            <a:spLocks noGrp="1"/>
          </p:cNvSpPr>
          <p:nvPr>
            <p:ph type="title"/>
          </p:nvPr>
        </p:nvSpPr>
        <p:spPr/>
        <p:txBody>
          <a:bodyPr/>
          <a:lstStyle/>
          <a:p>
            <a:r>
              <a:rPr lang="en-US" dirty="0"/>
              <a:t>Historical Risk Premiums</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27</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Understanding Risk</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28</a:t>
            </a:fld>
            <a:endParaRPr lang="en-US" altLang="en-US" dirty="0"/>
          </a:p>
        </p:txBody>
      </p:sp>
      <p:sp>
        <p:nvSpPr>
          <p:cNvPr id="5" name="TextBox 4"/>
          <p:cNvSpPr txBox="1"/>
          <p:nvPr/>
        </p:nvSpPr>
        <p:spPr>
          <a:xfrm>
            <a:off x="1728639" y="2529418"/>
            <a:ext cx="5359850" cy="738664"/>
          </a:xfrm>
          <a:prstGeom prst="rect">
            <a:avLst/>
          </a:prstGeom>
          <a:solidFill>
            <a:schemeClr val="accent1">
              <a:lumMod val="40000"/>
              <a:lumOff val="60000"/>
            </a:schemeClr>
          </a:solidFill>
          <a:effectLst>
            <a:outerShdw blurRad="50800" dist="38100" dir="2700000">
              <a:srgbClr val="000000">
                <a:alpha val="43000"/>
              </a:srgbClr>
            </a:outerShdw>
          </a:effectLst>
        </p:spPr>
        <p:txBody>
          <a:bodyPr wrap="square" rtlCol="0">
            <a:spAutoFit/>
          </a:bodyPr>
          <a:lstStyle/>
          <a:p>
            <a:pPr algn="ctr"/>
            <a:r>
              <a:rPr lang="en-US" sz="2100" dirty="0">
                <a:latin typeface="+mn-lt"/>
              </a:rPr>
              <a:t>Risk is measured by the dispersion, spread, or volatility of returns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046561"/>
            <a:ext cx="6172200" cy="1172893"/>
          </a:xfrm>
        </p:spPr>
        <p:txBody>
          <a:bodyPr/>
          <a:lstStyle/>
          <a:p>
            <a:r>
              <a:rPr lang="en-US" sz="2100" dirty="0"/>
              <a:t>Both Investment A and Investment B deliver an average of 5% return over 4 years. Which one is more risky? Why?</a:t>
            </a:r>
          </a:p>
        </p:txBody>
      </p:sp>
      <p:sp>
        <p:nvSpPr>
          <p:cNvPr id="3" name="Title 2"/>
          <p:cNvSpPr>
            <a:spLocks noGrp="1"/>
          </p:cNvSpPr>
          <p:nvPr>
            <p:ph type="title"/>
          </p:nvPr>
        </p:nvSpPr>
        <p:spPr/>
        <p:txBody>
          <a:bodyPr/>
          <a:lstStyle/>
          <a:p>
            <a:r>
              <a:rPr lang="en-US" dirty="0"/>
              <a:t>Understanding Risk</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29</a:t>
            </a:fld>
            <a:endParaRPr lang="en-US" altLang="en-US" dirty="0"/>
          </a:p>
        </p:txBody>
      </p:sp>
      <p:graphicFrame>
        <p:nvGraphicFramePr>
          <p:cNvPr id="5" name="Content Placeholder 4"/>
          <p:cNvGraphicFramePr>
            <a:graphicFrameLocks/>
          </p:cNvGraphicFramePr>
          <p:nvPr/>
        </p:nvGraphicFramePr>
        <p:xfrm>
          <a:off x="1689103" y="3245727"/>
          <a:ext cx="5829300" cy="224028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tblGrid>
              <a:tr h="525780">
                <a:tc>
                  <a:txBody>
                    <a:bodyPr/>
                    <a:lstStyle/>
                    <a:p>
                      <a:endParaRPr lang="en-US" sz="1500" dirty="0"/>
                    </a:p>
                  </a:txBody>
                  <a:tcPr marL="68580" marR="68580" marT="34290" marB="34290"/>
                </a:tc>
                <a:tc>
                  <a:txBody>
                    <a:bodyPr/>
                    <a:lstStyle/>
                    <a:p>
                      <a:pPr algn="ctr"/>
                      <a:r>
                        <a:rPr lang="en-US" sz="1500" dirty="0"/>
                        <a:t>Investment A Annual Returns</a:t>
                      </a:r>
                    </a:p>
                  </a:txBody>
                  <a:tcPr marL="68580" marR="68580" marT="34290" marB="34290"/>
                </a:tc>
                <a:tc>
                  <a:txBody>
                    <a:bodyPr/>
                    <a:lstStyle/>
                    <a:p>
                      <a:pPr algn="ctr"/>
                      <a:r>
                        <a:rPr lang="en-US" sz="1500" dirty="0"/>
                        <a:t>Investment B Annual Returns</a:t>
                      </a:r>
                    </a:p>
                  </a:txBody>
                  <a:tcPr marL="68580" marR="68580" marT="34290" marB="34290"/>
                </a:tc>
                <a:extLst>
                  <a:ext uri="{0D108BD9-81ED-4DB2-BD59-A6C34878D82A}">
                    <a16:rowId xmlns:a16="http://schemas.microsoft.com/office/drawing/2014/main" val="10000"/>
                  </a:ext>
                </a:extLst>
              </a:tr>
              <a:tr h="297180">
                <a:tc>
                  <a:txBody>
                    <a:bodyPr/>
                    <a:lstStyle/>
                    <a:p>
                      <a:pPr algn="ctr"/>
                      <a:r>
                        <a:rPr lang="en-US" sz="1500" dirty="0"/>
                        <a:t>Year 1</a:t>
                      </a:r>
                    </a:p>
                  </a:txBody>
                  <a:tcPr marL="68580" marR="68580" marT="34290" marB="34290"/>
                </a:tc>
                <a:tc>
                  <a:txBody>
                    <a:bodyPr/>
                    <a:lstStyle/>
                    <a:p>
                      <a:pPr algn="ctr"/>
                      <a:r>
                        <a:rPr lang="en-US" sz="1500" dirty="0"/>
                        <a:t>6%</a:t>
                      </a:r>
                    </a:p>
                  </a:txBody>
                  <a:tcPr marL="68580" marR="68580" marT="34290" marB="34290"/>
                </a:tc>
                <a:tc>
                  <a:txBody>
                    <a:bodyPr/>
                    <a:lstStyle/>
                    <a:p>
                      <a:pPr algn="ctr"/>
                      <a:r>
                        <a:rPr lang="en-US" sz="1500" dirty="0"/>
                        <a:t>15%</a:t>
                      </a:r>
                    </a:p>
                  </a:txBody>
                  <a:tcPr marL="68580" marR="68580" marT="34290" marB="34290"/>
                </a:tc>
                <a:extLst>
                  <a:ext uri="{0D108BD9-81ED-4DB2-BD59-A6C34878D82A}">
                    <a16:rowId xmlns:a16="http://schemas.microsoft.com/office/drawing/2014/main" val="10001"/>
                  </a:ext>
                </a:extLst>
              </a:tr>
              <a:tr h="297180">
                <a:tc>
                  <a:txBody>
                    <a:bodyPr/>
                    <a:lstStyle/>
                    <a:p>
                      <a:pPr algn="ctr"/>
                      <a:r>
                        <a:rPr lang="en-US" sz="1500" dirty="0"/>
                        <a:t>Year 2</a:t>
                      </a:r>
                    </a:p>
                  </a:txBody>
                  <a:tcPr marL="68580" marR="68580" marT="34290" marB="34290"/>
                </a:tc>
                <a:tc>
                  <a:txBody>
                    <a:bodyPr/>
                    <a:lstStyle/>
                    <a:p>
                      <a:pPr algn="ctr"/>
                      <a:r>
                        <a:rPr lang="en-US" sz="1500" dirty="0"/>
                        <a:t>4%</a:t>
                      </a:r>
                    </a:p>
                  </a:txBody>
                  <a:tcPr marL="68580" marR="68580" marT="34290" marB="34290"/>
                </a:tc>
                <a:tc>
                  <a:txBody>
                    <a:bodyPr/>
                    <a:lstStyle/>
                    <a:p>
                      <a:pPr algn="ctr"/>
                      <a:r>
                        <a:rPr lang="en-US" sz="1500" dirty="0"/>
                        <a:t>-10%</a:t>
                      </a:r>
                    </a:p>
                  </a:txBody>
                  <a:tcPr marL="68580" marR="68580" marT="34290" marB="34290"/>
                </a:tc>
                <a:extLst>
                  <a:ext uri="{0D108BD9-81ED-4DB2-BD59-A6C34878D82A}">
                    <a16:rowId xmlns:a16="http://schemas.microsoft.com/office/drawing/2014/main" val="10002"/>
                  </a:ext>
                </a:extLst>
              </a:tr>
              <a:tr h="297180">
                <a:tc>
                  <a:txBody>
                    <a:bodyPr/>
                    <a:lstStyle/>
                    <a:p>
                      <a:pPr algn="ctr"/>
                      <a:r>
                        <a:rPr lang="en-US" sz="1500" dirty="0"/>
                        <a:t>Year 3</a:t>
                      </a:r>
                    </a:p>
                  </a:txBody>
                  <a:tcPr marL="68580" marR="68580" marT="34290" marB="34290"/>
                </a:tc>
                <a:tc>
                  <a:txBody>
                    <a:bodyPr/>
                    <a:lstStyle/>
                    <a:p>
                      <a:pPr algn="ctr"/>
                      <a:r>
                        <a:rPr lang="en-US" sz="1500" dirty="0"/>
                        <a:t>3%</a:t>
                      </a:r>
                    </a:p>
                  </a:txBody>
                  <a:tcPr marL="68580" marR="68580" marT="34290" marB="34290"/>
                </a:tc>
                <a:tc>
                  <a:txBody>
                    <a:bodyPr/>
                    <a:lstStyle/>
                    <a:p>
                      <a:pPr algn="ctr"/>
                      <a:r>
                        <a:rPr lang="en-US" sz="1500" dirty="0"/>
                        <a:t>20%</a:t>
                      </a:r>
                    </a:p>
                  </a:txBody>
                  <a:tcPr marL="68580" marR="68580" marT="34290" marB="34290"/>
                </a:tc>
                <a:extLst>
                  <a:ext uri="{0D108BD9-81ED-4DB2-BD59-A6C34878D82A}">
                    <a16:rowId xmlns:a16="http://schemas.microsoft.com/office/drawing/2014/main" val="10003"/>
                  </a:ext>
                </a:extLst>
              </a:tr>
              <a:tr h="297180">
                <a:tc>
                  <a:txBody>
                    <a:bodyPr/>
                    <a:lstStyle/>
                    <a:p>
                      <a:pPr algn="ctr"/>
                      <a:r>
                        <a:rPr lang="en-US" sz="1500" dirty="0"/>
                        <a:t>Year 4</a:t>
                      </a:r>
                    </a:p>
                  </a:txBody>
                  <a:tcPr marL="68580" marR="68580" marT="34290" marB="34290">
                    <a:lnB w="12700" cap="flat" cmpd="sng" algn="ctr">
                      <a:solidFill>
                        <a:scrgbClr r="0" g="0" b="0"/>
                      </a:solidFill>
                      <a:prstDash val="solid"/>
                      <a:round/>
                      <a:headEnd type="none" w="med" len="med"/>
                      <a:tailEnd type="none" w="med" len="med"/>
                    </a:lnB>
                  </a:tcPr>
                </a:tc>
                <a:tc>
                  <a:txBody>
                    <a:bodyPr/>
                    <a:lstStyle/>
                    <a:p>
                      <a:pPr algn="ctr"/>
                      <a:r>
                        <a:rPr lang="en-US" sz="1500" dirty="0"/>
                        <a:t>7%</a:t>
                      </a:r>
                    </a:p>
                  </a:txBody>
                  <a:tcPr marL="68580" marR="68580" marT="34290" marB="34290">
                    <a:lnB w="12700" cap="flat" cmpd="sng" algn="ctr">
                      <a:solidFill>
                        <a:scrgbClr r="0" g="0" b="0"/>
                      </a:solidFill>
                      <a:prstDash val="solid"/>
                      <a:round/>
                      <a:headEnd type="none" w="med" len="med"/>
                      <a:tailEnd type="none" w="med" len="med"/>
                    </a:lnB>
                  </a:tcPr>
                </a:tc>
                <a:tc>
                  <a:txBody>
                    <a:bodyPr/>
                    <a:lstStyle/>
                    <a:p>
                      <a:pPr algn="ctr"/>
                      <a:r>
                        <a:rPr lang="en-US" sz="1500" dirty="0"/>
                        <a:t>-5%</a:t>
                      </a:r>
                    </a:p>
                  </a:txBody>
                  <a:tcPr marL="68580" marR="68580" marT="34290" marB="34290">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525780">
                <a:tc>
                  <a:txBody>
                    <a:bodyPr/>
                    <a:lstStyle/>
                    <a:p>
                      <a:pPr algn="ctr"/>
                      <a:r>
                        <a:rPr lang="en-US" sz="1500" dirty="0"/>
                        <a:t>Average Annual</a:t>
                      </a:r>
                      <a:r>
                        <a:rPr lang="en-US" sz="1500" baseline="0" dirty="0"/>
                        <a:t> Return</a:t>
                      </a:r>
                      <a:endParaRPr lang="en-US" sz="1500" dirty="0"/>
                    </a:p>
                  </a:txBody>
                  <a:tcPr marL="68580" marR="68580" marT="34290" marB="34290" anchor="ctr">
                    <a:lnT w="12700" cap="flat" cmpd="sng" algn="ctr">
                      <a:solidFill>
                        <a:scrgbClr r="0" g="0" b="0"/>
                      </a:solidFill>
                      <a:prstDash val="solid"/>
                      <a:round/>
                      <a:headEnd type="none" w="med" len="med"/>
                      <a:tailEnd type="none" w="med" len="med"/>
                    </a:lnT>
                  </a:tcPr>
                </a:tc>
                <a:tc>
                  <a:txBody>
                    <a:bodyPr/>
                    <a:lstStyle/>
                    <a:p>
                      <a:pPr algn="ctr"/>
                      <a:r>
                        <a:rPr lang="en-US" sz="1500" dirty="0"/>
                        <a:t>5%</a:t>
                      </a:r>
                    </a:p>
                  </a:txBody>
                  <a:tcPr marL="68580" marR="68580" marT="34290" marB="34290" anchor="ctr">
                    <a:lnT w="12700" cap="flat" cmpd="sng" algn="ctr">
                      <a:solidFill>
                        <a:scrgbClr r="0" g="0" b="0"/>
                      </a:solidFill>
                      <a:prstDash val="solid"/>
                      <a:round/>
                      <a:headEnd type="none" w="med" len="med"/>
                      <a:tailEnd type="none" w="med" len="med"/>
                    </a:lnT>
                  </a:tcPr>
                </a:tc>
                <a:tc>
                  <a:txBody>
                    <a:bodyPr/>
                    <a:lstStyle/>
                    <a:p>
                      <a:pPr algn="ctr"/>
                      <a:r>
                        <a:rPr lang="en-US" sz="1500" dirty="0"/>
                        <a:t>5%</a:t>
                      </a:r>
                    </a:p>
                  </a:txBody>
                  <a:tcPr marL="68580" marR="68580" marT="34290" marB="34290" anchor="ct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grpSp>
        <p:nvGrpSpPr>
          <p:cNvPr id="12" name="Group 11"/>
          <p:cNvGrpSpPr/>
          <p:nvPr/>
        </p:nvGrpSpPr>
        <p:grpSpPr>
          <a:xfrm>
            <a:off x="4375150" y="5353594"/>
            <a:ext cx="2365901" cy="39293"/>
            <a:chOff x="4309532" y="5995125"/>
            <a:chExt cx="3154535" cy="52390"/>
          </a:xfrm>
        </p:grpSpPr>
        <p:grpSp>
          <p:nvGrpSpPr>
            <p:cNvPr id="6" name="Group 5"/>
            <p:cNvGrpSpPr/>
            <p:nvPr/>
          </p:nvGrpSpPr>
          <p:grpSpPr>
            <a:xfrm>
              <a:off x="4309532" y="5995125"/>
              <a:ext cx="558803" cy="52390"/>
              <a:chOff x="4064000" y="5994400"/>
              <a:chExt cx="558803" cy="52390"/>
            </a:xfrm>
          </p:grpSpPr>
          <p:cxnSp>
            <p:nvCxnSpPr>
              <p:cNvPr id="7" name="Straight Connector 6"/>
              <p:cNvCxnSpPr/>
              <p:nvPr/>
            </p:nvCxnSpPr>
            <p:spPr>
              <a:xfrm>
                <a:off x="4064000" y="5994400"/>
                <a:ext cx="558800"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064003" y="6045202"/>
                <a:ext cx="558800"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6905264" y="5995125"/>
              <a:ext cx="558803" cy="52390"/>
              <a:chOff x="4064000" y="5994400"/>
              <a:chExt cx="558803" cy="52390"/>
            </a:xfrm>
          </p:grpSpPr>
          <p:cxnSp>
            <p:nvCxnSpPr>
              <p:cNvPr id="10" name="Straight Connector 9"/>
              <p:cNvCxnSpPr/>
              <p:nvPr/>
            </p:nvCxnSpPr>
            <p:spPr>
              <a:xfrm>
                <a:off x="4064000" y="5994400"/>
                <a:ext cx="558800"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064003" y="6045202"/>
                <a:ext cx="558800"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15297971_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3372" y="4675930"/>
            <a:ext cx="1879997" cy="130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1485900" y="2065074"/>
            <a:ext cx="6172200" cy="3083333"/>
          </a:xfrm>
        </p:spPr>
        <p:txBody>
          <a:bodyPr/>
          <a:lstStyle/>
          <a:p>
            <a:pPr eaLnBrk="1" hangingPunct="1">
              <a:buFont typeface="Wingdings" panose="05000000000000000000" pitchFamily="2" charset="2"/>
              <a:buChar char="§"/>
            </a:pPr>
            <a:r>
              <a:rPr lang="en-US" sz="1800" dirty="0"/>
              <a:t>Learn how to </a:t>
            </a:r>
            <a:r>
              <a:rPr lang="en-US" altLang="en-US" sz="1800" dirty="0"/>
              <a:t>calculate the return on an investment</a:t>
            </a:r>
          </a:p>
          <a:p>
            <a:pPr eaLnBrk="1" hangingPunct="1">
              <a:buFont typeface="Wingdings" panose="05000000000000000000" pitchFamily="2" charset="2"/>
              <a:buChar char="§"/>
            </a:pPr>
            <a:r>
              <a:rPr lang="en-US" altLang="en-US" sz="1800" dirty="0"/>
              <a:t>Understand the historical returns on various types of investments</a:t>
            </a:r>
          </a:p>
          <a:p>
            <a:pPr eaLnBrk="1" hangingPunct="1">
              <a:buFont typeface="Wingdings" panose="05000000000000000000" pitchFamily="2" charset="2"/>
              <a:buChar char="§"/>
            </a:pPr>
            <a:r>
              <a:rPr lang="en-US" altLang="en-US" sz="1800" dirty="0"/>
              <a:t>Introduction to the risk and return relationship</a:t>
            </a:r>
          </a:p>
          <a:p>
            <a:pPr lvl="1" eaLnBrk="1" hangingPunct="1"/>
            <a:r>
              <a:rPr lang="en-US" altLang="en-US" sz="1500" dirty="0"/>
              <a:t>Overall concept</a:t>
            </a:r>
          </a:p>
          <a:p>
            <a:pPr lvl="1" eaLnBrk="1" hangingPunct="1"/>
            <a:r>
              <a:rPr lang="en-US" altLang="en-US" sz="1500" dirty="0"/>
              <a:t>Understand the historical risks on various types of investments</a:t>
            </a:r>
          </a:p>
        </p:txBody>
      </p:sp>
      <p:sp>
        <p:nvSpPr>
          <p:cNvPr id="3" name="Title 2"/>
          <p:cNvSpPr>
            <a:spLocks noGrp="1"/>
          </p:cNvSpPr>
          <p:nvPr>
            <p:ph type="title"/>
          </p:nvPr>
        </p:nvSpPr>
        <p:spPr/>
        <p:txBody>
          <a:bodyPr/>
          <a:lstStyle/>
          <a:p>
            <a:r>
              <a:rPr lang="en-US" dirty="0"/>
              <a:t>Chapter 10 Objectives</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3</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165088"/>
            <a:ext cx="6172200" cy="1638565"/>
          </a:xfrm>
        </p:spPr>
        <p:txBody>
          <a:bodyPr/>
          <a:lstStyle/>
          <a:p>
            <a:r>
              <a:rPr lang="en-US" dirty="0"/>
              <a:t>To understanding risk, it is critical to understand both of the following when it comes to returns on investments:</a:t>
            </a:r>
          </a:p>
        </p:txBody>
      </p:sp>
      <p:sp>
        <p:nvSpPr>
          <p:cNvPr id="3" name="Title 2"/>
          <p:cNvSpPr>
            <a:spLocks noGrp="1"/>
          </p:cNvSpPr>
          <p:nvPr>
            <p:ph type="title"/>
          </p:nvPr>
        </p:nvSpPr>
        <p:spPr/>
        <p:txBody>
          <a:bodyPr/>
          <a:lstStyle/>
          <a:p>
            <a:r>
              <a:rPr lang="en-US" dirty="0"/>
              <a:t>Understanding Risk</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30</a:t>
            </a:fld>
            <a:endParaRPr lang="en-US" altLang="en-US" dirty="0"/>
          </a:p>
        </p:txBody>
      </p:sp>
      <p:sp>
        <p:nvSpPr>
          <p:cNvPr id="5" name="Rounded Rectangle 4"/>
          <p:cNvSpPr/>
          <p:nvPr/>
        </p:nvSpPr>
        <p:spPr>
          <a:xfrm>
            <a:off x="2743203" y="3943351"/>
            <a:ext cx="1574801" cy="876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Average Returns</a:t>
            </a:r>
          </a:p>
        </p:txBody>
      </p:sp>
      <p:sp>
        <p:nvSpPr>
          <p:cNvPr id="6" name="Rounded Rectangle 5"/>
          <p:cNvSpPr/>
          <p:nvPr/>
        </p:nvSpPr>
        <p:spPr>
          <a:xfrm>
            <a:off x="4762503" y="3943351"/>
            <a:ext cx="1574801" cy="876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Volatility of Returns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Understanding Risk</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31</a:t>
            </a:fld>
            <a:endParaRPr lang="en-US" altLang="en-US" dirty="0"/>
          </a:p>
        </p:txBody>
      </p:sp>
      <p:sp>
        <p:nvSpPr>
          <p:cNvPr id="5" name="TextBox 4"/>
          <p:cNvSpPr txBox="1"/>
          <p:nvPr/>
        </p:nvSpPr>
        <p:spPr>
          <a:xfrm>
            <a:off x="1728639" y="2529418"/>
            <a:ext cx="5359850" cy="738664"/>
          </a:xfrm>
          <a:prstGeom prst="rect">
            <a:avLst/>
          </a:prstGeom>
          <a:solidFill>
            <a:schemeClr val="accent1">
              <a:lumMod val="40000"/>
              <a:lumOff val="60000"/>
            </a:schemeClr>
          </a:solidFill>
          <a:effectLst>
            <a:outerShdw blurRad="50800" dist="38100" dir="2700000">
              <a:srgbClr val="000000">
                <a:alpha val="43000"/>
              </a:srgbClr>
            </a:outerShdw>
          </a:effectLst>
        </p:spPr>
        <p:txBody>
          <a:bodyPr wrap="square" rtlCol="0">
            <a:spAutoFit/>
          </a:bodyPr>
          <a:lstStyle/>
          <a:p>
            <a:pPr algn="ctr"/>
            <a:r>
              <a:rPr lang="en-US" sz="2100" dirty="0">
                <a:latin typeface="+mn-lt"/>
              </a:rPr>
              <a:t>Risk is measured by the dispersion, spread, or volatility of returns</a:t>
            </a:r>
          </a:p>
        </p:txBody>
      </p:sp>
    </p:spTree>
    <p:extLst>
      <p:ext uri="{BB962C8B-B14F-4D97-AF65-F5344CB8AC3E}">
        <p14:creationId xmlns:p14="http://schemas.microsoft.com/office/powerpoint/2010/main" val="1835002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52" y="1761197"/>
            <a:ext cx="8258174" cy="1403618"/>
          </a:xfrm>
        </p:spPr>
        <p:txBody>
          <a:bodyPr/>
          <a:lstStyle/>
          <a:p>
            <a:r>
              <a:rPr lang="en-US" sz="2100" dirty="0"/>
              <a:t>Since volatility of returns is a key risk driver, we can better quantify risk by calculating volatility. There are statistical tools to do just this:</a:t>
            </a:r>
          </a:p>
        </p:txBody>
      </p:sp>
      <p:sp>
        <p:nvSpPr>
          <p:cNvPr id="3" name="Title 2"/>
          <p:cNvSpPr>
            <a:spLocks noGrp="1"/>
          </p:cNvSpPr>
          <p:nvPr>
            <p:ph type="title"/>
          </p:nvPr>
        </p:nvSpPr>
        <p:spPr/>
        <p:txBody>
          <a:bodyPr/>
          <a:lstStyle/>
          <a:p>
            <a:r>
              <a:rPr lang="en-US" dirty="0"/>
              <a:t>Calculating Risk</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32</a:t>
            </a:fld>
            <a:endParaRPr lang="en-US" altLang="en-US" dirty="0"/>
          </a:p>
        </p:txBody>
      </p:sp>
      <p:grpSp>
        <p:nvGrpSpPr>
          <p:cNvPr id="9" name="Group 8"/>
          <p:cNvGrpSpPr/>
          <p:nvPr/>
        </p:nvGrpSpPr>
        <p:grpSpPr>
          <a:xfrm>
            <a:off x="2370801" y="3071282"/>
            <a:ext cx="4402397" cy="730250"/>
            <a:chOff x="1735668" y="3534830"/>
            <a:chExt cx="5869863" cy="973667"/>
          </a:xfrm>
        </p:grpSpPr>
        <p:sp>
          <p:nvSpPr>
            <p:cNvPr id="5" name="Rounded Rectangle 4"/>
            <p:cNvSpPr/>
            <p:nvPr/>
          </p:nvSpPr>
          <p:spPr>
            <a:xfrm>
              <a:off x="1735668" y="3534830"/>
              <a:ext cx="1862667" cy="973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Variance</a:t>
              </a:r>
            </a:p>
          </p:txBody>
        </p:sp>
        <p:sp>
          <p:nvSpPr>
            <p:cNvPr id="6" name="Rounded Rectangle 5"/>
            <p:cNvSpPr/>
            <p:nvPr/>
          </p:nvSpPr>
          <p:spPr>
            <a:xfrm>
              <a:off x="5742864" y="3534830"/>
              <a:ext cx="1862667" cy="973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Standard Deviation</a:t>
              </a:r>
            </a:p>
          </p:txBody>
        </p:sp>
      </p:grpSp>
      <p:sp>
        <p:nvSpPr>
          <p:cNvPr id="8" name="TextBox 7"/>
          <p:cNvSpPr txBox="1"/>
          <p:nvPr/>
        </p:nvSpPr>
        <p:spPr>
          <a:xfrm>
            <a:off x="1984377" y="4019010"/>
            <a:ext cx="2317750" cy="2185214"/>
          </a:xfrm>
          <a:prstGeom prst="rect">
            <a:avLst/>
          </a:prstGeom>
          <a:noFill/>
        </p:spPr>
        <p:txBody>
          <a:bodyPr wrap="square" rtlCol="0">
            <a:spAutoFit/>
          </a:bodyPr>
          <a:lstStyle/>
          <a:p>
            <a:pPr marL="253604" indent="-253604">
              <a:spcBef>
                <a:spcPts val="300"/>
              </a:spcBef>
              <a:spcAft>
                <a:spcPts val="300"/>
              </a:spcAft>
              <a:buFont typeface="Arial"/>
              <a:buChar char="•"/>
            </a:pPr>
            <a:r>
              <a:rPr lang="en-US" dirty="0">
                <a:latin typeface="+mn-lt"/>
              </a:rPr>
              <a:t>Common measure of return dispersion</a:t>
            </a:r>
          </a:p>
          <a:p>
            <a:pPr marL="253604" indent="-253604">
              <a:spcBef>
                <a:spcPts val="300"/>
              </a:spcBef>
              <a:spcAft>
                <a:spcPts val="300"/>
              </a:spcAft>
              <a:buFont typeface="Arial"/>
              <a:buChar char="•"/>
            </a:pPr>
            <a:r>
              <a:rPr lang="en-US" dirty="0">
                <a:latin typeface="+mn-lt"/>
              </a:rPr>
              <a:t>Also called variability</a:t>
            </a:r>
          </a:p>
          <a:p>
            <a:pPr marL="253604" indent="-253604">
              <a:spcBef>
                <a:spcPts val="300"/>
              </a:spcBef>
              <a:spcAft>
                <a:spcPts val="300"/>
              </a:spcAft>
              <a:buFont typeface="Arial"/>
              <a:buChar char="•"/>
            </a:pPr>
            <a:r>
              <a:rPr lang="en-US" dirty="0"/>
              <a:t>VAR(R) or </a:t>
            </a:r>
            <a:r>
              <a:rPr lang="el-GR" dirty="0">
                <a:ea typeface="Arial" pitchFamily="-65" charset="0"/>
                <a:cs typeface="Arial" pitchFamily="-65" charset="0"/>
              </a:rPr>
              <a:t>σ</a:t>
            </a:r>
            <a:r>
              <a:rPr lang="en-US" baseline="30000" dirty="0">
                <a:ea typeface="Arial" pitchFamily="-65" charset="0"/>
                <a:cs typeface="Arial" pitchFamily="-65" charset="0"/>
              </a:rPr>
              <a:t>2</a:t>
            </a:r>
            <a:endParaRPr lang="en-US" dirty="0">
              <a:latin typeface="+mn-lt"/>
            </a:endParaRPr>
          </a:p>
        </p:txBody>
      </p:sp>
      <p:sp>
        <p:nvSpPr>
          <p:cNvPr id="10" name="TextBox 9"/>
          <p:cNvSpPr txBox="1"/>
          <p:nvPr/>
        </p:nvSpPr>
        <p:spPr>
          <a:xfrm>
            <a:off x="5013951" y="3980538"/>
            <a:ext cx="3018904" cy="2262158"/>
          </a:xfrm>
          <a:prstGeom prst="rect">
            <a:avLst/>
          </a:prstGeom>
          <a:noFill/>
        </p:spPr>
        <p:txBody>
          <a:bodyPr wrap="square" rtlCol="0">
            <a:spAutoFit/>
          </a:bodyPr>
          <a:lstStyle/>
          <a:p>
            <a:pPr marL="253604" indent="-253604">
              <a:spcBef>
                <a:spcPts val="300"/>
              </a:spcBef>
              <a:spcAft>
                <a:spcPts val="300"/>
              </a:spcAft>
              <a:buFont typeface="Arial"/>
              <a:buChar char="•"/>
            </a:pPr>
            <a:r>
              <a:rPr lang="en-US" dirty="0">
                <a:latin typeface="+mn-lt"/>
              </a:rPr>
              <a:t>Square root of the variance</a:t>
            </a:r>
          </a:p>
          <a:p>
            <a:pPr marL="253604" indent="-253604">
              <a:spcBef>
                <a:spcPts val="300"/>
              </a:spcBef>
              <a:spcAft>
                <a:spcPts val="300"/>
              </a:spcAft>
              <a:buFont typeface="Arial"/>
              <a:buChar char="•"/>
            </a:pPr>
            <a:r>
              <a:rPr lang="en-US" dirty="0">
                <a:latin typeface="+mn-lt"/>
              </a:rPr>
              <a:t>Sometimes called volatility</a:t>
            </a:r>
          </a:p>
          <a:p>
            <a:pPr marL="253604" indent="-253604">
              <a:spcBef>
                <a:spcPts val="300"/>
              </a:spcBef>
              <a:spcAft>
                <a:spcPts val="300"/>
              </a:spcAft>
              <a:buFont typeface="Arial"/>
              <a:buChar char="•"/>
            </a:pPr>
            <a:r>
              <a:rPr lang="en-US" dirty="0">
                <a:latin typeface="+mn-lt"/>
              </a:rPr>
              <a:t>Same “units” as the average</a:t>
            </a:r>
          </a:p>
          <a:p>
            <a:pPr marL="253604" indent="-253604">
              <a:spcBef>
                <a:spcPts val="300"/>
              </a:spcBef>
              <a:spcAft>
                <a:spcPts val="300"/>
              </a:spcAft>
              <a:buFont typeface="Arial"/>
              <a:buChar char="•"/>
            </a:pPr>
            <a:r>
              <a:rPr lang="en-US" dirty="0"/>
              <a:t>SD(R) or </a:t>
            </a:r>
            <a:r>
              <a:rPr lang="el-GR" dirty="0">
                <a:ea typeface="Arial" pitchFamily="-65" charset="0"/>
                <a:cs typeface="Arial" pitchFamily="-65" charset="0"/>
              </a:rPr>
              <a:t>σ</a:t>
            </a:r>
            <a:r>
              <a:rPr lang="en-US" dirty="0"/>
              <a:t> </a:t>
            </a:r>
            <a:endParaRPr lang="en-US" dirty="0">
              <a:latin typeface="+mn-lt"/>
            </a:endParaRPr>
          </a:p>
        </p:txBody>
      </p:sp>
    </p:spTree>
    <p:extLst>
      <p:ext uri="{BB962C8B-B14F-4D97-AF65-F5344CB8AC3E}">
        <p14:creationId xmlns:p14="http://schemas.microsoft.com/office/powerpoint/2010/main" val="332995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85900" y="2088883"/>
            <a:ext cx="6172200" cy="863865"/>
          </a:xfrm>
        </p:spPr>
        <p:txBody>
          <a:bodyPr/>
          <a:lstStyle/>
          <a:p>
            <a:r>
              <a:rPr lang="en-US" dirty="0"/>
              <a:t>The statistical tools for historical returns:</a:t>
            </a:r>
          </a:p>
        </p:txBody>
      </p:sp>
      <p:sp>
        <p:nvSpPr>
          <p:cNvPr id="7" name="Title 6"/>
          <p:cNvSpPr>
            <a:spLocks noGrp="1"/>
          </p:cNvSpPr>
          <p:nvPr>
            <p:ph type="title"/>
          </p:nvPr>
        </p:nvSpPr>
        <p:spPr/>
        <p:txBody>
          <a:bodyPr/>
          <a:lstStyle/>
          <a:p>
            <a:r>
              <a:rPr lang="en-US" dirty="0"/>
              <a:t>Return Variability</a:t>
            </a:r>
          </a:p>
        </p:txBody>
      </p:sp>
      <p:sp>
        <p:nvSpPr>
          <p:cNvPr id="6" name="Slide Number Placeholder 5"/>
          <p:cNvSpPr>
            <a:spLocks noGrp="1"/>
          </p:cNvSpPr>
          <p:nvPr>
            <p:ph type="sldNum" sz="quarter" idx="12"/>
          </p:nvPr>
        </p:nvSpPr>
        <p:spPr/>
        <p:txBody>
          <a:bodyPr/>
          <a:lstStyle/>
          <a:p>
            <a:r>
              <a:rPr lang="en-US"/>
              <a:t>10-</a:t>
            </a:r>
            <a:fld id="{CEA35538-EE17-E44D-AF9B-3B638AD795B8}" type="slidenum">
              <a:rPr lang="en-US" smtClean="0"/>
              <a:pPr/>
              <a:t>33</a:t>
            </a:fld>
            <a:endParaRPr lang="en-US"/>
          </a:p>
        </p:txBody>
      </p:sp>
      <p:sp>
        <p:nvSpPr>
          <p:cNvPr id="11" name="Content Placeholder 7"/>
          <p:cNvSpPr txBox="1">
            <a:spLocks/>
          </p:cNvSpPr>
          <p:nvPr/>
        </p:nvSpPr>
        <p:spPr bwMode="auto">
          <a:xfrm>
            <a:off x="1485900" y="2952748"/>
            <a:ext cx="6172200" cy="86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644129" lvl="1" indent="-254794" defTabSz="685800">
              <a:spcBef>
                <a:spcPts val="244"/>
              </a:spcBef>
              <a:spcAft>
                <a:spcPts val="450"/>
              </a:spcAft>
              <a:buClr>
                <a:schemeClr val="accent1"/>
              </a:buClr>
              <a:buSzPct val="70000"/>
              <a:buFont typeface="Wingdings" charset="2"/>
              <a:buChar char="Ø"/>
              <a:defRPr/>
            </a:pPr>
            <a:r>
              <a:rPr lang="en-US" sz="2100" dirty="0">
                <a:latin typeface="+mn-lt"/>
              </a:rPr>
              <a:t>Return variance:  (“T" =number of returns)</a:t>
            </a:r>
          </a:p>
          <a:p>
            <a:pPr marL="395288" indent="-314325" defTabSz="685800">
              <a:spcBef>
                <a:spcPts val="300"/>
              </a:spcBef>
              <a:spcAft>
                <a:spcPts val="450"/>
              </a:spcAft>
              <a:buClr>
                <a:schemeClr val="accent1"/>
              </a:buClr>
              <a:buSzPct val="110000"/>
              <a:buFont typeface="Wingdings" charset="2"/>
              <a:buChar char="§"/>
              <a:defRPr/>
            </a:pPr>
            <a:endParaRPr lang="en-US" sz="2400" dirty="0">
              <a:latin typeface="+mn-lt"/>
            </a:endParaRPr>
          </a:p>
        </p:txBody>
      </p:sp>
      <p:sp>
        <p:nvSpPr>
          <p:cNvPr id="12" name="Content Placeholder 7"/>
          <p:cNvSpPr txBox="1">
            <a:spLocks/>
          </p:cNvSpPr>
          <p:nvPr/>
        </p:nvSpPr>
        <p:spPr bwMode="auto">
          <a:xfrm>
            <a:off x="1600200" y="4476750"/>
            <a:ext cx="6172200" cy="86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644129" lvl="1" indent="-254794" defTabSz="685800">
              <a:spcBef>
                <a:spcPts val="244"/>
              </a:spcBef>
              <a:spcAft>
                <a:spcPts val="450"/>
              </a:spcAft>
              <a:buClr>
                <a:schemeClr val="accent1"/>
              </a:buClr>
              <a:buSzPct val="70000"/>
              <a:buFont typeface="Wingdings" charset="2"/>
              <a:buChar char="Ø"/>
              <a:defRPr/>
            </a:pPr>
            <a:r>
              <a:rPr lang="en-US" sz="2100" dirty="0">
                <a:latin typeface="+mn-lt"/>
              </a:rPr>
              <a:t>Standard deviation</a:t>
            </a:r>
          </a:p>
          <a:p>
            <a:pPr marL="395288" indent="-314325" defTabSz="685800">
              <a:spcBef>
                <a:spcPts val="300"/>
              </a:spcBef>
              <a:spcAft>
                <a:spcPts val="450"/>
              </a:spcAft>
              <a:buClr>
                <a:schemeClr val="accent1"/>
              </a:buClr>
              <a:buSzPct val="110000"/>
              <a:buFont typeface="Wingdings" charset="2"/>
              <a:buChar char="§"/>
              <a:defRPr/>
            </a:pPr>
            <a:endParaRPr lang="en-US" sz="2400" dirty="0">
              <a:latin typeface="+mn-lt"/>
            </a:endParaRPr>
          </a:p>
        </p:txBody>
      </p:sp>
      <p:graphicFrame>
        <p:nvGraphicFramePr>
          <p:cNvPr id="175106" name="Object 4"/>
          <p:cNvGraphicFramePr>
            <a:graphicFrameLocks noGrp="1" noChangeAspect="1"/>
          </p:cNvGraphicFramePr>
          <p:nvPr/>
        </p:nvGraphicFramePr>
        <p:xfrm>
          <a:off x="3409952" y="3504009"/>
          <a:ext cx="2938463" cy="972741"/>
        </p:xfrm>
        <a:graphic>
          <a:graphicData uri="http://schemas.openxmlformats.org/presentationml/2006/ole">
            <mc:AlternateContent xmlns:mc="http://schemas.openxmlformats.org/markup-compatibility/2006">
              <mc:Choice xmlns:v="urn:schemas-microsoft-com:vml" Requires="v">
                <p:oleObj spid="_x0000_s2061" name="Equation" r:id="rId3" imgW="1879600" imgH="622300" progId="Equation.3">
                  <p:embed/>
                </p:oleObj>
              </mc:Choice>
              <mc:Fallback>
                <p:oleObj name="Equation" r:id="rId3" imgW="1879600" imgH="622300" progId="Equation.3">
                  <p:embed/>
                  <p:pic>
                    <p:nvPicPr>
                      <p:cNvPr id="175106"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52" y="3504009"/>
                        <a:ext cx="2938463" cy="9727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107" name="Object 5"/>
          <p:cNvGraphicFramePr>
            <a:graphicFrameLocks noGrp="1" noChangeAspect="1"/>
          </p:cNvGraphicFramePr>
          <p:nvPr/>
        </p:nvGraphicFramePr>
        <p:xfrm>
          <a:off x="3600457" y="5035421"/>
          <a:ext cx="2593181" cy="432197"/>
        </p:xfrm>
        <a:graphic>
          <a:graphicData uri="http://schemas.openxmlformats.org/presentationml/2006/ole">
            <mc:AlternateContent xmlns:mc="http://schemas.openxmlformats.org/markup-compatibility/2006">
              <mc:Choice xmlns:v="urn:schemas-microsoft-com:vml" Requires="v">
                <p:oleObj spid="_x0000_s2062" name="Equation" r:id="rId5" imgW="1524000" imgH="254000" progId="Equation.3">
                  <p:embed/>
                </p:oleObj>
              </mc:Choice>
              <mc:Fallback>
                <p:oleObj name="Equation" r:id="rId5" imgW="1524000" imgH="254000" progId="Equation.3">
                  <p:embed/>
                  <p:pic>
                    <p:nvPicPr>
                      <p:cNvPr id="175107"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457" y="5035421"/>
                        <a:ext cx="2593181" cy="4321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6"/>
          <p:cNvSpPr txBox="1">
            <a:spLocks noChangeArrowheads="1"/>
          </p:cNvSpPr>
          <p:nvPr/>
        </p:nvSpPr>
        <p:spPr bwMode="auto">
          <a:xfrm>
            <a:off x="1371600" y="5567363"/>
            <a:ext cx="5429250" cy="323165"/>
          </a:xfrm>
          <a:prstGeom prst="rect">
            <a:avLst/>
          </a:prstGeom>
          <a:noFill/>
          <a:ln w="9525">
            <a:noFill/>
            <a:miter lim="800000"/>
            <a:headEnd/>
            <a:tailEnd/>
          </a:ln>
        </p:spPr>
        <p:txBody>
          <a:bodyPr>
            <a:prstTxWarp prst="textNoShape">
              <a:avLst/>
            </a:prstTxWarp>
            <a:spAutoFit/>
          </a:bodyPr>
          <a:lstStyle/>
          <a:p>
            <a:pPr eaLnBrk="1" hangingPunct="1"/>
            <a:r>
              <a:rPr lang="en-US" sz="750" i="1" dirty="0">
                <a:latin typeface="Times New Roman" pitchFamily="-65" charset="0"/>
                <a:ea typeface="Times New Roman" pitchFamily="-65" charset="0"/>
                <a:cs typeface="Times New Roman" pitchFamily="-65" charset="0"/>
              </a:rPr>
              <a:t>Copyright (</a:t>
            </a:r>
            <a:r>
              <a:rPr lang="en-US" sz="750" i="1" dirty="0" err="1">
                <a:latin typeface="Times New Roman" pitchFamily="-65" charset="0"/>
                <a:ea typeface="Times New Roman" pitchFamily="-65" charset="0"/>
                <a:cs typeface="Times New Roman" pitchFamily="-65" charset="0"/>
              </a:rPr>
              <a:t>c</a:t>
            </a:r>
            <a:r>
              <a:rPr lang="en-US" sz="750" i="1" dirty="0">
                <a:latin typeface="Times New Roman" pitchFamily="-65" charset="0"/>
                <a:ea typeface="Times New Roman" pitchFamily="-65" charset="0"/>
                <a:cs typeface="Times New Roman" pitchFamily="-65" charset="0"/>
              </a:rPr>
              <a:t>) 2017 McGraw-Hill Education. All rights reserved. No reproduction or distribution without the prior written consent of McGraw-Hill Education.</a:t>
            </a:r>
            <a:endParaRPr lang="en-US" sz="750" i="1" dirty="0">
              <a:solidFill>
                <a:srgbClr val="080000"/>
              </a:solidFill>
              <a:latin typeface="Times New Roman" pitchFamily="-65" charset="0"/>
              <a:ea typeface="ＭＳ Ｐゴシック" pitchFamily="-65" charset="-128"/>
              <a:cs typeface="Times New Roman" pitchFamily="-65" charset="0"/>
            </a:endParaRPr>
          </a:p>
        </p:txBody>
      </p:sp>
      <p:sp>
        <p:nvSpPr>
          <p:cNvPr id="13" name="Rounded Rectangle 12"/>
          <p:cNvSpPr/>
          <p:nvPr/>
        </p:nvSpPr>
        <p:spPr>
          <a:xfrm>
            <a:off x="3409952" y="3504009"/>
            <a:ext cx="2938463" cy="972741"/>
          </a:xfrm>
          <a:prstGeom prst="roundRect">
            <a:avLst/>
          </a:prstGeom>
          <a:noFill/>
          <a:ln w="38100" cap="flat" cmpd="sng" algn="ctr">
            <a:solidFill>
              <a:schemeClr val="accent1">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3536956" y="4997321"/>
            <a:ext cx="2747960" cy="466487"/>
          </a:xfrm>
          <a:prstGeom prst="roundRect">
            <a:avLst/>
          </a:prstGeom>
          <a:noFill/>
          <a:ln w="38100" cap="flat" cmpd="sng" algn="ctr">
            <a:solidFill>
              <a:schemeClr val="accent1">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4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51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Calculating Historical Variance and Standard Deviation</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34</a:t>
            </a:fld>
            <a:endParaRPr lang="en-US" altLang="en-US" dirty="0"/>
          </a:p>
        </p:txBody>
      </p:sp>
      <p:sp>
        <p:nvSpPr>
          <p:cNvPr id="6" name="TextBox 4"/>
          <p:cNvSpPr txBox="1">
            <a:spLocks noChangeArrowheads="1"/>
          </p:cNvSpPr>
          <p:nvPr/>
        </p:nvSpPr>
        <p:spPr bwMode="auto">
          <a:xfrm>
            <a:off x="1371600" y="5707919"/>
            <a:ext cx="5429250" cy="323165"/>
          </a:xfrm>
          <a:prstGeom prst="rect">
            <a:avLst/>
          </a:prstGeom>
          <a:noFill/>
          <a:ln w="9525">
            <a:noFill/>
            <a:miter lim="800000"/>
            <a:headEnd/>
            <a:tailEnd/>
          </a:ln>
        </p:spPr>
        <p:txBody>
          <a:bodyPr>
            <a:prstTxWarp prst="textNoShape">
              <a:avLst/>
            </a:prstTxWarp>
            <a:spAutoFit/>
          </a:bodyPr>
          <a:lstStyle/>
          <a:p>
            <a:pPr eaLnBrk="1" hangingPunct="1"/>
            <a:r>
              <a:rPr lang="en-US" sz="750" i="1" dirty="0">
                <a:latin typeface="Times New Roman" pitchFamily="-65" charset="0"/>
                <a:ea typeface="Times New Roman" pitchFamily="-65" charset="0"/>
                <a:cs typeface="Times New Roman" pitchFamily="-65" charset="0"/>
              </a:rPr>
              <a:t>Copyright (</a:t>
            </a:r>
            <a:r>
              <a:rPr lang="en-US" sz="750" i="1" dirty="0" err="1">
                <a:latin typeface="Times New Roman" pitchFamily="-65" charset="0"/>
                <a:ea typeface="Times New Roman" pitchFamily="-65" charset="0"/>
                <a:cs typeface="Times New Roman" pitchFamily="-65" charset="0"/>
              </a:rPr>
              <a:t>c</a:t>
            </a:r>
            <a:r>
              <a:rPr lang="en-US" sz="750" i="1" dirty="0">
                <a:latin typeface="Times New Roman" pitchFamily="-65" charset="0"/>
                <a:ea typeface="Times New Roman" pitchFamily="-65" charset="0"/>
                <a:cs typeface="Times New Roman" pitchFamily="-65" charset="0"/>
              </a:rPr>
              <a:t>) 2017 McGraw-Hill Education. All rights reserved. No reproduction or distribution without the prior written consent of McGraw-Hill Education.</a:t>
            </a:r>
            <a:endParaRPr lang="en-US" sz="750" i="1" dirty="0">
              <a:solidFill>
                <a:srgbClr val="080000"/>
              </a:solidFill>
              <a:latin typeface="Times New Roman" pitchFamily="-65" charset="0"/>
              <a:ea typeface="ＭＳ Ｐゴシック" pitchFamily="-65" charset="-128"/>
              <a:cs typeface="Times New Roman" pitchFamily="-65" charset="0"/>
            </a:endParaRPr>
          </a:p>
        </p:txBody>
      </p:sp>
      <p:graphicFrame>
        <p:nvGraphicFramePr>
          <p:cNvPr id="9" name="Object 6"/>
          <p:cNvGraphicFramePr>
            <a:graphicFrameLocks noGrp="1" noChangeAspect="1"/>
          </p:cNvGraphicFramePr>
          <p:nvPr>
            <p:extLst>
              <p:ext uri="{D42A27DB-BD31-4B8C-83A1-F6EECF244321}">
                <p14:modId xmlns:p14="http://schemas.microsoft.com/office/powerpoint/2010/main" val="3908530245"/>
              </p:ext>
            </p:extLst>
          </p:nvPr>
        </p:nvGraphicFramePr>
        <p:xfrm>
          <a:off x="2053169" y="1951812"/>
          <a:ext cx="5175250" cy="3361032"/>
        </p:xfrm>
        <a:graphic>
          <a:graphicData uri="http://schemas.openxmlformats.org/presentationml/2006/ole">
            <mc:AlternateContent xmlns:mc="http://schemas.openxmlformats.org/markup-compatibility/2006">
              <mc:Choice xmlns:v="urn:schemas-microsoft-com:vml" Requires="v">
                <p:oleObj spid="_x0000_s3085" name="Worksheet" r:id="rId3" imgW="3771900" imgH="2451100" progId="">
                  <p:embed/>
                </p:oleObj>
              </mc:Choice>
              <mc:Fallback>
                <p:oleObj name="Worksheet" r:id="rId3" imgW="3771900" imgH="2451100" progId="">
                  <p:embed/>
                  <p:pic>
                    <p:nvPicPr>
                      <p:cNvPr id="9"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3169" y="1951812"/>
                        <a:ext cx="5175250" cy="3361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 name="Object 4"/>
          <p:cNvGraphicFramePr>
            <a:graphicFrameLocks noGrp="1" noChangeAspect="1"/>
          </p:cNvGraphicFramePr>
          <p:nvPr>
            <p:extLst>
              <p:ext uri="{D42A27DB-BD31-4B8C-83A1-F6EECF244321}">
                <p14:modId xmlns:p14="http://schemas.microsoft.com/office/powerpoint/2010/main" val="544177539"/>
              </p:ext>
            </p:extLst>
          </p:nvPr>
        </p:nvGraphicFramePr>
        <p:xfrm>
          <a:off x="1376614" y="4863574"/>
          <a:ext cx="2473490" cy="818818"/>
        </p:xfrm>
        <a:graphic>
          <a:graphicData uri="http://schemas.openxmlformats.org/presentationml/2006/ole">
            <mc:AlternateContent xmlns:mc="http://schemas.openxmlformats.org/markup-compatibility/2006">
              <mc:Choice xmlns:v="urn:schemas-microsoft-com:vml" Requires="v">
                <p:oleObj spid="_x0000_s3086" name="Equation" r:id="rId5" imgW="1879600" imgH="622300" progId="Equation.3">
                  <p:embed/>
                </p:oleObj>
              </mc:Choice>
              <mc:Fallback>
                <p:oleObj name="Equation" r:id="rId5" imgW="1879600" imgH="622300" progId="Equation.3">
                  <p:embed/>
                  <p:pic>
                    <p:nvPicPr>
                      <p:cNvPr id="175106"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6614" y="4863574"/>
                        <a:ext cx="2473490" cy="818818"/>
                      </a:xfrm>
                      <a:prstGeom prst="rect">
                        <a:avLst/>
                      </a:prstGeom>
                      <a:noFill/>
                      <a:extLst/>
                    </p:spPr>
                  </p:pic>
                </p:oleObj>
              </mc:Fallback>
            </mc:AlternateContent>
          </a:graphicData>
        </a:graphic>
      </p:graphicFrame>
    </p:spTree>
    <p:extLst>
      <p:ext uri="{BB962C8B-B14F-4D97-AF65-F5344CB8AC3E}">
        <p14:creationId xmlns:p14="http://schemas.microsoft.com/office/powerpoint/2010/main" val="268470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3"/>
          <a:srcRect t="7032" b="55764"/>
          <a:stretch>
            <a:fillRect/>
          </a:stretch>
        </p:blipFill>
        <p:spPr bwMode="auto">
          <a:xfrm>
            <a:off x="260486" y="1788309"/>
            <a:ext cx="8883514" cy="3132944"/>
          </a:xfrm>
          <a:prstGeom prst="rect">
            <a:avLst/>
          </a:prstGeom>
          <a:noFill/>
          <a:ln w="9525">
            <a:noFill/>
            <a:miter lim="800000"/>
            <a:headEnd/>
            <a:tailEnd/>
          </a:ln>
        </p:spPr>
      </p:pic>
      <p:sp>
        <p:nvSpPr>
          <p:cNvPr id="6" name="Title 5"/>
          <p:cNvSpPr>
            <a:spLocks noGrp="1"/>
          </p:cNvSpPr>
          <p:nvPr>
            <p:ph type="title"/>
          </p:nvPr>
        </p:nvSpPr>
        <p:spPr/>
        <p:txBody>
          <a:bodyPr/>
          <a:lstStyle/>
          <a:p>
            <a:r>
              <a:rPr lang="en-US" dirty="0"/>
              <a:t>Historical Data: 1926-2014</a:t>
            </a:r>
          </a:p>
        </p:txBody>
      </p:sp>
      <p:sp>
        <p:nvSpPr>
          <p:cNvPr id="5" name="Slide Number Placeholder 3"/>
          <p:cNvSpPr>
            <a:spLocks noGrp="1"/>
          </p:cNvSpPr>
          <p:nvPr>
            <p:ph type="sldNum" sz="quarter" idx="12"/>
          </p:nvPr>
        </p:nvSpPr>
        <p:spPr>
          <a:xfrm>
            <a:off x="6956947" y="5663805"/>
            <a:ext cx="946423" cy="273844"/>
          </a:xfrm>
        </p:spPr>
        <p:txBody>
          <a:bodyPr/>
          <a:lstStyle/>
          <a:p>
            <a:pPr>
              <a:defRPr/>
            </a:pPr>
            <a:r>
              <a:rPr lang="en-US" altLang="en-US"/>
              <a:t>10-</a:t>
            </a:r>
            <a:fld id="{67C0A812-1479-4DE4-979A-2C89457B5F3D}" type="slidenum">
              <a:rPr lang="en-US" altLang="en-US" smtClean="0"/>
              <a:pPr>
                <a:defRPr/>
              </a:pPr>
              <a:t>35</a:t>
            </a:fld>
            <a:endParaRPr lang="en-US" altLang="en-US" dirty="0"/>
          </a:p>
        </p:txBody>
      </p:sp>
    </p:spTree>
    <p:extLst>
      <p:ext uri="{BB962C8B-B14F-4D97-AF65-F5344CB8AC3E}">
        <p14:creationId xmlns:p14="http://schemas.microsoft.com/office/powerpoint/2010/main" val="352025010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3"/>
          <a:srcRect t="44963"/>
          <a:stretch>
            <a:fillRect/>
          </a:stretch>
        </p:blipFill>
        <p:spPr bwMode="auto">
          <a:xfrm>
            <a:off x="1486467" y="2373595"/>
            <a:ext cx="6383299" cy="3330237"/>
          </a:xfrm>
          <a:prstGeom prst="rect">
            <a:avLst/>
          </a:prstGeom>
          <a:noFill/>
          <a:ln w="9525">
            <a:noFill/>
            <a:miter lim="800000"/>
            <a:headEnd/>
            <a:tailEnd/>
          </a:ln>
        </p:spPr>
      </p:pic>
      <p:pic>
        <p:nvPicPr>
          <p:cNvPr id="5" name="Picture 5"/>
          <p:cNvPicPr>
            <a:picLocks noChangeAspect="1" noChangeArrowheads="1"/>
          </p:cNvPicPr>
          <p:nvPr/>
        </p:nvPicPr>
        <p:blipFill>
          <a:blip r:embed="rId3"/>
          <a:srcRect l="1627" t="7032" r="9571" b="86659"/>
          <a:stretch>
            <a:fillRect/>
          </a:stretch>
        </p:blipFill>
        <p:spPr bwMode="auto">
          <a:xfrm>
            <a:off x="1534237" y="1952673"/>
            <a:ext cx="5979074" cy="402670"/>
          </a:xfrm>
          <a:prstGeom prst="rect">
            <a:avLst/>
          </a:prstGeom>
          <a:noFill/>
          <a:ln w="9525">
            <a:noFill/>
            <a:miter lim="800000"/>
            <a:headEnd/>
            <a:tailEnd/>
          </a:ln>
        </p:spPr>
      </p:pic>
      <p:sp>
        <p:nvSpPr>
          <p:cNvPr id="7" name="Slide Number Placeholder 3"/>
          <p:cNvSpPr>
            <a:spLocks noGrp="1"/>
          </p:cNvSpPr>
          <p:nvPr>
            <p:ph type="sldNum" sz="quarter" idx="12"/>
          </p:nvPr>
        </p:nvSpPr>
        <p:spPr>
          <a:xfrm>
            <a:off x="6956947" y="5663805"/>
            <a:ext cx="946423" cy="273844"/>
          </a:xfrm>
        </p:spPr>
        <p:txBody>
          <a:bodyPr/>
          <a:lstStyle/>
          <a:p>
            <a:pPr>
              <a:defRPr/>
            </a:pPr>
            <a:r>
              <a:rPr lang="en-US" altLang="en-US"/>
              <a:t>10-</a:t>
            </a:r>
            <a:fld id="{67C0A812-1479-4DE4-979A-2C89457B5F3D}" type="slidenum">
              <a:rPr lang="en-US" altLang="en-US" smtClean="0"/>
              <a:pPr>
                <a:defRPr/>
              </a:pPr>
              <a:t>36</a:t>
            </a:fld>
            <a:endParaRPr lang="en-US" altLang="en-US" dirty="0"/>
          </a:p>
        </p:txBody>
      </p:sp>
      <p:sp>
        <p:nvSpPr>
          <p:cNvPr id="9" name="Title 5"/>
          <p:cNvSpPr>
            <a:spLocks noGrp="1"/>
          </p:cNvSpPr>
          <p:nvPr>
            <p:ph type="title"/>
          </p:nvPr>
        </p:nvSpPr>
        <p:spPr>
          <a:xfrm>
            <a:off x="1534237" y="373743"/>
            <a:ext cx="6172200" cy="857250"/>
          </a:xfrm>
        </p:spPr>
        <p:txBody>
          <a:bodyPr/>
          <a:lstStyle/>
          <a:p>
            <a:r>
              <a:rPr lang="en-US" dirty="0"/>
              <a:t>Historical Data: 1926-2014</a:t>
            </a:r>
          </a:p>
        </p:txBody>
      </p:sp>
    </p:spTree>
    <p:extLst>
      <p:ext uri="{BB962C8B-B14F-4D97-AF65-F5344CB8AC3E}">
        <p14:creationId xmlns:p14="http://schemas.microsoft.com/office/powerpoint/2010/main" val="312553630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bwMode="auto">
          <a:xfrm>
            <a:off x="1523997" y="2254253"/>
            <a:ext cx="5886450" cy="3121819"/>
          </a:xfrm>
          <a:noFill/>
          <a:ln>
            <a:miter lim="800000"/>
            <a:headEnd/>
            <a:tailEnd/>
          </a:ln>
        </p:spPr>
        <p:txBody>
          <a:bodyPr vert="horz" wrap="square" lIns="68580" tIns="34290" rIns="68580" bIns="34290" numCol="1" anchor="t" anchorCtr="0" compatLnSpc="1">
            <a:prstTxWarp prst="textNoShape">
              <a:avLst/>
            </a:prstTxWarp>
          </a:bodyPr>
          <a:lstStyle/>
          <a:p>
            <a:pPr eaLnBrk="1" hangingPunct="1"/>
            <a:r>
              <a:rPr lang="en-US" dirty="0"/>
              <a:t>Normal distribution: </a:t>
            </a:r>
          </a:p>
          <a:p>
            <a:pPr lvl="1" eaLnBrk="1" hangingPunct="1">
              <a:buClr>
                <a:schemeClr val="tx1"/>
              </a:buClr>
            </a:pPr>
            <a:r>
              <a:rPr lang="en-US" dirty="0"/>
              <a:t>A symmetric frequency distribution </a:t>
            </a:r>
          </a:p>
          <a:p>
            <a:pPr lvl="1" eaLnBrk="1" hangingPunct="1">
              <a:buClr>
                <a:schemeClr val="tx1"/>
              </a:buClr>
            </a:pPr>
            <a:r>
              <a:rPr lang="en-US" dirty="0"/>
              <a:t>The “bell-shaped curve”</a:t>
            </a:r>
          </a:p>
          <a:p>
            <a:pPr lvl="1" eaLnBrk="1" hangingPunct="1">
              <a:buClr>
                <a:schemeClr val="tx1"/>
              </a:buClr>
            </a:pPr>
            <a:r>
              <a:rPr lang="en-US" dirty="0"/>
              <a:t>Completely described by the mean and variance</a:t>
            </a:r>
          </a:p>
          <a:p>
            <a:pPr eaLnBrk="1" hangingPunct="1"/>
            <a:r>
              <a:rPr lang="en-US" dirty="0"/>
              <a:t>Historical returns on securities roughly approximate a normal distribution</a:t>
            </a:r>
          </a:p>
        </p:txBody>
      </p:sp>
      <p:sp>
        <p:nvSpPr>
          <p:cNvPr id="6" name="Slide Number Placeholder 3"/>
          <p:cNvSpPr>
            <a:spLocks noGrp="1"/>
          </p:cNvSpPr>
          <p:nvPr>
            <p:ph type="sldNum" sz="quarter" idx="12"/>
          </p:nvPr>
        </p:nvSpPr>
        <p:spPr>
          <a:xfrm>
            <a:off x="6956947" y="5663805"/>
            <a:ext cx="946423" cy="273844"/>
          </a:xfrm>
        </p:spPr>
        <p:txBody>
          <a:bodyPr/>
          <a:lstStyle/>
          <a:p>
            <a:pPr>
              <a:defRPr/>
            </a:pPr>
            <a:r>
              <a:rPr lang="en-US" altLang="en-US"/>
              <a:t>10-</a:t>
            </a:r>
            <a:fld id="{67C0A812-1479-4DE4-979A-2C89457B5F3D}" type="slidenum">
              <a:rPr lang="en-US" altLang="en-US" smtClean="0"/>
              <a:pPr>
                <a:defRPr/>
              </a:pPr>
              <a:t>37</a:t>
            </a:fld>
            <a:endParaRPr lang="en-US" altLang="en-US" dirty="0"/>
          </a:p>
        </p:txBody>
      </p:sp>
      <p:sp>
        <p:nvSpPr>
          <p:cNvPr id="8" name="Title 2"/>
          <p:cNvSpPr>
            <a:spLocks noGrp="1"/>
          </p:cNvSpPr>
          <p:nvPr>
            <p:ph type="title"/>
          </p:nvPr>
        </p:nvSpPr>
        <p:spPr>
          <a:xfrm>
            <a:off x="638172" y="448632"/>
            <a:ext cx="7658100" cy="857250"/>
          </a:xfrm>
        </p:spPr>
        <p:txBody>
          <a:bodyPr>
            <a:normAutofit fontScale="90000"/>
          </a:bodyPr>
          <a:lstStyle/>
          <a:p>
            <a:r>
              <a:rPr lang="en-US" dirty="0"/>
              <a:t>Return Variability Review and Concepts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6"/>
          <p:cNvPicPr>
            <a:picLocks noChangeAspect="1" noChangeArrowheads="1"/>
          </p:cNvPicPr>
          <p:nvPr/>
        </p:nvPicPr>
        <p:blipFill>
          <a:blip r:embed="rId3"/>
          <a:srcRect t="4381" r="21122"/>
          <a:stretch>
            <a:fillRect/>
          </a:stretch>
        </p:blipFill>
        <p:spPr bwMode="auto">
          <a:xfrm>
            <a:off x="1157572" y="2149284"/>
            <a:ext cx="5807199" cy="2369801"/>
          </a:xfrm>
          <a:prstGeom prst="rect">
            <a:avLst/>
          </a:prstGeom>
          <a:noFill/>
          <a:ln w="9525">
            <a:noFill/>
            <a:miter lim="800000"/>
            <a:headEnd/>
            <a:tailEnd/>
          </a:ln>
        </p:spPr>
      </p:pic>
      <p:sp>
        <p:nvSpPr>
          <p:cNvPr id="6" name="TextBox 5"/>
          <p:cNvSpPr txBox="1"/>
          <p:nvPr/>
        </p:nvSpPr>
        <p:spPr>
          <a:xfrm>
            <a:off x="1443954" y="4685123"/>
            <a:ext cx="4514886" cy="1477328"/>
          </a:xfrm>
          <a:prstGeom prst="rect">
            <a:avLst/>
          </a:prstGeom>
          <a:noFill/>
        </p:spPr>
        <p:txBody>
          <a:bodyPr wrap="square" rtlCol="0">
            <a:spAutoFit/>
          </a:bodyPr>
          <a:lstStyle/>
          <a:p>
            <a:r>
              <a:rPr lang="en-US" dirty="0"/>
              <a:t>Illustrated returns are based on the historical return and standard deviation for a portfolio of large common stocks.  Average return = 12.1%; Standard Deviation = 20.1%</a:t>
            </a:r>
          </a:p>
        </p:txBody>
      </p:sp>
      <p:sp>
        <p:nvSpPr>
          <p:cNvPr id="7" name="Slide Number Placeholder 3"/>
          <p:cNvSpPr>
            <a:spLocks noGrp="1"/>
          </p:cNvSpPr>
          <p:nvPr>
            <p:ph type="sldNum" sz="quarter" idx="12"/>
          </p:nvPr>
        </p:nvSpPr>
        <p:spPr>
          <a:xfrm>
            <a:off x="6956947" y="5663805"/>
            <a:ext cx="946423" cy="273844"/>
          </a:xfrm>
        </p:spPr>
        <p:txBody>
          <a:bodyPr/>
          <a:lstStyle/>
          <a:p>
            <a:pPr>
              <a:defRPr/>
            </a:pPr>
            <a:r>
              <a:rPr lang="en-US" altLang="en-US"/>
              <a:t>10-</a:t>
            </a:r>
            <a:fld id="{67C0A812-1479-4DE4-979A-2C89457B5F3D}" type="slidenum">
              <a:rPr lang="en-US" altLang="en-US" smtClean="0"/>
              <a:pPr>
                <a:defRPr/>
              </a:pPr>
              <a:t>38</a:t>
            </a:fld>
            <a:endParaRPr lang="en-US" altLang="en-US" dirty="0"/>
          </a:p>
        </p:txBody>
      </p:sp>
      <p:sp>
        <p:nvSpPr>
          <p:cNvPr id="8" name="Title 7"/>
          <p:cNvSpPr>
            <a:spLocks noGrp="1"/>
          </p:cNvSpPr>
          <p:nvPr>
            <p:ph type="title"/>
          </p:nvPr>
        </p:nvSpPr>
        <p:spPr/>
        <p:txBody>
          <a:bodyPr/>
          <a:lstStyle/>
          <a:p>
            <a:r>
              <a:rPr lang="en-US" dirty="0"/>
              <a:t>The Normal Distribution</a:t>
            </a:r>
          </a:p>
        </p:txBody>
      </p:sp>
      <p:sp>
        <p:nvSpPr>
          <p:cNvPr id="3" name="TextBox 2"/>
          <p:cNvSpPr txBox="1"/>
          <p:nvPr/>
        </p:nvSpPr>
        <p:spPr>
          <a:xfrm>
            <a:off x="5002041" y="1654099"/>
            <a:ext cx="3925459" cy="1815882"/>
          </a:xfrm>
          <a:prstGeom prst="rect">
            <a:avLst/>
          </a:prstGeom>
          <a:noFill/>
        </p:spPr>
        <p:txBody>
          <a:bodyPr wrap="square" rtlCol="0">
            <a:spAutoFit/>
          </a:bodyPr>
          <a:lstStyle/>
          <a:p>
            <a:r>
              <a:rPr lang="en-US" sz="1400" dirty="0"/>
              <a:t>An observation on a normally distributed random variable has a:</a:t>
            </a:r>
          </a:p>
          <a:p>
            <a:pPr marL="214313" indent="-214313">
              <a:buFont typeface="Arial" panose="020B0604020202020204" pitchFamily="34" charset="0"/>
              <a:buChar char="•"/>
            </a:pPr>
            <a:r>
              <a:rPr lang="en-US" sz="1400" dirty="0"/>
              <a:t>68% chance of being with +/- one standard deviation of the mean</a:t>
            </a:r>
          </a:p>
          <a:p>
            <a:pPr marL="214313" indent="-214313">
              <a:buFont typeface="Arial" panose="020B0604020202020204" pitchFamily="34" charset="0"/>
              <a:buChar char="•"/>
            </a:pPr>
            <a:r>
              <a:rPr lang="en-US" sz="1400" dirty="0"/>
              <a:t>95% chance of being within +/- two standard deviations of the mean</a:t>
            </a:r>
          </a:p>
          <a:p>
            <a:pPr marL="214313" indent="-214313">
              <a:buFont typeface="Arial" panose="020B0604020202020204" pitchFamily="34" charset="0"/>
              <a:buChar char="•"/>
            </a:pPr>
            <a:r>
              <a:rPr lang="en-US" sz="1400" dirty="0"/>
              <a:t>&gt;99% chance of being within +/- three standard deviations of the mean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1" y="2044550"/>
            <a:ext cx="6069931" cy="3061287"/>
          </a:xfrm>
        </p:spPr>
        <p:txBody>
          <a:bodyPr>
            <a:noAutofit/>
          </a:bodyPr>
          <a:lstStyle/>
          <a:p>
            <a:pPr marL="80963" indent="0">
              <a:spcBef>
                <a:spcPts val="450"/>
              </a:spcBef>
              <a:buNone/>
            </a:pPr>
            <a:r>
              <a:rPr lang="en-US" sz="1800" b="1" dirty="0"/>
              <a:t>From 1926 to 2014, long-term corporate bonds had an average return of 6.4% with a standard deviation of 8.4%.  What range of returns would you expect to see 68% of the time?</a:t>
            </a:r>
            <a:endParaRPr lang="en-US" sz="225" b="1" dirty="0"/>
          </a:p>
          <a:p>
            <a:pPr marL="715566" lvl="1" indent="-385763">
              <a:spcBef>
                <a:spcPts val="450"/>
              </a:spcBef>
              <a:buFont typeface="+mj-lt"/>
              <a:buAutoNum type="alphaUcPeriod"/>
            </a:pPr>
            <a:r>
              <a:rPr lang="en-US" sz="1650" dirty="0"/>
              <a:t>-14.8% to +14.8%</a:t>
            </a:r>
          </a:p>
          <a:p>
            <a:pPr marL="715566" lvl="1" indent="-385763">
              <a:spcBef>
                <a:spcPts val="450"/>
              </a:spcBef>
              <a:buFont typeface="+mj-lt"/>
              <a:buAutoNum type="alphaUcPeriod"/>
            </a:pPr>
            <a:r>
              <a:rPr lang="en-US" sz="1650" dirty="0"/>
              <a:t>-10.4% to +23.2%</a:t>
            </a:r>
          </a:p>
          <a:p>
            <a:pPr marL="715566" lvl="1" indent="-385763">
              <a:spcBef>
                <a:spcPts val="450"/>
              </a:spcBef>
              <a:buFont typeface="+mj-lt"/>
              <a:buAutoNum type="alphaUcPeriod"/>
            </a:pPr>
            <a:r>
              <a:rPr lang="en-US" sz="1650" dirty="0"/>
              <a:t>-2.0% to 14.8%</a:t>
            </a:r>
          </a:p>
          <a:p>
            <a:pPr marL="715566" lvl="1" indent="-385763">
              <a:spcBef>
                <a:spcPts val="450"/>
              </a:spcBef>
              <a:buFont typeface="+mj-lt"/>
              <a:buAutoNum type="alphaUcPeriod"/>
            </a:pPr>
            <a:r>
              <a:rPr lang="en-US" sz="1650" dirty="0"/>
              <a:t>-8.4% to 8.4%</a:t>
            </a:r>
          </a:p>
        </p:txBody>
      </p:sp>
      <p:sp>
        <p:nvSpPr>
          <p:cNvPr id="3" name="Slide Number Placeholder 2"/>
          <p:cNvSpPr>
            <a:spLocks noGrp="1"/>
          </p:cNvSpPr>
          <p:nvPr>
            <p:ph type="sldNum" sz="quarter" idx="12"/>
          </p:nvPr>
        </p:nvSpPr>
        <p:spPr>
          <a:xfrm>
            <a:off x="6888194" y="5663209"/>
            <a:ext cx="1014581" cy="273844"/>
          </a:xfrm>
        </p:spPr>
        <p:txBody>
          <a:bodyPr/>
          <a:lstStyle/>
          <a:p>
            <a:r>
              <a:rPr lang="en-US" dirty="0"/>
              <a:t>10-</a:t>
            </a:r>
            <a:fld id="{EB89C5CF-6863-6540-A5F4-09B0C10DF01D}" type="slidenum">
              <a:rPr lang="en-US" smtClean="0"/>
              <a:pPr/>
              <a:t>39</a:t>
            </a:fld>
            <a:endParaRPr lang="en-US" dirty="0"/>
          </a:p>
        </p:txBody>
      </p:sp>
      <p:sp>
        <p:nvSpPr>
          <p:cNvPr id="4" name="Title 3"/>
          <p:cNvSpPr>
            <a:spLocks noGrp="1"/>
          </p:cNvSpPr>
          <p:nvPr>
            <p:ph type="title"/>
          </p:nvPr>
        </p:nvSpPr>
        <p:spPr/>
        <p:txBody>
          <a:bodyPr/>
          <a:lstStyle/>
          <a:p>
            <a:r>
              <a:rPr lang="en-US" dirty="0" smtClean="0"/>
              <a:t>Question </a:t>
            </a:r>
            <a:endParaRPr lang="en-US" dirty="0"/>
          </a:p>
        </p:txBody>
      </p:sp>
    </p:spTree>
    <p:extLst>
      <p:ext uri="{BB962C8B-B14F-4D97-AF65-F5344CB8AC3E}">
        <p14:creationId xmlns:p14="http://schemas.microsoft.com/office/powerpoint/2010/main" val="3877722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36958" y="2005335"/>
            <a:ext cx="6361201" cy="2199220"/>
          </a:xfrm>
        </p:spPr>
        <p:txBody>
          <a:bodyPr>
            <a:normAutofit/>
          </a:bodyPr>
          <a:lstStyle/>
          <a:p>
            <a:pPr algn="ctr">
              <a:buNone/>
            </a:pPr>
            <a:r>
              <a:rPr lang="en-US" sz="6000" dirty="0">
                <a:latin typeface="Arial Black"/>
                <a:cs typeface="Arial Black"/>
              </a:rPr>
              <a:t>Calculating Returns</a:t>
            </a:r>
          </a:p>
          <a:p>
            <a:pPr algn="ctr"/>
            <a:endParaRPr lang="en-US" sz="1800" dirty="0"/>
          </a:p>
          <a:p>
            <a:pPr algn="ctr"/>
            <a:endParaRPr lang="en-US" sz="1800" dirty="0"/>
          </a:p>
          <a:p>
            <a:pPr algn="ctr"/>
            <a:endParaRPr lang="en-US" sz="1800" dirty="0"/>
          </a:p>
        </p:txBody>
      </p:sp>
      <p:sp>
        <p:nvSpPr>
          <p:cNvPr id="6" name="Slide Number Placeholder 2"/>
          <p:cNvSpPr>
            <a:spLocks noGrp="1"/>
          </p:cNvSpPr>
          <p:nvPr>
            <p:ph type="sldNum" sz="quarter" idx="12"/>
          </p:nvPr>
        </p:nvSpPr>
        <p:spPr>
          <a:xfrm>
            <a:off x="7187444" y="5663208"/>
            <a:ext cx="715331" cy="274320"/>
          </a:xfrm>
        </p:spPr>
        <p:txBody>
          <a:bodyPr/>
          <a:lstStyle/>
          <a:p>
            <a:r>
              <a:rPr lang="en-US" dirty="0"/>
              <a:t>10-</a:t>
            </a:r>
            <a:fld id="{EB89C5CF-6863-6540-A5F4-09B0C10DF01D}" type="slidenum">
              <a:rPr lang="en-US" smtClean="0"/>
              <a:pPr/>
              <a:t>4</a:t>
            </a:fld>
            <a:endParaRPr lang="en-US" dirty="0"/>
          </a:p>
        </p:txBody>
      </p:sp>
      <p:pic>
        <p:nvPicPr>
          <p:cNvPr id="5" name="Picture 4" descr="15297971_s.jpg"/>
          <p:cNvPicPr>
            <a:picLocks noChangeAspect="1"/>
          </p:cNvPicPr>
          <p:nvPr/>
        </p:nvPicPr>
        <p:blipFill>
          <a:blip r:embed="rId3"/>
          <a:srcRect l="7037" t="38228" r="64518" b="36233"/>
          <a:stretch>
            <a:fillRect/>
          </a:stretch>
        </p:blipFill>
        <p:spPr>
          <a:xfrm>
            <a:off x="5880099" y="4629149"/>
            <a:ext cx="1762685" cy="1097280"/>
          </a:xfrm>
          <a:prstGeom prst="rect">
            <a:avLst/>
          </a:prstGeom>
        </p:spPr>
      </p:pic>
    </p:spTree>
    <p:extLst>
      <p:ext uri="{BB962C8B-B14F-4D97-AF65-F5344CB8AC3E}">
        <p14:creationId xmlns:p14="http://schemas.microsoft.com/office/powerpoint/2010/main" val="23774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4461" y="1991211"/>
            <a:ext cx="6263639" cy="1433980"/>
          </a:xfrm>
        </p:spPr>
        <p:txBody>
          <a:bodyPr>
            <a:noAutofit/>
          </a:bodyPr>
          <a:lstStyle/>
          <a:p>
            <a:pPr marL="80963" indent="0">
              <a:spcBef>
                <a:spcPts val="450"/>
              </a:spcBef>
              <a:buNone/>
            </a:pPr>
            <a:r>
              <a:rPr lang="en-US" sz="1800" b="1" dirty="0"/>
              <a:t>From 1926 to 2014, long-term corporate bonds had an average return of 6.4% with a standard deviation of 8.4%.  What range of returns would you expect to see 68% of the time?</a:t>
            </a:r>
            <a:endParaRPr lang="en-US" sz="225" b="1" dirty="0"/>
          </a:p>
        </p:txBody>
      </p:sp>
      <p:sp>
        <p:nvSpPr>
          <p:cNvPr id="3" name="Slide Number Placeholder 2"/>
          <p:cNvSpPr>
            <a:spLocks noGrp="1"/>
          </p:cNvSpPr>
          <p:nvPr>
            <p:ph type="sldNum" sz="quarter" idx="12"/>
          </p:nvPr>
        </p:nvSpPr>
        <p:spPr>
          <a:xfrm>
            <a:off x="6888194" y="5663209"/>
            <a:ext cx="1014581" cy="273844"/>
          </a:xfrm>
        </p:spPr>
        <p:txBody>
          <a:bodyPr/>
          <a:lstStyle/>
          <a:p>
            <a:r>
              <a:rPr lang="en-US" dirty="0"/>
              <a:t>10-</a:t>
            </a:r>
            <a:fld id="{EB89C5CF-6863-6540-A5F4-09B0C10DF01D}" type="slidenum">
              <a:rPr lang="en-US" smtClean="0"/>
              <a:pPr/>
              <a:t>40</a:t>
            </a:fld>
            <a:endParaRPr lang="en-US" dirty="0"/>
          </a:p>
        </p:txBody>
      </p:sp>
      <p:sp>
        <p:nvSpPr>
          <p:cNvPr id="4" name="Title 3"/>
          <p:cNvSpPr>
            <a:spLocks noGrp="1"/>
          </p:cNvSpPr>
          <p:nvPr>
            <p:ph type="title"/>
          </p:nvPr>
        </p:nvSpPr>
        <p:spPr/>
        <p:txBody>
          <a:bodyPr/>
          <a:lstStyle/>
          <a:p>
            <a:r>
              <a:rPr lang="en-US" dirty="0" smtClean="0"/>
              <a:t>Question </a:t>
            </a:r>
            <a:r>
              <a:rPr lang="en-US" dirty="0"/>
              <a:t>- Answer</a:t>
            </a:r>
          </a:p>
        </p:txBody>
      </p:sp>
      <p:sp>
        <p:nvSpPr>
          <p:cNvPr id="5" name="TextBox 4"/>
          <p:cNvSpPr txBox="1"/>
          <p:nvPr/>
        </p:nvSpPr>
        <p:spPr>
          <a:xfrm>
            <a:off x="1813561" y="3600450"/>
            <a:ext cx="5301451" cy="1338828"/>
          </a:xfrm>
          <a:prstGeom prst="rect">
            <a:avLst/>
          </a:prstGeom>
          <a:noFill/>
        </p:spPr>
        <p:txBody>
          <a:bodyPr wrap="none" rtlCol="0">
            <a:spAutoFit/>
          </a:bodyPr>
          <a:lstStyle/>
          <a:p>
            <a:pPr>
              <a:lnSpc>
                <a:spcPct val="150000"/>
              </a:lnSpc>
            </a:pPr>
            <a:r>
              <a:rPr lang="en-US" dirty="0"/>
              <a:t>Range of returns = Mean +/- 1 Standard Deviation</a:t>
            </a:r>
          </a:p>
          <a:p>
            <a:pPr>
              <a:lnSpc>
                <a:spcPct val="150000"/>
              </a:lnSpc>
            </a:pPr>
            <a:r>
              <a:rPr lang="en-US" dirty="0"/>
              <a:t>			      = 6.4% +/- 8.4%</a:t>
            </a:r>
          </a:p>
          <a:p>
            <a:pPr>
              <a:lnSpc>
                <a:spcPct val="150000"/>
              </a:lnSpc>
            </a:pPr>
            <a:r>
              <a:rPr lang="en-US" dirty="0"/>
              <a:t>                            = -2.0% to 14.8%</a:t>
            </a:r>
          </a:p>
        </p:txBody>
      </p:sp>
      <p:sp>
        <p:nvSpPr>
          <p:cNvPr id="6" name="TextBox 5"/>
          <p:cNvSpPr txBox="1"/>
          <p:nvPr/>
        </p:nvSpPr>
        <p:spPr>
          <a:xfrm>
            <a:off x="3212432" y="4996113"/>
            <a:ext cx="1619354" cy="415498"/>
          </a:xfrm>
          <a:prstGeom prst="rect">
            <a:avLst/>
          </a:prstGeom>
          <a:noFill/>
          <a:ln w="6350">
            <a:solidFill>
              <a:schemeClr val="tx1"/>
            </a:solidFill>
          </a:ln>
        </p:spPr>
        <p:txBody>
          <a:bodyPr wrap="none" rtlCol="0">
            <a:spAutoFit/>
          </a:bodyPr>
          <a:lstStyle/>
          <a:p>
            <a:r>
              <a:rPr lang="en-US" sz="2100" dirty="0"/>
              <a:t>Answer is C</a:t>
            </a:r>
          </a:p>
        </p:txBody>
      </p:sp>
    </p:spTree>
    <p:extLst>
      <p:ext uri="{BB962C8B-B14F-4D97-AF65-F5344CB8AC3E}">
        <p14:creationId xmlns:p14="http://schemas.microsoft.com/office/powerpoint/2010/main" val="150381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Historical Risk Premiums</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41</a:t>
            </a:fld>
            <a:endParaRPr lang="en-US" altLang="en-US" dirty="0"/>
          </a:p>
        </p:txBody>
      </p:sp>
      <p:sp>
        <p:nvSpPr>
          <p:cNvPr id="6" name="Right Arrow Callout 5"/>
          <p:cNvSpPr/>
          <p:nvPr/>
        </p:nvSpPr>
        <p:spPr>
          <a:xfrm>
            <a:off x="1697276" y="2800350"/>
            <a:ext cx="2513001" cy="984251"/>
          </a:xfrm>
          <a:prstGeom prst="rightArrowCallout">
            <a:avLst>
              <a:gd name="adj1" fmla="val 25000"/>
              <a:gd name="adj2" fmla="val 25000"/>
              <a:gd name="adj3" fmla="val 25000"/>
              <a:gd name="adj4" fmla="val 78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Lesson #2</a:t>
            </a:r>
          </a:p>
        </p:txBody>
      </p:sp>
      <p:sp>
        <p:nvSpPr>
          <p:cNvPr id="10" name="Content Placeholder 1"/>
          <p:cNvSpPr>
            <a:spLocks noGrp="1"/>
          </p:cNvSpPr>
          <p:nvPr>
            <p:ph idx="1"/>
          </p:nvPr>
        </p:nvSpPr>
        <p:spPr>
          <a:xfrm>
            <a:off x="4254505" y="2330452"/>
            <a:ext cx="3314697" cy="3083333"/>
          </a:xfrm>
        </p:spPr>
        <p:txBody>
          <a:bodyPr/>
          <a:lstStyle/>
          <a:p>
            <a:r>
              <a:rPr lang="en-US" sz="2100" dirty="0"/>
              <a:t>The greater the potential reward, the greater the risk</a:t>
            </a:r>
          </a:p>
          <a:p>
            <a:pPr lvl="1"/>
            <a:r>
              <a:rPr lang="en-US" sz="1800" dirty="0"/>
              <a:t>On average, bearing risk is rewarded</a:t>
            </a:r>
          </a:p>
          <a:p>
            <a:pPr lvl="1"/>
            <a:r>
              <a:rPr lang="en-US" sz="1800" dirty="0"/>
              <a:t>But, in a given year, there is a significant chance of a large change in value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2008: S&amp;P 500 Monthly Returns </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42</a:t>
            </a:fld>
            <a:endParaRPr lang="en-US" altLang="en-US" dirty="0"/>
          </a:p>
        </p:txBody>
      </p:sp>
      <p:sp>
        <p:nvSpPr>
          <p:cNvPr id="6" name="TextBox 4"/>
          <p:cNvSpPr txBox="1">
            <a:spLocks noChangeArrowheads="1"/>
          </p:cNvSpPr>
          <p:nvPr/>
        </p:nvSpPr>
        <p:spPr bwMode="auto">
          <a:xfrm>
            <a:off x="1371600" y="5587604"/>
            <a:ext cx="5429250" cy="323165"/>
          </a:xfrm>
          <a:prstGeom prst="rect">
            <a:avLst/>
          </a:prstGeom>
          <a:noFill/>
          <a:ln w="9525">
            <a:noFill/>
            <a:miter lim="800000"/>
            <a:headEnd/>
            <a:tailEnd/>
          </a:ln>
        </p:spPr>
        <p:txBody>
          <a:bodyPr>
            <a:prstTxWarp prst="textNoShape">
              <a:avLst/>
            </a:prstTxWarp>
            <a:spAutoFit/>
          </a:bodyPr>
          <a:lstStyle/>
          <a:p>
            <a:pPr eaLnBrk="1" hangingPunct="1"/>
            <a:r>
              <a:rPr lang="en-US" sz="750" i="1">
                <a:latin typeface="Times New Roman" pitchFamily="-65" charset="0"/>
                <a:ea typeface="Times New Roman" pitchFamily="-65" charset="0"/>
                <a:cs typeface="Times New Roman" pitchFamily="-65" charset="0"/>
              </a:rPr>
              <a:t>Copyright (c) 2017 McGraw-Hill Education. All rights reserved. No reproduction or distribution without the prior written consent of McGraw-Hill Education.</a:t>
            </a:r>
            <a:endParaRPr lang="en-US" sz="750" i="1">
              <a:solidFill>
                <a:srgbClr val="080000"/>
              </a:solidFill>
              <a:latin typeface="Times New Roman" pitchFamily="-65" charset="0"/>
              <a:ea typeface="ＭＳ Ｐゴシック" pitchFamily="-65" charset="-128"/>
              <a:cs typeface="Times New Roman" pitchFamily="-65" charset="0"/>
            </a:endParaRPr>
          </a:p>
        </p:txBody>
      </p:sp>
      <p:pic>
        <p:nvPicPr>
          <p:cNvPr id="7" name="Picture 6"/>
          <p:cNvPicPr>
            <a:picLocks noChangeAspect="1" noChangeArrowheads="1"/>
          </p:cNvPicPr>
          <p:nvPr/>
        </p:nvPicPr>
        <p:blipFill>
          <a:blip r:embed="rId2"/>
          <a:srcRect t="5702" r="23017" b="5970"/>
          <a:stretch>
            <a:fillRect/>
          </a:stretch>
        </p:blipFill>
        <p:spPr bwMode="auto">
          <a:xfrm>
            <a:off x="1485900" y="2155901"/>
            <a:ext cx="5815547" cy="298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Record One-Day Losses</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43</a:t>
            </a:fld>
            <a:endParaRPr lang="en-US" altLang="en-US" dirty="0"/>
          </a:p>
        </p:txBody>
      </p:sp>
      <p:pic>
        <p:nvPicPr>
          <p:cNvPr id="5" name="Picture 2" descr="C:\Users\travisd\Desktop\EKU Courses\McGraw Updates Summer 2012\New JPEGs\JPG\ch10\ros34752_untb1005.jpg"/>
          <p:cNvPicPr>
            <a:picLocks noChangeAspect="1" noChangeArrowheads="1"/>
          </p:cNvPicPr>
          <p:nvPr/>
        </p:nvPicPr>
        <p:blipFill>
          <a:blip r:embed="rId2"/>
          <a:srcRect/>
          <a:stretch>
            <a:fillRect/>
          </a:stretch>
        </p:blipFill>
        <p:spPr bwMode="auto">
          <a:xfrm>
            <a:off x="2000251" y="1943101"/>
            <a:ext cx="4689872" cy="3488531"/>
          </a:xfrm>
          <a:prstGeom prst="rect">
            <a:avLst/>
          </a:prstGeom>
          <a:noFill/>
          <a:ln w="9525">
            <a:noFill/>
            <a:miter lim="800000"/>
            <a:headEnd/>
            <a:tailEnd/>
          </a:ln>
        </p:spPr>
      </p:pic>
      <p:sp>
        <p:nvSpPr>
          <p:cNvPr id="6" name="TextBox 4"/>
          <p:cNvSpPr txBox="1">
            <a:spLocks noChangeArrowheads="1"/>
          </p:cNvSpPr>
          <p:nvPr/>
        </p:nvSpPr>
        <p:spPr bwMode="auto">
          <a:xfrm>
            <a:off x="1371600" y="5587604"/>
            <a:ext cx="5429250" cy="323165"/>
          </a:xfrm>
          <a:prstGeom prst="rect">
            <a:avLst/>
          </a:prstGeom>
          <a:noFill/>
          <a:ln w="9525">
            <a:noFill/>
            <a:miter lim="800000"/>
            <a:headEnd/>
            <a:tailEnd/>
          </a:ln>
        </p:spPr>
        <p:txBody>
          <a:bodyPr>
            <a:prstTxWarp prst="textNoShape">
              <a:avLst/>
            </a:prstTxWarp>
            <a:spAutoFit/>
          </a:bodyPr>
          <a:lstStyle/>
          <a:p>
            <a:pPr eaLnBrk="1" hangingPunct="1"/>
            <a:r>
              <a:rPr lang="en-US" sz="750" i="1">
                <a:latin typeface="Times New Roman" pitchFamily="-65" charset="0"/>
                <a:ea typeface="Times New Roman" pitchFamily="-65" charset="0"/>
                <a:cs typeface="Times New Roman" pitchFamily="-65" charset="0"/>
              </a:rPr>
              <a:t>Copyright (c) 2017 McGraw-Hill Education. All rights reserved. No reproduction or distribution without the prior written consent of McGraw-Hill Education.</a:t>
            </a:r>
            <a:endParaRPr lang="en-US" sz="750" i="1">
              <a:solidFill>
                <a:srgbClr val="080000"/>
              </a:solidFill>
              <a:latin typeface="Times New Roman" pitchFamily="-65" charset="0"/>
              <a:ea typeface="ＭＳ Ｐゴシック" pitchFamily="-65" charset="-128"/>
              <a:cs typeface="Times New Roman" pitchFamily="-65"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1" y="2044550"/>
            <a:ext cx="6172199" cy="3061287"/>
          </a:xfrm>
        </p:spPr>
        <p:txBody>
          <a:bodyPr>
            <a:noAutofit/>
          </a:bodyPr>
          <a:lstStyle/>
          <a:p>
            <a:pPr marL="80963" indent="0">
              <a:spcBef>
                <a:spcPts val="450"/>
              </a:spcBef>
              <a:buNone/>
            </a:pPr>
            <a:r>
              <a:rPr lang="en-US" sz="1650" b="1" dirty="0"/>
              <a:t>Your 75 year-old grandparents ask you for advice on how they should invest their assets.  What do you think is the best recommendation of the following choices?</a:t>
            </a:r>
          </a:p>
          <a:p>
            <a:pPr marL="715566" lvl="1" indent="-385763">
              <a:spcBef>
                <a:spcPts val="450"/>
              </a:spcBef>
              <a:buFont typeface="+mj-lt"/>
              <a:buAutoNum type="alphaUcPeriod"/>
            </a:pPr>
            <a:r>
              <a:rPr lang="en-US" sz="1500" dirty="0"/>
              <a:t>100% Treasury bonds</a:t>
            </a:r>
          </a:p>
          <a:p>
            <a:pPr marL="715566" lvl="1" indent="-385763">
              <a:spcBef>
                <a:spcPts val="450"/>
              </a:spcBef>
              <a:buFont typeface="+mj-lt"/>
              <a:buAutoNum type="alphaUcPeriod"/>
            </a:pPr>
            <a:r>
              <a:rPr lang="en-US" sz="1500" dirty="0"/>
              <a:t>100% corporate bonds</a:t>
            </a:r>
          </a:p>
          <a:p>
            <a:pPr marL="715566" lvl="1" indent="-385763">
              <a:spcBef>
                <a:spcPts val="450"/>
              </a:spcBef>
              <a:buFont typeface="+mj-lt"/>
              <a:buAutoNum type="alphaUcPeriod"/>
            </a:pPr>
            <a:r>
              <a:rPr lang="en-US" sz="1500" dirty="0"/>
              <a:t>100% stocks</a:t>
            </a:r>
          </a:p>
          <a:p>
            <a:pPr marL="715566" lvl="1" indent="-385763">
              <a:spcBef>
                <a:spcPts val="450"/>
              </a:spcBef>
              <a:buFont typeface="+mj-lt"/>
              <a:buAutoNum type="alphaUcPeriod"/>
            </a:pPr>
            <a:r>
              <a:rPr lang="en-US" sz="1500" dirty="0"/>
              <a:t>50% stocks and 50% corporate bonds</a:t>
            </a:r>
          </a:p>
          <a:p>
            <a:pPr marL="715566" lvl="1" indent="-385763">
              <a:spcBef>
                <a:spcPts val="450"/>
              </a:spcBef>
              <a:buFont typeface="+mj-lt"/>
              <a:buAutoNum type="alphaUcPeriod"/>
            </a:pPr>
            <a:r>
              <a:rPr lang="en-US" sz="1500" dirty="0"/>
              <a:t>1/3 stocks; 1/3 corporate bonds; 1/3 Treasury bonds</a:t>
            </a:r>
          </a:p>
        </p:txBody>
      </p:sp>
      <p:sp>
        <p:nvSpPr>
          <p:cNvPr id="3" name="Slide Number Placeholder 2"/>
          <p:cNvSpPr>
            <a:spLocks noGrp="1"/>
          </p:cNvSpPr>
          <p:nvPr>
            <p:ph type="sldNum" sz="quarter" idx="12"/>
          </p:nvPr>
        </p:nvSpPr>
        <p:spPr>
          <a:xfrm>
            <a:off x="6888194" y="5663209"/>
            <a:ext cx="1014581" cy="273844"/>
          </a:xfrm>
        </p:spPr>
        <p:txBody>
          <a:bodyPr/>
          <a:lstStyle/>
          <a:p>
            <a:r>
              <a:rPr lang="en-US" dirty="0"/>
              <a:t>10-</a:t>
            </a:r>
            <a:fld id="{EB89C5CF-6863-6540-A5F4-09B0C10DF01D}" type="slidenum">
              <a:rPr lang="en-US" smtClean="0"/>
              <a:pPr/>
              <a:t>44</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28487710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1" y="2044550"/>
            <a:ext cx="6172199" cy="3061287"/>
          </a:xfrm>
        </p:spPr>
        <p:txBody>
          <a:bodyPr>
            <a:noAutofit/>
          </a:bodyPr>
          <a:lstStyle/>
          <a:p>
            <a:pPr marL="80963" indent="0">
              <a:spcBef>
                <a:spcPts val="450"/>
              </a:spcBef>
              <a:buNone/>
            </a:pPr>
            <a:r>
              <a:rPr lang="en-US" sz="1650" b="1" dirty="0"/>
              <a:t>You are committed to contributing the maximum allowed to your 401(k) plan once you begin work upon graduation. What do you think is the best way to invest these funds of the following choices?</a:t>
            </a:r>
          </a:p>
          <a:p>
            <a:pPr marL="715566" lvl="1" indent="-385763">
              <a:spcBef>
                <a:spcPts val="450"/>
              </a:spcBef>
              <a:buFont typeface="+mj-lt"/>
              <a:buAutoNum type="alphaUcPeriod"/>
            </a:pPr>
            <a:r>
              <a:rPr lang="en-US" sz="1500" dirty="0"/>
              <a:t>100% Treasury bonds</a:t>
            </a:r>
          </a:p>
          <a:p>
            <a:pPr marL="715566" lvl="1" indent="-385763">
              <a:spcBef>
                <a:spcPts val="450"/>
              </a:spcBef>
              <a:buFont typeface="+mj-lt"/>
              <a:buAutoNum type="alphaUcPeriod"/>
            </a:pPr>
            <a:r>
              <a:rPr lang="en-US" sz="1500" dirty="0"/>
              <a:t>100% corporate bonds</a:t>
            </a:r>
          </a:p>
          <a:p>
            <a:pPr marL="715566" lvl="1" indent="-385763">
              <a:spcBef>
                <a:spcPts val="450"/>
              </a:spcBef>
              <a:buFont typeface="+mj-lt"/>
              <a:buAutoNum type="alphaUcPeriod"/>
            </a:pPr>
            <a:r>
              <a:rPr lang="en-US" sz="1500" dirty="0"/>
              <a:t>100% stocks</a:t>
            </a:r>
          </a:p>
          <a:p>
            <a:pPr marL="715566" lvl="1" indent="-385763">
              <a:spcBef>
                <a:spcPts val="450"/>
              </a:spcBef>
              <a:buFont typeface="+mj-lt"/>
              <a:buAutoNum type="alphaUcPeriod"/>
            </a:pPr>
            <a:r>
              <a:rPr lang="en-US" sz="1500" dirty="0"/>
              <a:t>50% stocks and 50% corporate bonds</a:t>
            </a:r>
          </a:p>
          <a:p>
            <a:pPr marL="715566" lvl="1" indent="-385763">
              <a:spcBef>
                <a:spcPts val="450"/>
              </a:spcBef>
              <a:buFont typeface="+mj-lt"/>
              <a:buAutoNum type="alphaUcPeriod"/>
            </a:pPr>
            <a:r>
              <a:rPr lang="en-US" sz="1500" dirty="0"/>
              <a:t>1/3 stocks; 1/3 corporate bonds; 1/3 Treasury bonds</a:t>
            </a:r>
          </a:p>
        </p:txBody>
      </p:sp>
      <p:sp>
        <p:nvSpPr>
          <p:cNvPr id="3" name="Slide Number Placeholder 2"/>
          <p:cNvSpPr>
            <a:spLocks noGrp="1"/>
          </p:cNvSpPr>
          <p:nvPr>
            <p:ph type="sldNum" sz="quarter" idx="12"/>
          </p:nvPr>
        </p:nvSpPr>
        <p:spPr>
          <a:xfrm>
            <a:off x="6888194" y="5663209"/>
            <a:ext cx="1014581" cy="273844"/>
          </a:xfrm>
        </p:spPr>
        <p:txBody>
          <a:bodyPr/>
          <a:lstStyle/>
          <a:p>
            <a:r>
              <a:rPr lang="en-US" dirty="0"/>
              <a:t>10-</a:t>
            </a:r>
            <a:fld id="{EB89C5CF-6863-6540-A5F4-09B0C10DF01D}" type="slidenum">
              <a:rPr lang="en-US" smtClean="0"/>
              <a:pPr/>
              <a:t>45</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28278808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1" y="2044550"/>
            <a:ext cx="6172199" cy="3061287"/>
          </a:xfrm>
        </p:spPr>
        <p:txBody>
          <a:bodyPr>
            <a:noAutofit/>
          </a:bodyPr>
          <a:lstStyle/>
          <a:p>
            <a:pPr marL="80963" indent="0">
              <a:spcBef>
                <a:spcPts val="450"/>
              </a:spcBef>
              <a:buNone/>
            </a:pPr>
            <a:r>
              <a:rPr lang="en-US" sz="1650" b="1" dirty="0"/>
              <a:t>You want to save for a down payment on a house purchase to be made in the next 3-5 years.  What do you think is the best way to invest these funds of the following choices?</a:t>
            </a:r>
          </a:p>
          <a:p>
            <a:pPr marL="715566" lvl="1" indent="-385763">
              <a:spcBef>
                <a:spcPts val="450"/>
              </a:spcBef>
              <a:buFont typeface="+mj-lt"/>
              <a:buAutoNum type="alphaUcPeriod"/>
            </a:pPr>
            <a:r>
              <a:rPr lang="en-US" sz="1500" dirty="0"/>
              <a:t>100% Treasury bonds</a:t>
            </a:r>
          </a:p>
          <a:p>
            <a:pPr marL="715566" lvl="1" indent="-385763">
              <a:spcBef>
                <a:spcPts val="450"/>
              </a:spcBef>
              <a:buFont typeface="+mj-lt"/>
              <a:buAutoNum type="alphaUcPeriod"/>
            </a:pPr>
            <a:r>
              <a:rPr lang="en-US" sz="1500" dirty="0"/>
              <a:t>100% corporate bonds</a:t>
            </a:r>
          </a:p>
          <a:p>
            <a:pPr marL="715566" lvl="1" indent="-385763">
              <a:spcBef>
                <a:spcPts val="450"/>
              </a:spcBef>
              <a:buFont typeface="+mj-lt"/>
              <a:buAutoNum type="alphaUcPeriod"/>
            </a:pPr>
            <a:r>
              <a:rPr lang="en-US" sz="1500" dirty="0"/>
              <a:t>100% stocks</a:t>
            </a:r>
          </a:p>
          <a:p>
            <a:pPr marL="715566" lvl="1" indent="-385763">
              <a:spcBef>
                <a:spcPts val="450"/>
              </a:spcBef>
              <a:buFont typeface="+mj-lt"/>
              <a:buAutoNum type="alphaUcPeriod"/>
            </a:pPr>
            <a:r>
              <a:rPr lang="en-US" sz="1500" dirty="0"/>
              <a:t>50% stocks and 50% corporate bonds</a:t>
            </a:r>
          </a:p>
          <a:p>
            <a:pPr marL="715566" lvl="1" indent="-385763">
              <a:spcBef>
                <a:spcPts val="450"/>
              </a:spcBef>
              <a:buFont typeface="+mj-lt"/>
              <a:buAutoNum type="alphaUcPeriod"/>
            </a:pPr>
            <a:r>
              <a:rPr lang="en-US" sz="1500" dirty="0"/>
              <a:t>1/3 stocks; 1/3 corporate bonds; 1/3 Treasury bonds</a:t>
            </a:r>
          </a:p>
        </p:txBody>
      </p:sp>
      <p:sp>
        <p:nvSpPr>
          <p:cNvPr id="3" name="Slide Number Placeholder 2"/>
          <p:cNvSpPr>
            <a:spLocks noGrp="1"/>
          </p:cNvSpPr>
          <p:nvPr>
            <p:ph type="sldNum" sz="quarter" idx="12"/>
          </p:nvPr>
        </p:nvSpPr>
        <p:spPr>
          <a:xfrm>
            <a:off x="6888194" y="5663209"/>
            <a:ext cx="1014581" cy="273844"/>
          </a:xfrm>
        </p:spPr>
        <p:txBody>
          <a:bodyPr/>
          <a:lstStyle/>
          <a:p>
            <a:r>
              <a:rPr lang="en-US" dirty="0"/>
              <a:t>10-</a:t>
            </a:r>
            <a:fld id="{EB89C5CF-6863-6540-A5F4-09B0C10DF01D}" type="slidenum">
              <a:rPr lang="en-US" smtClean="0"/>
              <a:pPr/>
              <a:t>46</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16224334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36958" y="1418168"/>
            <a:ext cx="6361201" cy="3210982"/>
          </a:xfrm>
        </p:spPr>
        <p:txBody>
          <a:bodyPr>
            <a:normAutofit fontScale="85000" lnSpcReduction="20000"/>
          </a:bodyPr>
          <a:lstStyle/>
          <a:p>
            <a:pPr algn="ctr">
              <a:buNone/>
            </a:pPr>
            <a:r>
              <a:rPr lang="en-US" sz="6487" dirty="0">
                <a:latin typeface="Arial Black"/>
                <a:cs typeface="Arial Black"/>
              </a:rPr>
              <a:t>Geometric vs. Arithmetic Average</a:t>
            </a:r>
          </a:p>
          <a:p>
            <a:pPr algn="ctr">
              <a:buNone/>
            </a:pPr>
            <a:r>
              <a:rPr lang="en-US" sz="6487" dirty="0">
                <a:latin typeface="Arial Black"/>
                <a:cs typeface="Arial Black"/>
              </a:rPr>
              <a:t>Returns</a:t>
            </a:r>
          </a:p>
          <a:p>
            <a:pPr algn="ctr"/>
            <a:endParaRPr lang="en-US" dirty="0"/>
          </a:p>
          <a:p>
            <a:pPr algn="ctr"/>
            <a:endParaRPr lang="en-US" dirty="0"/>
          </a:p>
          <a:p>
            <a:pPr algn="ctr"/>
            <a:endParaRPr lang="en-US" dirty="0"/>
          </a:p>
        </p:txBody>
      </p:sp>
      <p:sp>
        <p:nvSpPr>
          <p:cNvPr id="6" name="Slide Number Placeholder 2"/>
          <p:cNvSpPr>
            <a:spLocks noGrp="1"/>
          </p:cNvSpPr>
          <p:nvPr>
            <p:ph type="sldNum" sz="quarter" idx="12"/>
          </p:nvPr>
        </p:nvSpPr>
        <p:spPr>
          <a:xfrm>
            <a:off x="7187444" y="5663208"/>
            <a:ext cx="715331" cy="274320"/>
          </a:xfrm>
        </p:spPr>
        <p:txBody>
          <a:bodyPr/>
          <a:lstStyle/>
          <a:p>
            <a:r>
              <a:rPr lang="en-US" dirty="0"/>
              <a:t>10-</a:t>
            </a:r>
            <a:fld id="{EB89C5CF-6863-6540-A5F4-09B0C10DF01D}" type="slidenum">
              <a:rPr lang="en-US" smtClean="0"/>
              <a:pPr/>
              <a:t>47</a:t>
            </a:fld>
            <a:endParaRPr lang="en-US" dirty="0"/>
          </a:p>
        </p:txBody>
      </p:sp>
      <p:pic>
        <p:nvPicPr>
          <p:cNvPr id="5" name="Picture 4" descr="15297971_s.jpg"/>
          <p:cNvPicPr>
            <a:picLocks noChangeAspect="1"/>
          </p:cNvPicPr>
          <p:nvPr/>
        </p:nvPicPr>
        <p:blipFill>
          <a:blip r:embed="rId3"/>
          <a:srcRect l="7037" t="38228" r="64518" b="36233"/>
          <a:stretch>
            <a:fillRect/>
          </a:stretch>
        </p:blipFill>
        <p:spPr>
          <a:xfrm>
            <a:off x="5880099" y="4629149"/>
            <a:ext cx="1762685" cy="1097280"/>
          </a:xfrm>
          <a:prstGeom prst="rect">
            <a:avLst/>
          </a:prstGeom>
        </p:spPr>
      </p:pic>
    </p:spTree>
    <p:extLst>
      <p:ext uri="{BB962C8B-B14F-4D97-AF65-F5344CB8AC3E}">
        <p14:creationId xmlns:p14="http://schemas.microsoft.com/office/powerpoint/2010/main" val="237741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29871" y="2123936"/>
            <a:ext cx="5006174" cy="3061287"/>
          </a:xfrm>
        </p:spPr>
        <p:txBody>
          <a:bodyPr>
            <a:noAutofit/>
          </a:bodyPr>
          <a:lstStyle/>
          <a:p>
            <a:pPr marL="80963" indent="0">
              <a:spcBef>
                <a:spcPts val="450"/>
              </a:spcBef>
              <a:buNone/>
            </a:pPr>
            <a:r>
              <a:rPr lang="en-US" sz="2100" b="1" dirty="0"/>
              <a:t>What was the average annual return for this investment over 2 years?</a:t>
            </a:r>
          </a:p>
          <a:p>
            <a:pPr marL="80963" indent="0">
              <a:spcBef>
                <a:spcPts val="450"/>
              </a:spcBef>
              <a:buNone/>
            </a:pPr>
            <a:endParaRPr lang="en-US" sz="2100" b="1" dirty="0"/>
          </a:p>
          <a:p>
            <a:pPr marL="80963" indent="0">
              <a:spcBef>
                <a:spcPts val="450"/>
              </a:spcBef>
              <a:buNone/>
            </a:pPr>
            <a:endParaRPr lang="en-US" sz="2100" b="1" dirty="0"/>
          </a:p>
          <a:p>
            <a:pPr marL="80963" indent="0">
              <a:spcBef>
                <a:spcPts val="450"/>
              </a:spcBef>
              <a:buNone/>
            </a:pPr>
            <a:endParaRPr lang="en-US" sz="300" b="1" dirty="0"/>
          </a:p>
          <a:p>
            <a:pPr marL="732235" lvl="1" indent="-342900">
              <a:buFont typeface="+mj-lt"/>
              <a:buAutoNum type="alphaUcPeriod"/>
            </a:pPr>
            <a:r>
              <a:rPr lang="en-US" sz="1800" dirty="0"/>
              <a:t>75%</a:t>
            </a:r>
          </a:p>
          <a:p>
            <a:pPr marL="732235" lvl="1" indent="-342900">
              <a:buFont typeface="+mj-lt"/>
              <a:buAutoNum type="alphaUcPeriod"/>
            </a:pPr>
            <a:r>
              <a:rPr lang="en-US" sz="1800" dirty="0"/>
              <a:t>25%</a:t>
            </a:r>
          </a:p>
          <a:p>
            <a:pPr marL="732235" lvl="1" indent="-342900">
              <a:buFont typeface="+mj-lt"/>
              <a:buAutoNum type="alphaUcPeriod"/>
            </a:pPr>
            <a:r>
              <a:rPr lang="en-US" sz="1800" dirty="0"/>
              <a:t>0%</a:t>
            </a:r>
          </a:p>
          <a:p>
            <a:pPr marL="732235" lvl="1" indent="-342900">
              <a:buFont typeface="+mj-lt"/>
              <a:buAutoNum type="alphaUcPeriod"/>
            </a:pPr>
            <a:r>
              <a:rPr lang="en-US" sz="1800" dirty="0"/>
              <a:t>None of the above</a:t>
            </a:r>
          </a:p>
        </p:txBody>
      </p:sp>
      <p:sp>
        <p:nvSpPr>
          <p:cNvPr id="3" name="Slide Number Placeholder 2"/>
          <p:cNvSpPr>
            <a:spLocks noGrp="1"/>
          </p:cNvSpPr>
          <p:nvPr>
            <p:ph type="sldNum" sz="quarter" idx="12"/>
          </p:nvPr>
        </p:nvSpPr>
        <p:spPr>
          <a:xfrm>
            <a:off x="6888194" y="5663209"/>
            <a:ext cx="1014581" cy="273844"/>
          </a:xfrm>
        </p:spPr>
        <p:txBody>
          <a:bodyPr/>
          <a:lstStyle/>
          <a:p>
            <a:r>
              <a:rPr lang="en-US" dirty="0"/>
              <a:t>10-</a:t>
            </a:r>
            <a:fld id="{EB89C5CF-6863-6540-A5F4-09B0C10DF01D}" type="slidenum">
              <a:rPr lang="en-US" smtClean="0"/>
              <a:pPr/>
              <a:t>48</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pic>
        <p:nvPicPr>
          <p:cNvPr id="20" name="Picture 19" descr="Screenshot 2017-04-29 20.19.58.png"/>
          <p:cNvPicPr>
            <a:picLocks noChangeAspect="1"/>
          </p:cNvPicPr>
          <p:nvPr/>
        </p:nvPicPr>
        <p:blipFill>
          <a:blip r:embed="rId3"/>
          <a:stretch>
            <a:fillRect/>
          </a:stretch>
        </p:blipFill>
        <p:spPr>
          <a:xfrm>
            <a:off x="2404753" y="2917419"/>
            <a:ext cx="3234572" cy="814693"/>
          </a:xfrm>
          <a:prstGeom prst="rect">
            <a:avLst/>
          </a:prstGeom>
        </p:spPr>
      </p:pic>
    </p:spTree>
    <p:extLst>
      <p:ext uri="{BB962C8B-B14F-4D97-AF65-F5344CB8AC3E}">
        <p14:creationId xmlns:p14="http://schemas.microsoft.com/office/powerpoint/2010/main" val="13154062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Average Returns</a:t>
            </a:r>
          </a:p>
        </p:txBody>
      </p:sp>
      <p:sp>
        <p:nvSpPr>
          <p:cNvPr id="2" name="Slide Number Placeholder 1"/>
          <p:cNvSpPr>
            <a:spLocks noGrp="1"/>
          </p:cNvSpPr>
          <p:nvPr>
            <p:ph type="sldNum" sz="quarter" idx="12"/>
          </p:nvPr>
        </p:nvSpPr>
        <p:spPr/>
        <p:txBody>
          <a:bodyPr/>
          <a:lstStyle/>
          <a:p>
            <a:pPr>
              <a:defRPr/>
            </a:pPr>
            <a:r>
              <a:rPr lang="en-US" altLang="en-US"/>
              <a:t>10-</a:t>
            </a:r>
            <a:fld id="{BCBE4922-7469-435A-82A1-6BD82677ED1E}" type="slidenum">
              <a:rPr lang="en-US" altLang="en-US" smtClean="0"/>
              <a:pPr>
                <a:defRPr/>
              </a:pPr>
              <a:t>49</a:t>
            </a:fld>
            <a:endParaRPr lang="en-US" altLang="en-US" dirty="0"/>
          </a:p>
        </p:txBody>
      </p:sp>
      <p:sp>
        <p:nvSpPr>
          <p:cNvPr id="5" name="TextBox 4"/>
          <p:cNvSpPr txBox="1"/>
          <p:nvPr/>
        </p:nvSpPr>
        <p:spPr>
          <a:xfrm>
            <a:off x="1761741" y="2757380"/>
            <a:ext cx="899605" cy="369332"/>
          </a:xfrm>
          <a:prstGeom prst="rect">
            <a:avLst/>
          </a:prstGeom>
          <a:noFill/>
        </p:spPr>
        <p:txBody>
          <a:bodyPr wrap="none" rtlCol="0">
            <a:spAutoFit/>
          </a:bodyPr>
          <a:lstStyle/>
          <a:p>
            <a:r>
              <a:rPr lang="en-US" dirty="0">
                <a:latin typeface="+mn-lt"/>
              </a:rPr>
              <a:t>Year 1</a:t>
            </a:r>
          </a:p>
        </p:txBody>
      </p:sp>
      <p:sp>
        <p:nvSpPr>
          <p:cNvPr id="6" name="TextBox 5"/>
          <p:cNvSpPr txBox="1"/>
          <p:nvPr/>
        </p:nvSpPr>
        <p:spPr>
          <a:xfrm>
            <a:off x="1489882" y="3825870"/>
            <a:ext cx="1443024" cy="369332"/>
          </a:xfrm>
          <a:prstGeom prst="rect">
            <a:avLst/>
          </a:prstGeom>
          <a:noFill/>
        </p:spPr>
        <p:txBody>
          <a:bodyPr wrap="none" rtlCol="0">
            <a:spAutoFit/>
          </a:bodyPr>
          <a:lstStyle/>
          <a:p>
            <a:r>
              <a:rPr lang="en-US" dirty="0">
                <a:latin typeface="+mn-lt"/>
              </a:rPr>
              <a:t>Cumulative</a:t>
            </a:r>
          </a:p>
        </p:txBody>
      </p:sp>
      <p:sp>
        <p:nvSpPr>
          <p:cNvPr id="7" name="TextBox 6"/>
          <p:cNvSpPr txBox="1"/>
          <p:nvPr/>
        </p:nvSpPr>
        <p:spPr>
          <a:xfrm>
            <a:off x="1761741" y="3289298"/>
            <a:ext cx="899605" cy="369332"/>
          </a:xfrm>
          <a:prstGeom prst="rect">
            <a:avLst/>
          </a:prstGeom>
          <a:noFill/>
        </p:spPr>
        <p:txBody>
          <a:bodyPr wrap="none" rtlCol="0">
            <a:spAutoFit/>
          </a:bodyPr>
          <a:lstStyle/>
          <a:p>
            <a:r>
              <a:rPr lang="en-US" dirty="0">
                <a:latin typeface="+mn-lt"/>
              </a:rPr>
              <a:t>Year 2</a:t>
            </a:r>
          </a:p>
        </p:txBody>
      </p:sp>
      <p:sp>
        <p:nvSpPr>
          <p:cNvPr id="8" name="TextBox 7"/>
          <p:cNvSpPr txBox="1"/>
          <p:nvPr/>
        </p:nvSpPr>
        <p:spPr>
          <a:xfrm>
            <a:off x="2790198" y="2324570"/>
            <a:ext cx="1144865" cy="369332"/>
          </a:xfrm>
          <a:prstGeom prst="rect">
            <a:avLst/>
          </a:prstGeom>
          <a:noFill/>
        </p:spPr>
        <p:txBody>
          <a:bodyPr wrap="none" rtlCol="0">
            <a:spAutoFit/>
          </a:bodyPr>
          <a:lstStyle/>
          <a:p>
            <a:r>
              <a:rPr lang="en-US" u="sng">
                <a:latin typeface="+mn-lt"/>
              </a:rPr>
              <a:t>$ Return</a:t>
            </a:r>
            <a:endParaRPr lang="en-US" u="sng" dirty="0">
              <a:latin typeface="+mn-lt"/>
            </a:endParaRPr>
          </a:p>
        </p:txBody>
      </p:sp>
      <p:sp>
        <p:nvSpPr>
          <p:cNvPr id="9" name="TextBox 8"/>
          <p:cNvSpPr txBox="1"/>
          <p:nvPr/>
        </p:nvSpPr>
        <p:spPr>
          <a:xfrm>
            <a:off x="4110806" y="2324570"/>
            <a:ext cx="1152880" cy="369332"/>
          </a:xfrm>
          <a:prstGeom prst="rect">
            <a:avLst/>
          </a:prstGeom>
          <a:noFill/>
        </p:spPr>
        <p:txBody>
          <a:bodyPr wrap="none" rtlCol="0">
            <a:spAutoFit/>
          </a:bodyPr>
          <a:lstStyle/>
          <a:p>
            <a:r>
              <a:rPr lang="en-US" u="sng" dirty="0">
                <a:latin typeface="+mn-lt"/>
              </a:rPr>
              <a:t>% Return</a:t>
            </a:r>
          </a:p>
        </p:txBody>
      </p:sp>
      <p:sp>
        <p:nvSpPr>
          <p:cNvPr id="10" name="TextBox 9"/>
          <p:cNvSpPr txBox="1"/>
          <p:nvPr/>
        </p:nvSpPr>
        <p:spPr>
          <a:xfrm>
            <a:off x="2984908" y="2757380"/>
            <a:ext cx="755335" cy="369332"/>
          </a:xfrm>
          <a:prstGeom prst="rect">
            <a:avLst/>
          </a:prstGeom>
          <a:noFill/>
        </p:spPr>
        <p:txBody>
          <a:bodyPr wrap="none" rtlCol="0">
            <a:spAutoFit/>
          </a:bodyPr>
          <a:lstStyle/>
          <a:p>
            <a:r>
              <a:rPr lang="en-US" dirty="0">
                <a:latin typeface="+mn-lt"/>
              </a:rPr>
              <a:t>-$50</a:t>
            </a:r>
          </a:p>
        </p:txBody>
      </p:sp>
      <p:sp>
        <p:nvSpPr>
          <p:cNvPr id="11" name="TextBox 10"/>
          <p:cNvSpPr txBox="1"/>
          <p:nvPr/>
        </p:nvSpPr>
        <p:spPr>
          <a:xfrm>
            <a:off x="2959941" y="3289298"/>
            <a:ext cx="805029" cy="369332"/>
          </a:xfrm>
          <a:prstGeom prst="rect">
            <a:avLst/>
          </a:prstGeom>
          <a:noFill/>
        </p:spPr>
        <p:txBody>
          <a:bodyPr wrap="none" rtlCol="0">
            <a:spAutoFit/>
          </a:bodyPr>
          <a:lstStyle/>
          <a:p>
            <a:r>
              <a:rPr lang="en-US" dirty="0">
                <a:latin typeface="+mn-lt"/>
              </a:rPr>
              <a:t>+$50</a:t>
            </a:r>
          </a:p>
        </p:txBody>
      </p:sp>
      <p:sp>
        <p:nvSpPr>
          <p:cNvPr id="12" name="TextBox 11"/>
          <p:cNvSpPr txBox="1"/>
          <p:nvPr/>
        </p:nvSpPr>
        <p:spPr>
          <a:xfrm>
            <a:off x="3124669" y="3825870"/>
            <a:ext cx="476412" cy="369332"/>
          </a:xfrm>
          <a:prstGeom prst="rect">
            <a:avLst/>
          </a:prstGeom>
          <a:noFill/>
        </p:spPr>
        <p:txBody>
          <a:bodyPr wrap="none" rtlCol="0">
            <a:spAutoFit/>
          </a:bodyPr>
          <a:lstStyle/>
          <a:p>
            <a:r>
              <a:rPr lang="en-US" dirty="0">
                <a:latin typeface="+mn-lt"/>
              </a:rPr>
              <a:t>$0</a:t>
            </a:r>
          </a:p>
        </p:txBody>
      </p:sp>
      <p:sp>
        <p:nvSpPr>
          <p:cNvPr id="13" name="TextBox 12"/>
          <p:cNvSpPr txBox="1"/>
          <p:nvPr/>
        </p:nvSpPr>
        <p:spPr>
          <a:xfrm>
            <a:off x="4301345" y="2757380"/>
            <a:ext cx="763351" cy="369332"/>
          </a:xfrm>
          <a:prstGeom prst="rect">
            <a:avLst/>
          </a:prstGeom>
          <a:noFill/>
        </p:spPr>
        <p:txBody>
          <a:bodyPr wrap="none" rtlCol="0">
            <a:spAutoFit/>
          </a:bodyPr>
          <a:lstStyle/>
          <a:p>
            <a:r>
              <a:rPr lang="en-US" dirty="0">
                <a:latin typeface="+mn-lt"/>
              </a:rPr>
              <a:t>-50%</a:t>
            </a:r>
          </a:p>
        </p:txBody>
      </p:sp>
      <p:sp>
        <p:nvSpPr>
          <p:cNvPr id="14" name="TextBox 13"/>
          <p:cNvSpPr txBox="1"/>
          <p:nvPr/>
        </p:nvSpPr>
        <p:spPr>
          <a:xfrm>
            <a:off x="4201708" y="3289298"/>
            <a:ext cx="958917" cy="369332"/>
          </a:xfrm>
          <a:prstGeom prst="rect">
            <a:avLst/>
          </a:prstGeom>
          <a:noFill/>
        </p:spPr>
        <p:txBody>
          <a:bodyPr wrap="none" rtlCol="0">
            <a:spAutoFit/>
          </a:bodyPr>
          <a:lstStyle/>
          <a:p>
            <a:r>
              <a:rPr lang="en-US" dirty="0">
                <a:latin typeface="+mn-lt"/>
              </a:rPr>
              <a:t>+100%</a:t>
            </a:r>
          </a:p>
        </p:txBody>
      </p:sp>
      <p:cxnSp>
        <p:nvCxnSpPr>
          <p:cNvPr id="17" name="Straight Connector 16"/>
          <p:cNvCxnSpPr/>
          <p:nvPr/>
        </p:nvCxnSpPr>
        <p:spPr>
          <a:xfrm>
            <a:off x="2928190" y="3683767"/>
            <a:ext cx="929619" cy="1191"/>
          </a:xfrm>
          <a:prstGeom prst="line">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 name="Group 21"/>
          <p:cNvGrpSpPr/>
          <p:nvPr/>
        </p:nvGrpSpPr>
        <p:grpSpPr>
          <a:xfrm>
            <a:off x="2929776" y="4219744"/>
            <a:ext cx="929619" cy="51990"/>
            <a:chOff x="2784541" y="4419824"/>
            <a:chExt cx="1239492" cy="69320"/>
          </a:xfrm>
        </p:grpSpPr>
        <p:cxnSp>
          <p:nvCxnSpPr>
            <p:cNvPr id="20" name="Straight Connector 19"/>
            <p:cNvCxnSpPr/>
            <p:nvPr/>
          </p:nvCxnSpPr>
          <p:spPr>
            <a:xfrm>
              <a:off x="2784541" y="4419824"/>
              <a:ext cx="1239492"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784541" y="4487556"/>
              <a:ext cx="1239492"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a:off x="5151553" y="2561172"/>
            <a:ext cx="2704228" cy="1074374"/>
            <a:chOff x="5344736" y="2271896"/>
            <a:chExt cx="3605636" cy="1432498"/>
          </a:xfrm>
        </p:grpSpPr>
        <p:sp>
          <p:nvSpPr>
            <p:cNvPr id="26" name="TextBox 25"/>
            <p:cNvSpPr txBox="1"/>
            <p:nvPr/>
          </p:nvSpPr>
          <p:spPr>
            <a:xfrm>
              <a:off x="5810300" y="2448867"/>
              <a:ext cx="1791517" cy="492442"/>
            </a:xfrm>
            <a:prstGeom prst="rect">
              <a:avLst/>
            </a:prstGeom>
            <a:noFill/>
          </p:spPr>
          <p:txBody>
            <a:bodyPr wrap="none" rtlCol="0">
              <a:spAutoFit/>
            </a:bodyPr>
            <a:lstStyle/>
            <a:p>
              <a:r>
                <a:rPr lang="en-US" dirty="0">
                  <a:latin typeface="+mn-lt"/>
                </a:rPr>
                <a:t>Average =</a:t>
              </a:r>
            </a:p>
          </p:txBody>
        </p:sp>
        <p:grpSp>
          <p:nvGrpSpPr>
            <p:cNvPr id="19" name="Group 4"/>
            <p:cNvGrpSpPr/>
            <p:nvPr/>
          </p:nvGrpSpPr>
          <p:grpSpPr>
            <a:xfrm>
              <a:off x="6900237" y="2271896"/>
              <a:ext cx="2050135" cy="930168"/>
              <a:chOff x="2734425" y="3651385"/>
              <a:chExt cx="2050135" cy="930168"/>
            </a:xfrm>
          </p:grpSpPr>
          <p:sp>
            <p:nvSpPr>
              <p:cNvPr id="28" name="TextBox 27"/>
              <p:cNvSpPr txBox="1"/>
              <p:nvPr/>
            </p:nvSpPr>
            <p:spPr>
              <a:xfrm>
                <a:off x="2734425" y="3651385"/>
                <a:ext cx="2050135" cy="930168"/>
              </a:xfrm>
              <a:prstGeom prst="rect">
                <a:avLst/>
              </a:prstGeom>
              <a:noFill/>
            </p:spPr>
            <p:txBody>
              <a:bodyPr wrap="none" rtlCol="0">
                <a:spAutoFit/>
              </a:bodyPr>
              <a:lstStyle/>
              <a:p>
                <a:pPr algn="ctr">
                  <a:spcBef>
                    <a:spcPts val="225"/>
                  </a:spcBef>
                  <a:spcAft>
                    <a:spcPts val="225"/>
                  </a:spcAft>
                </a:pPr>
                <a:r>
                  <a:rPr lang="en-US" dirty="0">
                    <a:latin typeface="+mn-lt"/>
                  </a:rPr>
                  <a:t>-50%+100%</a:t>
                </a:r>
                <a:endParaRPr lang="en-US" baseline="-25000" dirty="0">
                  <a:latin typeface="+mn-lt"/>
                </a:endParaRPr>
              </a:p>
              <a:p>
                <a:pPr algn="ctr">
                  <a:spcBef>
                    <a:spcPts val="225"/>
                  </a:spcBef>
                  <a:spcAft>
                    <a:spcPts val="225"/>
                  </a:spcAft>
                </a:pPr>
                <a:r>
                  <a:rPr lang="en-US" dirty="0">
                    <a:latin typeface="+mn-lt"/>
                  </a:rPr>
                  <a:t>2</a:t>
                </a:r>
              </a:p>
            </p:txBody>
          </p:sp>
          <p:cxnSp>
            <p:nvCxnSpPr>
              <p:cNvPr id="29" name="Straight Connector 28"/>
              <p:cNvCxnSpPr>
                <a:stCxn id="28" idx="1"/>
                <a:endCxn id="28" idx="3"/>
              </p:cNvCxnSpPr>
              <p:nvPr/>
            </p:nvCxnSpPr>
            <p:spPr>
              <a:xfrm>
                <a:off x="2734425" y="4116469"/>
                <a:ext cx="2050135"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grpSp>
        <p:sp>
          <p:nvSpPr>
            <p:cNvPr id="31" name="Right Brace 30"/>
            <p:cNvSpPr/>
            <p:nvPr/>
          </p:nvSpPr>
          <p:spPr>
            <a:xfrm>
              <a:off x="5344736" y="2585336"/>
              <a:ext cx="476092" cy="1119058"/>
            </a:xfrm>
            <a:prstGeom prst="rightBrace">
              <a:avLst>
                <a:gd name="adj1" fmla="val 5876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 name="Group 31"/>
          <p:cNvGrpSpPr/>
          <p:nvPr/>
        </p:nvGrpSpPr>
        <p:grpSpPr>
          <a:xfrm>
            <a:off x="3450518" y="3683767"/>
            <a:ext cx="1666196" cy="1727342"/>
            <a:chOff x="3076689" y="3768689"/>
            <a:chExt cx="2221595" cy="2303122"/>
          </a:xfrm>
        </p:grpSpPr>
        <p:sp>
          <p:nvSpPr>
            <p:cNvPr id="15" name="TextBox 14"/>
            <p:cNvSpPr txBox="1"/>
            <p:nvPr/>
          </p:nvSpPr>
          <p:spPr>
            <a:xfrm>
              <a:off x="4164638" y="3915825"/>
              <a:ext cx="1025416" cy="492443"/>
            </a:xfrm>
            <a:prstGeom prst="rect">
              <a:avLst/>
            </a:prstGeom>
            <a:noFill/>
            <a:ln>
              <a:solidFill>
                <a:srgbClr val="227A8F"/>
              </a:solidFill>
            </a:ln>
          </p:spPr>
          <p:txBody>
            <a:bodyPr wrap="square" rtlCol="0">
              <a:spAutoFit/>
            </a:bodyPr>
            <a:lstStyle/>
            <a:p>
              <a:pPr algn="ctr"/>
              <a:r>
                <a:rPr lang="en-US" dirty="0">
                  <a:latin typeface="+mn-lt"/>
                </a:rPr>
                <a:t>  0%  </a:t>
              </a:r>
            </a:p>
          </p:txBody>
        </p:sp>
        <p:cxnSp>
          <p:nvCxnSpPr>
            <p:cNvPr id="18" name="Straight Connector 17"/>
            <p:cNvCxnSpPr/>
            <p:nvPr/>
          </p:nvCxnSpPr>
          <p:spPr>
            <a:xfrm>
              <a:off x="4020576" y="3768689"/>
              <a:ext cx="1239492" cy="1588"/>
            </a:xfrm>
            <a:prstGeom prst="line">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6" name="Group 22"/>
            <p:cNvGrpSpPr/>
            <p:nvPr/>
          </p:nvGrpSpPr>
          <p:grpSpPr>
            <a:xfrm>
              <a:off x="4058792" y="4487556"/>
              <a:ext cx="1239492" cy="69320"/>
              <a:chOff x="2784541" y="4419824"/>
              <a:chExt cx="1239492" cy="69320"/>
            </a:xfrm>
          </p:grpSpPr>
          <p:cxnSp>
            <p:nvCxnSpPr>
              <p:cNvPr id="24" name="Straight Connector 23"/>
              <p:cNvCxnSpPr/>
              <p:nvPr/>
            </p:nvCxnSpPr>
            <p:spPr>
              <a:xfrm>
                <a:off x="2784541" y="4419824"/>
                <a:ext cx="1239492"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84541" y="4487556"/>
                <a:ext cx="1239492"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3" name="Rounded Rectangular Callout 32"/>
            <p:cNvSpPr/>
            <p:nvPr/>
          </p:nvSpPr>
          <p:spPr>
            <a:xfrm>
              <a:off x="3076689" y="5061854"/>
              <a:ext cx="1887773" cy="1009957"/>
            </a:xfrm>
            <a:prstGeom prst="wedgeRoundRectCallout">
              <a:avLst>
                <a:gd name="adj1" fmla="val 31865"/>
                <a:gd name="adj2" fmla="val -11354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Geometric Average</a:t>
              </a:r>
            </a:p>
          </p:txBody>
        </p:sp>
      </p:grpSp>
      <p:grpSp>
        <p:nvGrpSpPr>
          <p:cNvPr id="36" name="Group 35"/>
          <p:cNvGrpSpPr/>
          <p:nvPr/>
        </p:nvGrpSpPr>
        <p:grpSpPr>
          <a:xfrm>
            <a:off x="5800058" y="3157143"/>
            <a:ext cx="1460154" cy="1740694"/>
            <a:chOff x="6209411" y="3066522"/>
            <a:chExt cx="1946872" cy="2320925"/>
          </a:xfrm>
        </p:grpSpPr>
        <p:sp>
          <p:nvSpPr>
            <p:cNvPr id="30" name="TextBox 29"/>
            <p:cNvSpPr txBox="1"/>
            <p:nvPr/>
          </p:nvSpPr>
          <p:spPr>
            <a:xfrm>
              <a:off x="6777274" y="3066522"/>
              <a:ext cx="1379009" cy="492443"/>
            </a:xfrm>
            <a:prstGeom prst="rect">
              <a:avLst/>
            </a:prstGeom>
            <a:noFill/>
            <a:ln>
              <a:solidFill>
                <a:schemeClr val="accent1">
                  <a:lumMod val="75000"/>
                </a:schemeClr>
              </a:solidFill>
            </a:ln>
          </p:spPr>
          <p:txBody>
            <a:bodyPr wrap="none" rtlCol="0">
              <a:spAutoFit/>
            </a:bodyPr>
            <a:lstStyle/>
            <a:p>
              <a:r>
                <a:rPr lang="en-US" dirty="0">
                  <a:latin typeface="+mn-lt"/>
                </a:rPr>
                <a:t>=   25%</a:t>
              </a:r>
            </a:p>
          </p:txBody>
        </p:sp>
        <p:sp>
          <p:nvSpPr>
            <p:cNvPr id="34" name="Rounded Rectangular Callout 33"/>
            <p:cNvSpPr/>
            <p:nvPr/>
          </p:nvSpPr>
          <p:spPr>
            <a:xfrm>
              <a:off x="6209411" y="4377490"/>
              <a:ext cx="1887773" cy="1009957"/>
            </a:xfrm>
            <a:prstGeom prst="wedgeRoundRectCallout">
              <a:avLst>
                <a:gd name="adj1" fmla="val 29623"/>
                <a:gd name="adj2" fmla="val -11773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Arithmetic Average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Dollar Return</a:t>
            </a:r>
          </a:p>
        </p:txBody>
      </p:sp>
      <p:sp>
        <p:nvSpPr>
          <p:cNvPr id="4" name="Slide Number Placeholder 3"/>
          <p:cNvSpPr>
            <a:spLocks noGrp="1"/>
          </p:cNvSpPr>
          <p:nvPr>
            <p:ph type="sldNum" sz="quarter" idx="12"/>
          </p:nvPr>
        </p:nvSpPr>
        <p:spPr/>
        <p:txBody>
          <a:bodyPr/>
          <a:lstStyle/>
          <a:p>
            <a:pPr>
              <a:defRPr/>
            </a:pPr>
            <a:r>
              <a:rPr lang="en-US" altLang="en-US" dirty="0"/>
              <a:t>10-</a:t>
            </a:r>
            <a:fld id="{67C0A812-1479-4DE4-979A-2C89457B5F3D}" type="slidenum">
              <a:rPr lang="en-US" altLang="en-US" smtClean="0"/>
              <a:pPr>
                <a:defRPr/>
              </a:pPr>
              <a:t>5</a:t>
            </a:fld>
            <a:endParaRPr lang="en-US" altLang="en-US" dirty="0"/>
          </a:p>
        </p:txBody>
      </p:sp>
      <p:sp>
        <p:nvSpPr>
          <p:cNvPr id="26" name="Right Arrow Callout 25"/>
          <p:cNvSpPr/>
          <p:nvPr/>
        </p:nvSpPr>
        <p:spPr>
          <a:xfrm>
            <a:off x="1903654" y="2111374"/>
            <a:ext cx="2513001" cy="984251"/>
          </a:xfrm>
          <a:prstGeom prst="rightArrowCallout">
            <a:avLst>
              <a:gd name="adj1" fmla="val 25000"/>
              <a:gd name="adj2" fmla="val 25000"/>
              <a:gd name="adj3" fmla="val 25000"/>
              <a:gd name="adj4" fmla="val 78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Total Dollar Return</a:t>
            </a:r>
          </a:p>
        </p:txBody>
      </p:sp>
      <p:grpSp>
        <p:nvGrpSpPr>
          <p:cNvPr id="19" name="Group 18"/>
          <p:cNvGrpSpPr/>
          <p:nvPr/>
        </p:nvGrpSpPr>
        <p:grpSpPr>
          <a:xfrm>
            <a:off x="1901538" y="3524250"/>
            <a:ext cx="5294717" cy="759770"/>
            <a:chOff x="1011384" y="3555998"/>
            <a:chExt cx="7059622" cy="1013027"/>
          </a:xfrm>
        </p:grpSpPr>
        <p:sp>
          <p:nvSpPr>
            <p:cNvPr id="6" name="Rounded Rectangle 5"/>
            <p:cNvSpPr/>
            <p:nvPr/>
          </p:nvSpPr>
          <p:spPr>
            <a:xfrm>
              <a:off x="1011384" y="3555998"/>
              <a:ext cx="1918015" cy="10130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 Return</a:t>
              </a:r>
            </a:p>
          </p:txBody>
        </p:sp>
        <p:sp>
          <p:nvSpPr>
            <p:cNvPr id="7" name="Rounded Rectangle 6"/>
            <p:cNvSpPr/>
            <p:nvPr/>
          </p:nvSpPr>
          <p:spPr>
            <a:xfrm>
              <a:off x="3767696" y="3555998"/>
              <a:ext cx="1918015" cy="10130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Dividends</a:t>
              </a:r>
            </a:p>
          </p:txBody>
        </p:sp>
        <p:sp>
          <p:nvSpPr>
            <p:cNvPr id="9" name="TextBox 8"/>
            <p:cNvSpPr txBox="1"/>
            <p:nvPr/>
          </p:nvSpPr>
          <p:spPr>
            <a:xfrm>
              <a:off x="3084290" y="3800901"/>
              <a:ext cx="532624" cy="553998"/>
            </a:xfrm>
            <a:prstGeom prst="rect">
              <a:avLst/>
            </a:prstGeom>
            <a:noFill/>
          </p:spPr>
          <p:txBody>
            <a:bodyPr wrap="none" rtlCol="0">
              <a:spAutoFit/>
            </a:bodyPr>
            <a:lstStyle/>
            <a:p>
              <a:r>
                <a:rPr lang="en-US" sz="2100" b="1" dirty="0">
                  <a:latin typeface="+mn-lt"/>
                </a:rPr>
                <a:t>=</a:t>
              </a:r>
            </a:p>
          </p:txBody>
        </p:sp>
        <p:sp>
          <p:nvSpPr>
            <p:cNvPr id="23" name="Rounded Rectangle 22"/>
            <p:cNvSpPr/>
            <p:nvPr/>
          </p:nvSpPr>
          <p:spPr>
            <a:xfrm>
              <a:off x="6152991" y="3555998"/>
              <a:ext cx="1918015" cy="10130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Capital Gains</a:t>
              </a:r>
            </a:p>
          </p:txBody>
        </p:sp>
        <p:sp>
          <p:nvSpPr>
            <p:cNvPr id="24" name="TextBox 23"/>
            <p:cNvSpPr txBox="1"/>
            <p:nvPr/>
          </p:nvSpPr>
          <p:spPr>
            <a:xfrm>
              <a:off x="5685712" y="3800901"/>
              <a:ext cx="532624" cy="553998"/>
            </a:xfrm>
            <a:prstGeom prst="rect">
              <a:avLst/>
            </a:prstGeom>
            <a:noFill/>
          </p:spPr>
          <p:txBody>
            <a:bodyPr wrap="none" rtlCol="0">
              <a:spAutoFit/>
            </a:bodyPr>
            <a:lstStyle/>
            <a:p>
              <a:r>
                <a:rPr lang="en-US" sz="2100" b="1" dirty="0">
                  <a:latin typeface="+mn-lt"/>
                </a:rPr>
                <a:t>+</a:t>
              </a:r>
            </a:p>
          </p:txBody>
        </p:sp>
      </p:grpSp>
      <p:grpSp>
        <p:nvGrpSpPr>
          <p:cNvPr id="20" name="Group 19"/>
          <p:cNvGrpSpPr/>
          <p:nvPr/>
        </p:nvGrpSpPr>
        <p:grpSpPr>
          <a:xfrm>
            <a:off x="1903654" y="4523029"/>
            <a:ext cx="5294717" cy="759770"/>
            <a:chOff x="1014205" y="4887703"/>
            <a:chExt cx="7059622" cy="1013027"/>
          </a:xfrm>
        </p:grpSpPr>
        <p:sp>
          <p:nvSpPr>
            <p:cNvPr id="13" name="Rounded Rectangle 12"/>
            <p:cNvSpPr/>
            <p:nvPr/>
          </p:nvSpPr>
          <p:spPr>
            <a:xfrm>
              <a:off x="1014205" y="4887703"/>
              <a:ext cx="1918015" cy="10130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Capital Gains</a:t>
              </a:r>
            </a:p>
          </p:txBody>
        </p:sp>
        <p:sp>
          <p:nvSpPr>
            <p:cNvPr id="14" name="Rounded Rectangle 13"/>
            <p:cNvSpPr/>
            <p:nvPr/>
          </p:nvSpPr>
          <p:spPr>
            <a:xfrm>
              <a:off x="3770517" y="4887703"/>
              <a:ext cx="1918015" cy="10130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Price Received</a:t>
              </a:r>
            </a:p>
          </p:txBody>
        </p:sp>
        <p:sp>
          <p:nvSpPr>
            <p:cNvPr id="15" name="TextBox 14"/>
            <p:cNvSpPr txBox="1"/>
            <p:nvPr/>
          </p:nvSpPr>
          <p:spPr>
            <a:xfrm>
              <a:off x="3087111" y="5132606"/>
              <a:ext cx="532624" cy="553998"/>
            </a:xfrm>
            <a:prstGeom prst="rect">
              <a:avLst/>
            </a:prstGeom>
            <a:noFill/>
          </p:spPr>
          <p:txBody>
            <a:bodyPr wrap="none" rtlCol="0">
              <a:spAutoFit/>
            </a:bodyPr>
            <a:lstStyle/>
            <a:p>
              <a:r>
                <a:rPr lang="en-US" sz="2100" b="1" dirty="0">
                  <a:latin typeface="+mn-lt"/>
                </a:rPr>
                <a:t>=</a:t>
              </a:r>
            </a:p>
          </p:txBody>
        </p:sp>
        <p:sp>
          <p:nvSpPr>
            <p:cNvPr id="16" name="Rounded Rectangle 15"/>
            <p:cNvSpPr/>
            <p:nvPr/>
          </p:nvSpPr>
          <p:spPr>
            <a:xfrm>
              <a:off x="6155812" y="4887703"/>
              <a:ext cx="1918015" cy="10130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Price Paid</a:t>
              </a:r>
            </a:p>
          </p:txBody>
        </p:sp>
        <p:sp>
          <p:nvSpPr>
            <p:cNvPr id="17" name="TextBox 16"/>
            <p:cNvSpPr txBox="1"/>
            <p:nvPr/>
          </p:nvSpPr>
          <p:spPr>
            <a:xfrm>
              <a:off x="5688533" y="5132606"/>
              <a:ext cx="453544" cy="553998"/>
            </a:xfrm>
            <a:prstGeom prst="rect">
              <a:avLst/>
            </a:prstGeom>
            <a:noFill/>
          </p:spPr>
          <p:txBody>
            <a:bodyPr wrap="none" rtlCol="0">
              <a:spAutoFit/>
            </a:bodyPr>
            <a:lstStyle/>
            <a:p>
              <a:r>
                <a:rPr lang="en-US" sz="2100" b="1" dirty="0">
                  <a:latin typeface="+mn-lt"/>
                </a:rPr>
                <a:t>-</a:t>
              </a:r>
            </a:p>
          </p:txBody>
        </p:sp>
      </p:grpSp>
      <p:sp>
        <p:nvSpPr>
          <p:cNvPr id="18" name="TextBox 17"/>
          <p:cNvSpPr txBox="1"/>
          <p:nvPr/>
        </p:nvSpPr>
        <p:spPr>
          <a:xfrm>
            <a:off x="4841876" y="2153377"/>
            <a:ext cx="2115071" cy="923330"/>
          </a:xfrm>
          <a:prstGeom prst="rect">
            <a:avLst/>
          </a:prstGeom>
          <a:noFill/>
        </p:spPr>
        <p:txBody>
          <a:bodyPr wrap="square" rtlCol="0">
            <a:spAutoFit/>
          </a:bodyPr>
          <a:lstStyle/>
          <a:p>
            <a:pPr algn="ctr"/>
            <a:r>
              <a:rPr lang="en-US" dirty="0">
                <a:latin typeface="+mn-lt"/>
              </a:rPr>
              <a:t>The return on an investment measured in $</a:t>
            </a:r>
          </a:p>
        </p:txBody>
      </p:sp>
    </p:spTree>
    <p:extLst>
      <p:ext uri="{BB962C8B-B14F-4D97-AF65-F5344CB8AC3E}">
        <p14:creationId xmlns:p14="http://schemas.microsoft.com/office/powerpoint/2010/main" val="289208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9400" y="424234"/>
            <a:ext cx="6417469" cy="857250"/>
          </a:xfrm>
        </p:spPr>
        <p:txBody>
          <a:bodyPr>
            <a:normAutofit fontScale="90000"/>
          </a:bodyPr>
          <a:lstStyle/>
          <a:p>
            <a:r>
              <a:rPr lang="en-US" dirty="0"/>
              <a:t>Arithmetic vs. Geometric Average</a:t>
            </a:r>
          </a:p>
        </p:txBody>
      </p:sp>
      <p:sp>
        <p:nvSpPr>
          <p:cNvPr id="4" name="Slide Number Placeholder 3"/>
          <p:cNvSpPr>
            <a:spLocks noGrp="1"/>
          </p:cNvSpPr>
          <p:nvPr>
            <p:ph type="sldNum" sz="quarter" idx="12"/>
          </p:nvPr>
        </p:nvSpPr>
        <p:spPr/>
        <p:txBody>
          <a:bodyPr/>
          <a:lstStyle/>
          <a:p>
            <a:pPr>
              <a:defRPr/>
            </a:pPr>
            <a:r>
              <a:rPr lang="en-US" altLang="en-US" dirty="0"/>
              <a:t>10-</a:t>
            </a:r>
            <a:fld id="{67C0A812-1479-4DE4-979A-2C89457B5F3D}" type="slidenum">
              <a:rPr lang="en-US" altLang="en-US" smtClean="0"/>
              <a:pPr>
                <a:defRPr/>
              </a:pPr>
              <a:t>50</a:t>
            </a:fld>
            <a:endParaRPr lang="en-US" altLang="en-US" dirty="0"/>
          </a:p>
        </p:txBody>
      </p:sp>
      <p:sp>
        <p:nvSpPr>
          <p:cNvPr id="5" name="Right Arrow Callout 4"/>
          <p:cNvSpPr/>
          <p:nvPr/>
        </p:nvSpPr>
        <p:spPr>
          <a:xfrm>
            <a:off x="1835448" y="2089067"/>
            <a:ext cx="2022178" cy="926334"/>
          </a:xfrm>
          <a:prstGeom prst="rightArrowCallout">
            <a:avLst>
              <a:gd name="adj1" fmla="val 25000"/>
              <a:gd name="adj2" fmla="val 25000"/>
              <a:gd name="adj3" fmla="val 25000"/>
              <a:gd name="adj4" fmla="val 777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Arithmetic Average</a:t>
            </a:r>
          </a:p>
        </p:txBody>
      </p:sp>
      <p:sp>
        <p:nvSpPr>
          <p:cNvPr id="8" name="Content Placeholder 1"/>
          <p:cNvSpPr>
            <a:spLocks noGrp="1"/>
          </p:cNvSpPr>
          <p:nvPr>
            <p:ph idx="1"/>
          </p:nvPr>
        </p:nvSpPr>
        <p:spPr>
          <a:xfrm>
            <a:off x="3974421" y="2089068"/>
            <a:ext cx="3683680" cy="1435235"/>
          </a:xfrm>
        </p:spPr>
        <p:txBody>
          <a:bodyPr/>
          <a:lstStyle/>
          <a:p>
            <a:r>
              <a:rPr lang="en-US" sz="1500" dirty="0"/>
              <a:t>Return earned in an average period over multiple periods</a:t>
            </a:r>
          </a:p>
          <a:p>
            <a:r>
              <a:rPr lang="en-US" sz="1500" dirty="0"/>
              <a:t>Answers the question, “What were your returns in an average year over a particular period?”</a:t>
            </a:r>
          </a:p>
        </p:txBody>
      </p:sp>
      <p:sp>
        <p:nvSpPr>
          <p:cNvPr id="7" name="Right Arrow Callout 6"/>
          <p:cNvSpPr/>
          <p:nvPr/>
        </p:nvSpPr>
        <p:spPr>
          <a:xfrm>
            <a:off x="1835448" y="3432224"/>
            <a:ext cx="2022178" cy="926334"/>
          </a:xfrm>
          <a:prstGeom prst="rightArrowCallout">
            <a:avLst>
              <a:gd name="adj1" fmla="val 25000"/>
              <a:gd name="adj2" fmla="val 25000"/>
              <a:gd name="adj3" fmla="val 25000"/>
              <a:gd name="adj4" fmla="val 777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Geometric Average</a:t>
            </a:r>
          </a:p>
        </p:txBody>
      </p:sp>
      <p:sp>
        <p:nvSpPr>
          <p:cNvPr id="9" name="Content Placeholder 1"/>
          <p:cNvSpPr txBox="1">
            <a:spLocks/>
          </p:cNvSpPr>
          <p:nvPr/>
        </p:nvSpPr>
        <p:spPr bwMode="auto">
          <a:xfrm>
            <a:off x="3974421" y="3432225"/>
            <a:ext cx="3683680" cy="155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395288" indent="-314325" defTabSz="685800">
              <a:spcBef>
                <a:spcPts val="300"/>
              </a:spcBef>
              <a:spcAft>
                <a:spcPts val="450"/>
              </a:spcAft>
              <a:buClr>
                <a:schemeClr val="accent1"/>
              </a:buClr>
              <a:buSzPct val="110000"/>
              <a:buFont typeface="Wingdings" charset="2"/>
              <a:buChar char="§"/>
              <a:defRPr/>
            </a:pPr>
            <a:r>
              <a:rPr lang="en-US" sz="1500" dirty="0">
                <a:latin typeface="+mn-lt"/>
              </a:rPr>
              <a:t>Average compound return per period over multiple periods</a:t>
            </a:r>
          </a:p>
          <a:p>
            <a:pPr marL="395288" indent="-314325" defTabSz="685800">
              <a:spcBef>
                <a:spcPts val="300"/>
              </a:spcBef>
              <a:spcAft>
                <a:spcPts val="450"/>
              </a:spcAft>
              <a:buClr>
                <a:schemeClr val="accent1"/>
              </a:buClr>
              <a:buSzPct val="110000"/>
              <a:buFont typeface="Wingdings" charset="2"/>
              <a:buChar char="§"/>
              <a:defRPr/>
            </a:pPr>
            <a:r>
              <a:rPr lang="en-US" sz="1500" dirty="0">
                <a:latin typeface="+mn-lt"/>
              </a:rPr>
              <a:t>Answers the question, “What has been your average compound return per year over a particular period?”</a:t>
            </a:r>
          </a:p>
        </p:txBody>
      </p:sp>
      <p:sp>
        <p:nvSpPr>
          <p:cNvPr id="10" name="TextBox 9"/>
          <p:cNvSpPr txBox="1"/>
          <p:nvPr/>
        </p:nvSpPr>
        <p:spPr>
          <a:xfrm>
            <a:off x="2121198" y="5104058"/>
            <a:ext cx="5073874" cy="646331"/>
          </a:xfrm>
          <a:prstGeom prst="rect">
            <a:avLst/>
          </a:prstGeom>
          <a:solidFill>
            <a:schemeClr val="accent1">
              <a:lumMod val="40000"/>
              <a:lumOff val="60000"/>
            </a:schemeClr>
          </a:solidFill>
          <a:effectLst>
            <a:outerShdw blurRad="50800" dist="38100" dir="2700000">
              <a:srgbClr val="000000">
                <a:alpha val="43000"/>
              </a:srgbClr>
            </a:outerShdw>
          </a:effectLst>
        </p:spPr>
        <p:txBody>
          <a:bodyPr wrap="square" rtlCol="0">
            <a:spAutoFit/>
          </a:bodyPr>
          <a:lstStyle/>
          <a:p>
            <a:pPr algn="ctr"/>
            <a:r>
              <a:rPr lang="en-US" dirty="0">
                <a:latin typeface="+mn-lt"/>
              </a:rPr>
              <a:t>Geometric Average &lt; Arithmetic Average</a:t>
            </a:r>
          </a:p>
          <a:p>
            <a:pPr algn="ctr"/>
            <a:r>
              <a:rPr lang="en-US" dirty="0">
                <a:latin typeface="+mn-lt"/>
              </a:rPr>
              <a:t>(unless all returns are equal)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700" dirty="0"/>
              <a:t>Geometric Average Return: Formula</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51</a:t>
            </a:fld>
            <a:endParaRPr lang="en-US" altLang="en-US" dirty="0"/>
          </a:p>
        </p:txBody>
      </p:sp>
      <p:graphicFrame>
        <p:nvGraphicFramePr>
          <p:cNvPr id="5" name="Object 3"/>
          <p:cNvGraphicFramePr>
            <a:graphicFrameLocks noGrp="1" noChangeAspect="1"/>
          </p:cNvGraphicFramePr>
          <p:nvPr>
            <p:ph idx="1"/>
          </p:nvPr>
        </p:nvGraphicFramePr>
        <p:xfrm>
          <a:off x="1700336" y="2800350"/>
          <a:ext cx="5703764" cy="452438"/>
        </p:xfrm>
        <a:graphic>
          <a:graphicData uri="http://schemas.openxmlformats.org/presentationml/2006/ole">
            <mc:AlternateContent xmlns:mc="http://schemas.openxmlformats.org/markup-compatibility/2006">
              <mc:Choice xmlns:v="urn:schemas-microsoft-com:vml" Requires="v">
                <p:oleObj spid="_x0000_s1031" name="Equation" r:id="rId3" imgW="3098800" imgH="266700" progId="Equation.3">
                  <p:embed/>
                </p:oleObj>
              </mc:Choice>
              <mc:Fallback>
                <p:oleObj name="Equation" r:id="rId3" imgW="3098800" imgH="266700" progId="Equation.3">
                  <p:embed/>
                  <p:pic>
                    <p:nvPicPr>
                      <p:cNvPr id="0" name="Picture 2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336" y="2800350"/>
                        <a:ext cx="5703764"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1885950" y="3486151"/>
            <a:ext cx="4629150" cy="1384995"/>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100"/>
              <a:t>Where:</a:t>
            </a:r>
          </a:p>
          <a:p>
            <a:pPr eaLnBrk="1" hangingPunct="1">
              <a:spcBef>
                <a:spcPct val="50000"/>
              </a:spcBef>
            </a:pPr>
            <a:r>
              <a:rPr lang="en-US" sz="2100"/>
              <a:t>	R</a:t>
            </a:r>
            <a:r>
              <a:rPr lang="en-US" sz="2100" baseline="-25000"/>
              <a:t>i</a:t>
            </a:r>
            <a:r>
              <a:rPr lang="en-US" sz="2100"/>
              <a:t> = return in each period</a:t>
            </a:r>
          </a:p>
          <a:p>
            <a:pPr eaLnBrk="1" hangingPunct="1">
              <a:spcBef>
                <a:spcPct val="50000"/>
              </a:spcBef>
            </a:pPr>
            <a:r>
              <a:rPr lang="en-US" sz="2100"/>
              <a:t>	T = number of periods</a:t>
            </a:r>
          </a:p>
        </p:txBody>
      </p:sp>
      <p:sp>
        <p:nvSpPr>
          <p:cNvPr id="8" name="TextBox 6"/>
          <p:cNvSpPr txBox="1">
            <a:spLocks noChangeArrowheads="1"/>
          </p:cNvSpPr>
          <p:nvPr/>
        </p:nvSpPr>
        <p:spPr bwMode="auto">
          <a:xfrm>
            <a:off x="1371600" y="5587604"/>
            <a:ext cx="5429250" cy="323165"/>
          </a:xfrm>
          <a:prstGeom prst="rect">
            <a:avLst/>
          </a:prstGeom>
          <a:noFill/>
          <a:ln w="9525">
            <a:noFill/>
            <a:miter lim="800000"/>
            <a:headEnd/>
            <a:tailEnd/>
          </a:ln>
        </p:spPr>
        <p:txBody>
          <a:bodyPr>
            <a:prstTxWarp prst="textNoShape">
              <a:avLst/>
            </a:prstTxWarp>
            <a:spAutoFit/>
          </a:bodyPr>
          <a:lstStyle/>
          <a:p>
            <a:pPr eaLnBrk="1" hangingPunct="1"/>
            <a:r>
              <a:rPr lang="en-US" sz="750" i="1" dirty="0">
                <a:latin typeface="Times New Roman" pitchFamily="-65" charset="0"/>
                <a:ea typeface="Times New Roman" pitchFamily="-65" charset="0"/>
                <a:cs typeface="Times New Roman" pitchFamily="-65" charset="0"/>
              </a:rPr>
              <a:t>Copyright (</a:t>
            </a:r>
            <a:r>
              <a:rPr lang="en-US" sz="750" i="1" dirty="0" err="1">
                <a:latin typeface="Times New Roman" pitchFamily="-65" charset="0"/>
                <a:ea typeface="Times New Roman" pitchFamily="-65" charset="0"/>
                <a:cs typeface="Times New Roman" pitchFamily="-65" charset="0"/>
              </a:rPr>
              <a:t>c</a:t>
            </a:r>
            <a:r>
              <a:rPr lang="en-US" sz="750" i="1" dirty="0">
                <a:latin typeface="Times New Roman" pitchFamily="-65" charset="0"/>
                <a:ea typeface="Times New Roman" pitchFamily="-65" charset="0"/>
                <a:cs typeface="Times New Roman" pitchFamily="-65" charset="0"/>
              </a:rPr>
              <a:t>) 2017 McGraw-Hill Education. All rights reserved. No reproduction or distribution without the prior written consent of McGraw-Hill Education.</a:t>
            </a:r>
            <a:endParaRPr lang="en-US" sz="750" i="1" dirty="0">
              <a:solidFill>
                <a:srgbClr val="080000"/>
              </a:solidFill>
              <a:latin typeface="Times New Roman" pitchFamily="-65" charset="0"/>
              <a:ea typeface="ＭＳ Ｐゴシック" pitchFamily="-65" charset="-128"/>
              <a:cs typeface="Times New Roman" pitchFamily="-65" charset="0"/>
            </a:endParaRPr>
          </a:p>
        </p:txBody>
      </p:sp>
      <p:sp>
        <p:nvSpPr>
          <p:cNvPr id="10" name="TextBox 9"/>
          <p:cNvSpPr txBox="1"/>
          <p:nvPr/>
        </p:nvSpPr>
        <p:spPr>
          <a:xfrm>
            <a:off x="6656575" y="2706626"/>
            <a:ext cx="518091" cy="369332"/>
          </a:xfrm>
          <a:prstGeom prst="rect">
            <a:avLst/>
          </a:prstGeom>
          <a:solidFill>
            <a:srgbClr val="FFFFFF"/>
          </a:solidFill>
        </p:spPr>
        <p:txBody>
          <a:bodyPr wrap="none" rtlCol="0">
            <a:spAutoFit/>
          </a:bodyPr>
          <a:lstStyle/>
          <a:p>
            <a:r>
              <a:rPr lang="en-US" b="1" dirty="0"/>
              <a:t>1/T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Calculating a Geometric Average Return</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52</a:t>
            </a:fld>
            <a:endParaRPr lang="en-US" altLang="en-US" dirty="0"/>
          </a:p>
        </p:txBody>
      </p:sp>
      <p:graphicFrame>
        <p:nvGraphicFramePr>
          <p:cNvPr id="152578" name="Object 6"/>
          <p:cNvGraphicFramePr>
            <a:graphicFrameLocks noGrp="1" noChangeAspect="1"/>
          </p:cNvGraphicFramePr>
          <p:nvPr/>
        </p:nvGraphicFramePr>
        <p:xfrm>
          <a:off x="2369071" y="2190751"/>
          <a:ext cx="5143500" cy="2759869"/>
        </p:xfrm>
        <a:graphic>
          <a:graphicData uri="http://schemas.openxmlformats.org/presentationml/2006/ole">
            <mc:AlternateContent xmlns:mc="http://schemas.openxmlformats.org/markup-compatibility/2006">
              <mc:Choice xmlns:v="urn:schemas-microsoft-com:vml" Requires="v">
                <p:oleObj spid="_x0000_s291916" name="Worksheet" r:id="rId3" imgW="3670300" imgH="1968500" progId="">
                  <p:embed/>
                </p:oleObj>
              </mc:Choice>
              <mc:Fallback>
                <p:oleObj name="Worksheet" r:id="rId3" imgW="3670300" imgH="1968500" progId="">
                  <p:embed/>
                  <p:pic>
                    <p:nvPicPr>
                      <p:cNvPr id="0" name="Picture 2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9071" y="2190751"/>
                        <a:ext cx="5143500" cy="2759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Rectangle 5"/>
          <p:cNvSpPr/>
          <p:nvPr/>
        </p:nvSpPr>
        <p:spPr>
          <a:xfrm>
            <a:off x="3441699" y="2060177"/>
            <a:ext cx="990600" cy="2073674"/>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1365980" y="4385743"/>
            <a:ext cx="1517129" cy="1337990"/>
          </a:xfrm>
          <a:prstGeom prst="wedgeRoundRectCallout">
            <a:avLst>
              <a:gd name="adj1" fmla="val 86317"/>
              <a:gd name="adj2" fmla="val -5793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Arithmetic Average Return = 11.48%</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Geometric vs. Arithmetic Average Returns: 1926-2014</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53</a:t>
            </a:fld>
            <a:endParaRPr lang="en-US" altLang="en-US" dirty="0"/>
          </a:p>
        </p:txBody>
      </p:sp>
      <p:pic>
        <p:nvPicPr>
          <p:cNvPr id="5" name="Picture 5"/>
          <p:cNvPicPr>
            <a:picLocks noChangeAspect="1" noChangeArrowheads="1"/>
          </p:cNvPicPr>
          <p:nvPr/>
        </p:nvPicPr>
        <p:blipFill>
          <a:blip r:embed="rId2"/>
          <a:srcRect l="21343"/>
          <a:stretch>
            <a:fillRect/>
          </a:stretch>
        </p:blipFill>
        <p:spPr bwMode="auto">
          <a:xfrm>
            <a:off x="1485900" y="2476501"/>
            <a:ext cx="6161807" cy="2022475"/>
          </a:xfrm>
          <a:prstGeom prst="rect">
            <a:avLst/>
          </a:prstGeom>
          <a:noFill/>
          <a:ln w="9525">
            <a:noFill/>
            <a:miter lim="800000"/>
            <a:headEnd/>
            <a:tailEnd/>
          </a:ln>
        </p:spPr>
      </p:pic>
      <p:sp>
        <p:nvSpPr>
          <p:cNvPr id="7" name="TextBox 4"/>
          <p:cNvSpPr txBox="1">
            <a:spLocks noChangeArrowheads="1"/>
          </p:cNvSpPr>
          <p:nvPr/>
        </p:nvSpPr>
        <p:spPr bwMode="auto">
          <a:xfrm>
            <a:off x="1371600" y="5587604"/>
            <a:ext cx="5429250" cy="323165"/>
          </a:xfrm>
          <a:prstGeom prst="rect">
            <a:avLst/>
          </a:prstGeom>
          <a:noFill/>
          <a:ln w="9525">
            <a:noFill/>
            <a:miter lim="800000"/>
            <a:headEnd/>
            <a:tailEnd/>
          </a:ln>
        </p:spPr>
        <p:txBody>
          <a:bodyPr>
            <a:prstTxWarp prst="textNoShape">
              <a:avLst/>
            </a:prstTxWarp>
            <a:spAutoFit/>
          </a:bodyPr>
          <a:lstStyle/>
          <a:p>
            <a:pPr eaLnBrk="1" hangingPunct="1"/>
            <a:r>
              <a:rPr lang="en-US" sz="750" i="1" dirty="0">
                <a:latin typeface="Times New Roman" pitchFamily="-65" charset="0"/>
                <a:ea typeface="Times New Roman" pitchFamily="-65" charset="0"/>
                <a:cs typeface="Times New Roman" pitchFamily="-65" charset="0"/>
              </a:rPr>
              <a:t>Copyright (</a:t>
            </a:r>
            <a:r>
              <a:rPr lang="en-US" sz="750" i="1" dirty="0" err="1">
                <a:latin typeface="Times New Roman" pitchFamily="-65" charset="0"/>
                <a:ea typeface="Times New Roman" pitchFamily="-65" charset="0"/>
                <a:cs typeface="Times New Roman" pitchFamily="-65" charset="0"/>
              </a:rPr>
              <a:t>c</a:t>
            </a:r>
            <a:r>
              <a:rPr lang="en-US" sz="750" i="1" dirty="0">
                <a:latin typeface="Times New Roman" pitchFamily="-65" charset="0"/>
                <a:ea typeface="Times New Roman" pitchFamily="-65" charset="0"/>
                <a:cs typeface="Times New Roman" pitchFamily="-65" charset="0"/>
              </a:rPr>
              <a:t>) 2017 McGraw-Hill Education. All rights reserved. No reproduction or distribution without the prior written consent of McGraw-Hill Education.</a:t>
            </a:r>
            <a:endParaRPr lang="en-US" sz="750" i="1" dirty="0">
              <a:solidFill>
                <a:srgbClr val="080000"/>
              </a:solidFill>
              <a:latin typeface="Times New Roman" pitchFamily="-65" charset="0"/>
              <a:ea typeface="ＭＳ Ｐゴシック" pitchFamily="-65" charset="-128"/>
              <a:cs typeface="Times New Roman" pitchFamily="-65"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1" y="1953110"/>
            <a:ext cx="6172199" cy="3061287"/>
          </a:xfrm>
        </p:spPr>
        <p:txBody>
          <a:bodyPr>
            <a:noAutofit/>
          </a:bodyPr>
          <a:lstStyle/>
          <a:p>
            <a:pPr marL="80963" indent="0">
              <a:spcBef>
                <a:spcPts val="450"/>
              </a:spcBef>
              <a:buNone/>
            </a:pPr>
            <a:r>
              <a:rPr lang="en-US" sz="1800" b="1" dirty="0"/>
              <a:t>If you invested $1.00 (one dollar) 89 years ago and thought you were going to earn a return of 16.7%, but only earned a return of 12.2%, about how much less money did you earn compared to what you thought you would have earned?</a:t>
            </a:r>
            <a:endParaRPr lang="en-US" sz="225" b="1" dirty="0"/>
          </a:p>
          <a:p>
            <a:pPr marL="715566" lvl="1" indent="-385763">
              <a:spcBef>
                <a:spcPts val="450"/>
              </a:spcBef>
              <a:buFont typeface="+mj-lt"/>
              <a:buAutoNum type="alphaUcPeriod"/>
            </a:pPr>
            <a:r>
              <a:rPr lang="en-US" sz="1650" dirty="0"/>
              <a:t>$900</a:t>
            </a:r>
          </a:p>
          <a:p>
            <a:pPr marL="715566" lvl="1" indent="-385763">
              <a:spcBef>
                <a:spcPts val="450"/>
              </a:spcBef>
              <a:buFont typeface="+mj-lt"/>
              <a:buAutoNum type="alphaUcPeriod"/>
            </a:pPr>
            <a:r>
              <a:rPr lang="en-US" sz="1650" dirty="0"/>
              <a:t>$9,000</a:t>
            </a:r>
          </a:p>
          <a:p>
            <a:pPr marL="715566" lvl="1" indent="-385763">
              <a:spcBef>
                <a:spcPts val="450"/>
              </a:spcBef>
              <a:buFont typeface="+mj-lt"/>
              <a:buAutoNum type="alphaUcPeriod"/>
            </a:pPr>
            <a:r>
              <a:rPr lang="en-US" sz="1650" dirty="0"/>
              <a:t>$90,000</a:t>
            </a:r>
          </a:p>
          <a:p>
            <a:pPr marL="715566" lvl="1" indent="-385763">
              <a:spcBef>
                <a:spcPts val="450"/>
              </a:spcBef>
              <a:buFont typeface="+mj-lt"/>
              <a:buAutoNum type="alphaUcPeriod"/>
            </a:pPr>
            <a:r>
              <a:rPr lang="en-US" sz="1650" dirty="0"/>
              <a:t>$900,000</a:t>
            </a:r>
          </a:p>
          <a:p>
            <a:pPr marL="715566" lvl="1" indent="-385763">
              <a:spcBef>
                <a:spcPts val="450"/>
              </a:spcBef>
              <a:buFont typeface="+mj-lt"/>
              <a:buAutoNum type="alphaUcPeriod"/>
            </a:pPr>
            <a:r>
              <a:rPr lang="en-US" sz="1650" dirty="0"/>
              <a:t>$9,000,000</a:t>
            </a:r>
          </a:p>
        </p:txBody>
      </p:sp>
      <p:sp>
        <p:nvSpPr>
          <p:cNvPr id="3" name="Slide Number Placeholder 2"/>
          <p:cNvSpPr>
            <a:spLocks noGrp="1"/>
          </p:cNvSpPr>
          <p:nvPr>
            <p:ph type="sldNum" sz="quarter" idx="12"/>
          </p:nvPr>
        </p:nvSpPr>
        <p:spPr>
          <a:xfrm>
            <a:off x="6888194" y="5663209"/>
            <a:ext cx="1014581" cy="273844"/>
          </a:xfrm>
        </p:spPr>
        <p:txBody>
          <a:bodyPr/>
          <a:lstStyle/>
          <a:p>
            <a:r>
              <a:rPr lang="en-US" dirty="0"/>
              <a:t>10-</a:t>
            </a:r>
            <a:fld id="{EB89C5CF-6863-6540-A5F4-09B0C10DF01D}" type="slidenum">
              <a:rPr lang="en-US" smtClean="0"/>
              <a:pPr/>
              <a:t>54</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15242400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36958" y="1640418"/>
            <a:ext cx="6361201" cy="2704999"/>
          </a:xfrm>
        </p:spPr>
        <p:txBody>
          <a:bodyPr>
            <a:normAutofit fontScale="92500" lnSpcReduction="10000"/>
          </a:bodyPr>
          <a:lstStyle/>
          <a:p>
            <a:pPr algn="ctr">
              <a:buNone/>
            </a:pPr>
            <a:r>
              <a:rPr lang="en-US" sz="6000" dirty="0">
                <a:latin typeface="Arial Black"/>
                <a:cs typeface="Arial Black"/>
              </a:rPr>
              <a:t>Review of Real vs. Nominal Returns</a:t>
            </a:r>
          </a:p>
          <a:p>
            <a:pPr algn="ctr"/>
            <a:endParaRPr lang="en-US" sz="1800" dirty="0"/>
          </a:p>
          <a:p>
            <a:pPr algn="ctr"/>
            <a:endParaRPr lang="en-US" sz="1800" dirty="0"/>
          </a:p>
          <a:p>
            <a:pPr algn="ctr"/>
            <a:endParaRPr lang="en-US" sz="1800" dirty="0"/>
          </a:p>
        </p:txBody>
      </p:sp>
      <p:sp>
        <p:nvSpPr>
          <p:cNvPr id="6" name="Slide Number Placeholder 2"/>
          <p:cNvSpPr>
            <a:spLocks noGrp="1"/>
          </p:cNvSpPr>
          <p:nvPr>
            <p:ph type="sldNum" sz="quarter" idx="12"/>
          </p:nvPr>
        </p:nvSpPr>
        <p:spPr>
          <a:xfrm>
            <a:off x="7187444" y="5663208"/>
            <a:ext cx="715331" cy="274320"/>
          </a:xfrm>
        </p:spPr>
        <p:txBody>
          <a:bodyPr/>
          <a:lstStyle/>
          <a:p>
            <a:r>
              <a:rPr lang="en-US" dirty="0"/>
              <a:t>10-</a:t>
            </a:r>
            <a:fld id="{EB89C5CF-6863-6540-A5F4-09B0C10DF01D}" type="slidenum">
              <a:rPr lang="en-US" smtClean="0"/>
              <a:pPr/>
              <a:t>55</a:t>
            </a:fld>
            <a:endParaRPr lang="en-US" dirty="0"/>
          </a:p>
        </p:txBody>
      </p:sp>
      <p:pic>
        <p:nvPicPr>
          <p:cNvPr id="5" name="Picture 4" descr="15297971_s.jpg"/>
          <p:cNvPicPr>
            <a:picLocks noChangeAspect="1"/>
          </p:cNvPicPr>
          <p:nvPr/>
        </p:nvPicPr>
        <p:blipFill>
          <a:blip r:embed="rId3"/>
          <a:srcRect l="7037" t="38228" r="64518" b="36233"/>
          <a:stretch>
            <a:fillRect/>
          </a:stretch>
        </p:blipFill>
        <p:spPr>
          <a:xfrm>
            <a:off x="5880099" y="4629149"/>
            <a:ext cx="1762685" cy="1097280"/>
          </a:xfrm>
          <a:prstGeom prst="rect">
            <a:avLst/>
          </a:prstGeom>
        </p:spPr>
      </p:pic>
    </p:spTree>
    <p:extLst>
      <p:ext uri="{BB962C8B-B14F-4D97-AF65-F5344CB8AC3E}">
        <p14:creationId xmlns:p14="http://schemas.microsoft.com/office/powerpoint/2010/main" val="237741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bwMode="auto">
          <a:xfrm>
            <a:off x="1485900" y="2198823"/>
            <a:ext cx="6000750" cy="30405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en-US" altLang="en-US" sz="2100" dirty="0"/>
              <a:t>Real rate of interest </a:t>
            </a:r>
          </a:p>
          <a:p>
            <a:pPr lvl="1" eaLnBrk="1" hangingPunct="1">
              <a:buFontTx/>
              <a:buNone/>
            </a:pPr>
            <a:r>
              <a:rPr lang="en-US" altLang="en-US" sz="1800" dirty="0"/>
              <a:t>= Change in purchasing power</a:t>
            </a:r>
          </a:p>
          <a:p>
            <a:pPr eaLnBrk="1" hangingPunct="1"/>
            <a:r>
              <a:rPr lang="en-US" altLang="en-US" sz="2100" dirty="0"/>
              <a:t>Nominal rate of interest  </a:t>
            </a:r>
          </a:p>
          <a:p>
            <a:pPr lvl="1" eaLnBrk="1" hangingPunct="1">
              <a:buFontTx/>
              <a:buNone/>
            </a:pPr>
            <a:r>
              <a:rPr lang="en-US" altLang="en-US" sz="1800" dirty="0"/>
              <a:t>= Quoted rate of interest </a:t>
            </a:r>
          </a:p>
          <a:p>
            <a:pPr lvl="1" eaLnBrk="1" hangingPunct="1">
              <a:buFontTx/>
              <a:buNone/>
            </a:pPr>
            <a:r>
              <a:rPr lang="en-US" altLang="en-US" sz="1800" dirty="0"/>
              <a:t>= Change in purchasing power and inflation</a:t>
            </a:r>
          </a:p>
          <a:p>
            <a:pPr eaLnBrk="1" hangingPunct="1"/>
            <a:r>
              <a:rPr lang="en-US" altLang="en-US" sz="2100" dirty="0"/>
              <a:t>The nominal rate of interest includes our desired real rate of return plus an adjustment for expected inflation</a:t>
            </a:r>
          </a:p>
        </p:txBody>
      </p:sp>
      <p:sp>
        <p:nvSpPr>
          <p:cNvPr id="111621" name="TextBox 4"/>
          <p:cNvSpPr txBox="1">
            <a:spLocks noChangeArrowheads="1"/>
          </p:cNvSpPr>
          <p:nvPr/>
        </p:nvSpPr>
        <p:spPr bwMode="auto">
          <a:xfrm>
            <a:off x="1371600" y="5587604"/>
            <a:ext cx="54292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50" i="1">
                <a:latin typeface="Times New Roman" panose="02020603050405020304" pitchFamily="18" charset="0"/>
                <a:cs typeface="Times New Roman" panose="02020603050405020304" pitchFamily="18" charset="0"/>
              </a:rPr>
              <a:t>Copyright (c) 2017 McGraw-Hill Education. All rights reserved. No reproduction or distribution without the prior written consent of McGraw-Hill Education.</a:t>
            </a:r>
            <a:endParaRPr lang="en-US" altLang="en-US" sz="750" i="1">
              <a:solidFill>
                <a:srgbClr val="08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Inflation and Interest Rates</a:t>
            </a:r>
          </a:p>
        </p:txBody>
      </p:sp>
      <p:sp>
        <p:nvSpPr>
          <p:cNvPr id="6" name="Slide Number Placeholder 3"/>
          <p:cNvSpPr>
            <a:spLocks noGrp="1"/>
          </p:cNvSpPr>
          <p:nvPr>
            <p:ph type="sldNum" sz="quarter" idx="12"/>
          </p:nvPr>
        </p:nvSpPr>
        <p:spPr>
          <a:xfrm>
            <a:off x="6844352" y="5663805"/>
            <a:ext cx="1059017" cy="273844"/>
          </a:xfrm>
        </p:spPr>
        <p:txBody>
          <a:bodyPr/>
          <a:lstStyle/>
          <a:p>
            <a:pPr>
              <a:defRPr/>
            </a:pPr>
            <a:r>
              <a:rPr lang="en-US" altLang="en-US" dirty="0"/>
              <a:t>10-</a:t>
            </a:r>
            <a:fld id="{67C0A812-1479-4DE4-979A-2C89457B5F3D}" type="slidenum">
              <a:rPr lang="en-US" altLang="en-US" smtClean="0"/>
              <a:pPr>
                <a:defRPr/>
              </a:pPr>
              <a:t>56</a:t>
            </a:fld>
            <a:endParaRPr lang="en-US" altLang="en-US" dirty="0"/>
          </a:p>
        </p:txBody>
      </p:sp>
    </p:spTree>
    <p:extLst>
      <p:ext uri="{BB962C8B-B14F-4D97-AF65-F5344CB8AC3E}">
        <p14:creationId xmlns:p14="http://schemas.microsoft.com/office/powerpoint/2010/main" val="211421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6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6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16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6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16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bwMode="auto">
          <a:xfrm>
            <a:off x="1485900" y="2174276"/>
            <a:ext cx="6172200" cy="30833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buFontTx/>
              <a:buNone/>
            </a:pPr>
            <a:r>
              <a:rPr lang="en-US" altLang="en-US" sz="2100" dirty="0"/>
              <a:t>The Fisher Effect defines the relationship between real rates, nominal rates and inflation</a:t>
            </a:r>
          </a:p>
          <a:p>
            <a:pPr lvl="3" eaLnBrk="1" hangingPunct="1">
              <a:buFontTx/>
              <a:buNone/>
            </a:pPr>
            <a:r>
              <a:rPr lang="en-US" altLang="en-US" sz="2100" b="1" i="1" dirty="0"/>
              <a:t>(1 + R) = (1 + r)(1 + h)</a:t>
            </a:r>
            <a:endParaRPr lang="en-US" altLang="en-US" sz="2100" dirty="0"/>
          </a:p>
          <a:p>
            <a:pPr lvl="4" eaLnBrk="1" hangingPunct="1">
              <a:buFontTx/>
              <a:buNone/>
            </a:pPr>
            <a:r>
              <a:rPr lang="en-US" altLang="en-US" i="1" dirty="0"/>
              <a:t>R</a:t>
            </a:r>
            <a:r>
              <a:rPr lang="en-US" altLang="en-US" dirty="0"/>
              <a:t> = nominal rate  (Quoted rate)</a:t>
            </a:r>
          </a:p>
          <a:p>
            <a:pPr lvl="4" eaLnBrk="1" hangingPunct="1">
              <a:buFontTx/>
              <a:buNone/>
            </a:pPr>
            <a:r>
              <a:rPr lang="en-US" altLang="en-US" i="1" dirty="0"/>
              <a:t>r</a:t>
            </a:r>
            <a:r>
              <a:rPr lang="en-US" altLang="en-US" dirty="0"/>
              <a:t> = real rate  </a:t>
            </a:r>
          </a:p>
          <a:p>
            <a:pPr lvl="4" eaLnBrk="1" hangingPunct="1">
              <a:buFontTx/>
              <a:buNone/>
            </a:pPr>
            <a:r>
              <a:rPr lang="en-US" altLang="en-US" i="1" dirty="0"/>
              <a:t>h</a:t>
            </a:r>
            <a:r>
              <a:rPr lang="en-US" altLang="en-US" dirty="0"/>
              <a:t> = </a:t>
            </a:r>
            <a:r>
              <a:rPr lang="en-US" altLang="en-US" i="1" dirty="0"/>
              <a:t>expected</a:t>
            </a:r>
            <a:r>
              <a:rPr lang="en-US" altLang="en-US" dirty="0"/>
              <a:t> inflation rate</a:t>
            </a:r>
          </a:p>
          <a:p>
            <a:pPr lvl="3" eaLnBrk="1" hangingPunct="1">
              <a:buFontTx/>
              <a:buNone/>
            </a:pPr>
            <a:r>
              <a:rPr lang="en-US" altLang="en-US" sz="1800" dirty="0"/>
              <a:t>Approximation: </a:t>
            </a:r>
            <a:r>
              <a:rPr lang="en-US" altLang="en-US" sz="1800" i="1" dirty="0"/>
              <a:t>R</a:t>
            </a:r>
            <a:r>
              <a:rPr lang="en-US" altLang="en-US" sz="1800" dirty="0"/>
              <a:t> = </a:t>
            </a:r>
            <a:r>
              <a:rPr lang="en-US" altLang="en-US" sz="1800" i="1" dirty="0"/>
              <a:t>r</a:t>
            </a:r>
            <a:r>
              <a:rPr lang="en-US" altLang="en-US" sz="1800" dirty="0"/>
              <a:t> + </a:t>
            </a:r>
            <a:r>
              <a:rPr lang="en-US" altLang="en-US" sz="1800" i="1" dirty="0"/>
              <a:t>h</a:t>
            </a:r>
          </a:p>
        </p:txBody>
      </p:sp>
      <p:sp>
        <p:nvSpPr>
          <p:cNvPr id="113671" name="TextBox 6"/>
          <p:cNvSpPr txBox="1">
            <a:spLocks noChangeArrowheads="1"/>
          </p:cNvSpPr>
          <p:nvPr/>
        </p:nvSpPr>
        <p:spPr bwMode="auto">
          <a:xfrm>
            <a:off x="1371600" y="5587604"/>
            <a:ext cx="54292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50" i="1">
                <a:latin typeface="Times New Roman" panose="02020603050405020304" pitchFamily="18" charset="0"/>
                <a:cs typeface="Times New Roman" panose="02020603050405020304" pitchFamily="18" charset="0"/>
              </a:rPr>
              <a:t>Copyright (c) 2017 McGraw-Hill Education. All rights reserved. No reproduction or distribution without the prior written consent of McGraw-Hill Education.</a:t>
            </a:r>
            <a:endParaRPr lang="en-US" altLang="en-US" sz="750" i="1">
              <a:solidFill>
                <a:srgbClr val="08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The Fisher Effect</a:t>
            </a:r>
          </a:p>
        </p:txBody>
      </p:sp>
      <p:sp>
        <p:nvSpPr>
          <p:cNvPr id="8" name="Slide Number Placeholder 3"/>
          <p:cNvSpPr>
            <a:spLocks noGrp="1"/>
          </p:cNvSpPr>
          <p:nvPr>
            <p:ph type="sldNum" sz="quarter" idx="12"/>
          </p:nvPr>
        </p:nvSpPr>
        <p:spPr>
          <a:xfrm>
            <a:off x="6844352" y="5663805"/>
            <a:ext cx="1059017" cy="273844"/>
          </a:xfrm>
        </p:spPr>
        <p:txBody>
          <a:bodyPr/>
          <a:lstStyle/>
          <a:p>
            <a:pPr>
              <a:defRPr/>
            </a:pPr>
            <a:r>
              <a:rPr lang="en-US" altLang="en-US" dirty="0"/>
              <a:t>10-</a:t>
            </a:r>
            <a:fld id="{67C0A812-1479-4DE4-979A-2C89457B5F3D}" type="slidenum">
              <a:rPr lang="en-US" altLang="en-US" smtClean="0"/>
              <a:pPr>
                <a:defRPr/>
              </a:pPr>
              <a:t>57</a:t>
            </a:fld>
            <a:endParaRPr lang="en-US" altLang="en-US" dirty="0"/>
          </a:p>
        </p:txBody>
      </p:sp>
    </p:spTree>
    <p:extLst>
      <p:ext uri="{BB962C8B-B14F-4D97-AF65-F5344CB8AC3E}">
        <p14:creationId xmlns:p14="http://schemas.microsoft.com/office/powerpoint/2010/main" val="397374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6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6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bwMode="auto">
          <a:xfrm>
            <a:off x="1485900" y="2104535"/>
            <a:ext cx="6172200" cy="30833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lnSpc>
                <a:spcPct val="110000"/>
              </a:lnSpc>
            </a:pPr>
            <a:r>
              <a:rPr lang="en-US" altLang="en-US" dirty="0"/>
              <a:t>If we require a 10% real return and we expect inflation to be 8%, what is the nominal rate?</a:t>
            </a:r>
          </a:p>
          <a:p>
            <a:pPr marL="80963" indent="0" eaLnBrk="1" hangingPunct="1">
              <a:lnSpc>
                <a:spcPct val="110000"/>
              </a:lnSpc>
              <a:buNone/>
            </a:pPr>
            <a:r>
              <a:rPr lang="en-US" altLang="en-US" b="1" i="1" dirty="0"/>
              <a:t>	(1 + R) = (1 + r)(1 + h)</a:t>
            </a:r>
            <a:endParaRPr lang="en-US" altLang="en-US" dirty="0"/>
          </a:p>
          <a:p>
            <a:pPr marL="389335" lvl="1" indent="0" eaLnBrk="1" hangingPunct="1">
              <a:lnSpc>
                <a:spcPct val="110000"/>
              </a:lnSpc>
              <a:buNone/>
            </a:pPr>
            <a:r>
              <a:rPr lang="en-US" altLang="en-US" sz="1800" dirty="0"/>
              <a:t>	R = (1.1)(1.08) – 1 = .188 = 18.8%</a:t>
            </a:r>
          </a:p>
          <a:p>
            <a:pPr marL="389335" lvl="1" indent="0" eaLnBrk="1" hangingPunct="1">
              <a:lnSpc>
                <a:spcPct val="110000"/>
              </a:lnSpc>
              <a:buNone/>
            </a:pPr>
            <a:r>
              <a:rPr lang="en-US" altLang="en-US" sz="1800" dirty="0"/>
              <a:t>	Approximation: R = 10% + 8% = 18%</a:t>
            </a:r>
          </a:p>
        </p:txBody>
      </p:sp>
      <p:sp>
        <p:nvSpPr>
          <p:cNvPr id="2" name="Title 1"/>
          <p:cNvSpPr>
            <a:spLocks noGrp="1"/>
          </p:cNvSpPr>
          <p:nvPr>
            <p:ph type="title"/>
          </p:nvPr>
        </p:nvSpPr>
        <p:spPr/>
        <p:txBody>
          <a:bodyPr/>
          <a:lstStyle/>
          <a:p>
            <a:r>
              <a:rPr lang="en-US" dirty="0"/>
              <a:t>Inflation Example</a:t>
            </a:r>
          </a:p>
        </p:txBody>
      </p:sp>
      <p:sp>
        <p:nvSpPr>
          <p:cNvPr id="6" name="Slide Number Placeholder 3"/>
          <p:cNvSpPr>
            <a:spLocks noGrp="1"/>
          </p:cNvSpPr>
          <p:nvPr>
            <p:ph type="sldNum" sz="quarter" idx="12"/>
          </p:nvPr>
        </p:nvSpPr>
        <p:spPr>
          <a:xfrm>
            <a:off x="6844352" y="5663805"/>
            <a:ext cx="1059017" cy="273844"/>
          </a:xfrm>
        </p:spPr>
        <p:txBody>
          <a:bodyPr/>
          <a:lstStyle/>
          <a:p>
            <a:pPr>
              <a:defRPr/>
            </a:pPr>
            <a:r>
              <a:rPr lang="en-US" altLang="en-US" dirty="0"/>
              <a:t>10-</a:t>
            </a:r>
            <a:fld id="{67C0A812-1479-4DE4-979A-2C89457B5F3D}" type="slidenum">
              <a:rPr lang="en-US" altLang="en-US" smtClean="0"/>
              <a:pPr>
                <a:defRPr/>
              </a:pPr>
              <a:t>58</a:t>
            </a:fld>
            <a:endParaRPr lang="en-US" altLang="en-US" dirty="0"/>
          </a:p>
        </p:txBody>
      </p:sp>
    </p:spTree>
    <p:extLst>
      <p:ext uri="{BB962C8B-B14F-4D97-AF65-F5344CB8AC3E}">
        <p14:creationId xmlns:p14="http://schemas.microsoft.com/office/powerpoint/2010/main" val="331262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1" y="2044550"/>
            <a:ext cx="6172199" cy="3061287"/>
          </a:xfrm>
        </p:spPr>
        <p:txBody>
          <a:bodyPr>
            <a:noAutofit/>
          </a:bodyPr>
          <a:lstStyle/>
          <a:p>
            <a:pPr marL="80963" indent="0">
              <a:spcBef>
                <a:spcPts val="450"/>
              </a:spcBef>
              <a:buNone/>
            </a:pPr>
            <a:r>
              <a:rPr lang="en-US" sz="1800" b="1" dirty="0"/>
              <a:t>On a particular risky investment, investors require an excess return of 7 percent in addition to the risk-free rate of 4 percent. What is this excess return called?</a:t>
            </a:r>
            <a:endParaRPr lang="en-US" sz="225" b="1" dirty="0"/>
          </a:p>
          <a:p>
            <a:pPr marL="715566" lvl="1" indent="-385763">
              <a:spcBef>
                <a:spcPts val="450"/>
              </a:spcBef>
              <a:buFont typeface="+mj-lt"/>
              <a:buAutoNum type="alphaUcPeriod"/>
            </a:pPr>
            <a:r>
              <a:rPr lang="en-US" sz="1650" dirty="0"/>
              <a:t>Inflation premium</a:t>
            </a:r>
          </a:p>
          <a:p>
            <a:pPr marL="715566" lvl="1" indent="-385763">
              <a:spcBef>
                <a:spcPts val="450"/>
              </a:spcBef>
              <a:buFont typeface="+mj-lt"/>
              <a:buAutoNum type="alphaUcPeriod"/>
            </a:pPr>
            <a:r>
              <a:rPr lang="en-US" sz="1650" dirty="0"/>
              <a:t>Required return</a:t>
            </a:r>
          </a:p>
          <a:p>
            <a:pPr marL="715566" lvl="1" indent="-385763">
              <a:spcBef>
                <a:spcPts val="450"/>
              </a:spcBef>
              <a:buFont typeface="+mj-lt"/>
              <a:buAutoNum type="alphaUcPeriod"/>
            </a:pPr>
            <a:r>
              <a:rPr lang="en-US" sz="1650" dirty="0"/>
              <a:t>Real return</a:t>
            </a:r>
          </a:p>
          <a:p>
            <a:pPr marL="715566" lvl="1" indent="-385763">
              <a:spcBef>
                <a:spcPts val="450"/>
              </a:spcBef>
              <a:buFont typeface="+mj-lt"/>
              <a:buAutoNum type="alphaUcPeriod"/>
            </a:pPr>
            <a:r>
              <a:rPr lang="en-US" sz="1650" dirty="0"/>
              <a:t>Average return</a:t>
            </a:r>
          </a:p>
          <a:p>
            <a:pPr marL="715566" lvl="1" indent="-385763">
              <a:spcBef>
                <a:spcPts val="450"/>
              </a:spcBef>
              <a:buFont typeface="+mj-lt"/>
              <a:buAutoNum type="alphaUcPeriod"/>
            </a:pPr>
            <a:r>
              <a:rPr lang="en-US" sz="1650" dirty="0"/>
              <a:t>Risk premium</a:t>
            </a:r>
          </a:p>
        </p:txBody>
      </p:sp>
      <p:sp>
        <p:nvSpPr>
          <p:cNvPr id="3" name="Slide Number Placeholder 2"/>
          <p:cNvSpPr>
            <a:spLocks noGrp="1"/>
          </p:cNvSpPr>
          <p:nvPr>
            <p:ph type="sldNum" sz="quarter" idx="12"/>
          </p:nvPr>
        </p:nvSpPr>
        <p:spPr>
          <a:xfrm>
            <a:off x="6888194" y="5663209"/>
            <a:ext cx="1014581" cy="273844"/>
          </a:xfrm>
        </p:spPr>
        <p:txBody>
          <a:bodyPr/>
          <a:lstStyle/>
          <a:p>
            <a:r>
              <a:rPr lang="en-US" dirty="0"/>
              <a:t>10-</a:t>
            </a:r>
            <a:fld id="{EB89C5CF-6863-6540-A5F4-09B0C10DF01D}" type="slidenum">
              <a:rPr lang="en-US" smtClean="0"/>
              <a:pPr/>
              <a:t>59</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1315406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088883"/>
            <a:ext cx="6172200" cy="1609990"/>
          </a:xfrm>
        </p:spPr>
        <p:txBody>
          <a:bodyPr/>
          <a:lstStyle/>
          <a:p>
            <a:r>
              <a:rPr lang="en-US" sz="1800" dirty="0"/>
              <a:t>You invest in a stock with a share price of $25</a:t>
            </a:r>
          </a:p>
          <a:p>
            <a:r>
              <a:rPr lang="en-US" sz="1800" dirty="0"/>
              <a:t>After one year, the stock price per share is $35</a:t>
            </a:r>
          </a:p>
          <a:p>
            <a:r>
              <a:rPr lang="en-US" sz="1800" dirty="0"/>
              <a:t>Each share paid a $2 dividend</a:t>
            </a:r>
          </a:p>
          <a:p>
            <a:r>
              <a:rPr lang="en-US" sz="1800" dirty="0"/>
              <a:t>What was your dollar return after one year?</a:t>
            </a:r>
          </a:p>
        </p:txBody>
      </p:sp>
      <p:sp>
        <p:nvSpPr>
          <p:cNvPr id="3" name="Title 2"/>
          <p:cNvSpPr>
            <a:spLocks noGrp="1"/>
          </p:cNvSpPr>
          <p:nvPr>
            <p:ph type="title"/>
          </p:nvPr>
        </p:nvSpPr>
        <p:spPr/>
        <p:txBody>
          <a:bodyPr/>
          <a:lstStyle/>
          <a:p>
            <a:r>
              <a:rPr lang="en-US" dirty="0"/>
              <a:t>Dollar Return: Example</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6</a:t>
            </a:fld>
            <a:endParaRPr lang="en-US" altLang="en-US" dirty="0"/>
          </a:p>
        </p:txBody>
      </p:sp>
      <p:sp>
        <p:nvSpPr>
          <p:cNvPr id="15" name="Rectangle 14"/>
          <p:cNvSpPr/>
          <p:nvPr/>
        </p:nvSpPr>
        <p:spPr>
          <a:xfrm>
            <a:off x="2857500" y="3698873"/>
            <a:ext cx="3429000" cy="1849224"/>
          </a:xfrm>
          <a:prstGeom prst="rect">
            <a:avLst/>
          </a:prstGeom>
        </p:spPr>
        <p:txBody>
          <a:bodyPr>
            <a:spAutoFit/>
          </a:bodyPr>
          <a:lstStyle/>
          <a:p>
            <a:pPr marL="715566" lvl="1" indent="-385763">
              <a:spcBef>
                <a:spcPts val="450"/>
              </a:spcBef>
              <a:buFont typeface="+mj-lt"/>
              <a:buAutoNum type="alphaUcPeriod"/>
            </a:pPr>
            <a:r>
              <a:rPr lang="en-US" sz="1950" dirty="0"/>
              <a:t>$2</a:t>
            </a:r>
          </a:p>
          <a:p>
            <a:pPr marL="715566" lvl="1" indent="-385763">
              <a:spcBef>
                <a:spcPts val="450"/>
              </a:spcBef>
              <a:buFont typeface="+mj-lt"/>
              <a:buAutoNum type="alphaUcPeriod"/>
            </a:pPr>
            <a:r>
              <a:rPr lang="en-US" sz="1950" dirty="0"/>
              <a:t>$10</a:t>
            </a:r>
          </a:p>
          <a:p>
            <a:pPr marL="715566" lvl="1" indent="-385763">
              <a:spcBef>
                <a:spcPts val="450"/>
              </a:spcBef>
              <a:buFont typeface="+mj-lt"/>
              <a:buAutoNum type="alphaUcPeriod"/>
            </a:pPr>
            <a:r>
              <a:rPr lang="en-US" sz="1950" dirty="0"/>
              <a:t>$12</a:t>
            </a:r>
          </a:p>
          <a:p>
            <a:pPr marL="715566" lvl="1" indent="-385763">
              <a:spcBef>
                <a:spcPts val="450"/>
              </a:spcBef>
              <a:buFont typeface="+mj-lt"/>
              <a:buAutoNum type="alphaUcPeriod"/>
            </a:pPr>
            <a:r>
              <a:rPr lang="en-US" sz="1950" dirty="0"/>
              <a:t>$35</a:t>
            </a:r>
          </a:p>
          <a:p>
            <a:pPr marL="715566" lvl="1" indent="-385763">
              <a:spcBef>
                <a:spcPts val="450"/>
              </a:spcBef>
              <a:buFont typeface="+mj-lt"/>
              <a:buAutoNum type="alphaUcPeriod"/>
            </a:pPr>
            <a:r>
              <a:rPr lang="en-US" sz="1950" dirty="0"/>
              <a:t>$37</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1" y="2044550"/>
            <a:ext cx="5961647" cy="3061287"/>
          </a:xfrm>
        </p:spPr>
        <p:txBody>
          <a:bodyPr>
            <a:noAutofit/>
          </a:bodyPr>
          <a:lstStyle/>
          <a:p>
            <a:pPr marL="80963" indent="0">
              <a:spcBef>
                <a:spcPts val="450"/>
              </a:spcBef>
              <a:buNone/>
            </a:pPr>
            <a:r>
              <a:rPr lang="en-US" sz="1650" b="1" dirty="0"/>
              <a:t>One year ago, you purchased 600 shares of a stock. This morning you sold those shares and realized a total return of 3.1 percent. Given this information, you know for sure the:</a:t>
            </a:r>
          </a:p>
          <a:p>
            <a:pPr marL="715566" lvl="1" indent="-385763">
              <a:spcBef>
                <a:spcPts val="450"/>
              </a:spcBef>
              <a:buFont typeface="+mj-lt"/>
              <a:buAutoNum type="alphaUcPeriod"/>
            </a:pPr>
            <a:r>
              <a:rPr lang="en-US" sz="1500" dirty="0"/>
              <a:t>Stock price increased by 3.1 percent over the last year.</a:t>
            </a:r>
          </a:p>
          <a:p>
            <a:pPr marL="715566" lvl="1" indent="-385763">
              <a:spcBef>
                <a:spcPts val="450"/>
              </a:spcBef>
              <a:buFont typeface="+mj-lt"/>
              <a:buAutoNum type="alphaUcPeriod"/>
            </a:pPr>
            <a:r>
              <a:rPr lang="en-US" sz="1500" dirty="0"/>
              <a:t>Stock increased in value over the past year.</a:t>
            </a:r>
          </a:p>
          <a:p>
            <a:pPr marL="715566" lvl="1" indent="-385763">
              <a:spcBef>
                <a:spcPts val="450"/>
              </a:spcBef>
              <a:buFont typeface="+mj-lt"/>
              <a:buAutoNum type="alphaUcPeriod"/>
            </a:pPr>
            <a:r>
              <a:rPr lang="en-US" sz="1500" dirty="0"/>
              <a:t>Stock paid a dividend.</a:t>
            </a:r>
          </a:p>
          <a:p>
            <a:pPr marL="715566" lvl="1" indent="-385763">
              <a:spcBef>
                <a:spcPts val="450"/>
              </a:spcBef>
              <a:buFont typeface="+mj-lt"/>
              <a:buAutoNum type="alphaUcPeriod"/>
            </a:pPr>
            <a:r>
              <a:rPr lang="en-US" sz="1500" dirty="0"/>
              <a:t>Dividend yield is greater than zero.</a:t>
            </a:r>
          </a:p>
          <a:p>
            <a:pPr marL="715566" lvl="1" indent="-385763">
              <a:spcBef>
                <a:spcPts val="450"/>
              </a:spcBef>
              <a:buFont typeface="+mj-lt"/>
              <a:buAutoNum type="alphaUcPeriod"/>
            </a:pPr>
            <a:r>
              <a:rPr lang="en-US" sz="1500" dirty="0"/>
              <a:t>Sum of the dividend yield and the capital gains yield is 3.1 percent.</a:t>
            </a:r>
          </a:p>
        </p:txBody>
      </p:sp>
      <p:sp>
        <p:nvSpPr>
          <p:cNvPr id="3" name="Slide Number Placeholder 2"/>
          <p:cNvSpPr>
            <a:spLocks noGrp="1"/>
          </p:cNvSpPr>
          <p:nvPr>
            <p:ph type="sldNum" sz="quarter" idx="12"/>
          </p:nvPr>
        </p:nvSpPr>
        <p:spPr>
          <a:xfrm>
            <a:off x="6888194" y="5663209"/>
            <a:ext cx="1014581" cy="273844"/>
          </a:xfrm>
        </p:spPr>
        <p:txBody>
          <a:bodyPr/>
          <a:lstStyle/>
          <a:p>
            <a:r>
              <a:rPr lang="en-US" dirty="0"/>
              <a:t>10-</a:t>
            </a:r>
            <a:fld id="{EB89C5CF-6863-6540-A5F4-09B0C10DF01D}" type="slidenum">
              <a:rPr lang="en-US" smtClean="0"/>
              <a:pPr/>
              <a:t>60</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13154062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75C99A-F414-41B2-BE73-5F38498BDC30}"/>
              </a:ext>
            </a:extLst>
          </p:cNvPr>
          <p:cNvPicPr>
            <a:picLocks noChangeAspect="1"/>
          </p:cNvPicPr>
          <p:nvPr/>
        </p:nvPicPr>
        <p:blipFill>
          <a:blip r:embed="rId2"/>
          <a:stretch>
            <a:fillRect/>
          </a:stretch>
        </p:blipFill>
        <p:spPr>
          <a:xfrm>
            <a:off x="6013048" y="4989979"/>
            <a:ext cx="1272236" cy="929711"/>
          </a:xfrm>
          <a:prstGeom prst="rect">
            <a:avLst/>
          </a:prstGeom>
        </p:spPr>
      </p:pic>
      <p:sp>
        <p:nvSpPr>
          <p:cNvPr id="7" name="Content Placeholder 6"/>
          <p:cNvSpPr>
            <a:spLocks noGrp="1"/>
          </p:cNvSpPr>
          <p:nvPr>
            <p:ph idx="1"/>
          </p:nvPr>
        </p:nvSpPr>
        <p:spPr>
          <a:xfrm>
            <a:off x="1375838" y="2030043"/>
            <a:ext cx="6172200" cy="3122482"/>
          </a:xfrm>
        </p:spPr>
        <p:txBody>
          <a:bodyPr>
            <a:normAutofit fontScale="92500" lnSpcReduction="20000"/>
          </a:bodyPr>
          <a:lstStyle/>
          <a:p>
            <a:pPr>
              <a:spcBef>
                <a:spcPts val="900"/>
              </a:spcBef>
              <a:spcAft>
                <a:spcPts val="900"/>
              </a:spcAft>
            </a:pPr>
            <a:r>
              <a:rPr lang="en-US" altLang="en-US" sz="2100" dirty="0"/>
              <a:t>Assuming a normal distribution of a data set, what percentage of all data observations will be captured +/- one standard deviation from the mean?</a:t>
            </a:r>
          </a:p>
          <a:p>
            <a:pPr lvl="1">
              <a:spcBef>
                <a:spcPts val="900"/>
              </a:spcBef>
              <a:spcAft>
                <a:spcPts val="900"/>
              </a:spcAft>
            </a:pPr>
            <a:r>
              <a:rPr lang="en-US" altLang="en-US" sz="1800" dirty="0"/>
              <a:t>Same question but +/- two standard deviations from the mean?</a:t>
            </a:r>
          </a:p>
          <a:p>
            <a:pPr lvl="1">
              <a:spcBef>
                <a:spcPts val="900"/>
              </a:spcBef>
              <a:spcAft>
                <a:spcPts val="900"/>
              </a:spcAft>
            </a:pPr>
            <a:r>
              <a:rPr lang="en-US" altLang="en-US" sz="1800" dirty="0"/>
              <a:t>Same question but +/- three standard deviations from the mean?</a:t>
            </a:r>
          </a:p>
          <a:p>
            <a:pPr>
              <a:spcBef>
                <a:spcPts val="900"/>
              </a:spcBef>
              <a:spcAft>
                <a:spcPts val="900"/>
              </a:spcAft>
            </a:pPr>
            <a:r>
              <a:rPr lang="en-US" altLang="en-US" sz="2100" dirty="0"/>
              <a:t>What is the difference between the arithmetic and geometric average?</a:t>
            </a:r>
          </a:p>
        </p:txBody>
      </p:sp>
      <p:sp>
        <p:nvSpPr>
          <p:cNvPr id="5" name="Title 4"/>
          <p:cNvSpPr>
            <a:spLocks noGrp="1"/>
          </p:cNvSpPr>
          <p:nvPr>
            <p:ph type="title"/>
          </p:nvPr>
        </p:nvSpPr>
        <p:spPr/>
        <p:txBody>
          <a:bodyPr>
            <a:normAutofit/>
          </a:bodyPr>
          <a:lstStyle/>
          <a:p>
            <a:r>
              <a:rPr lang="en-US" dirty="0"/>
              <a:t>Questions to Answer</a:t>
            </a:r>
          </a:p>
        </p:txBody>
      </p:sp>
      <p:sp>
        <p:nvSpPr>
          <p:cNvPr id="9" name="Slide Number Placeholder 4"/>
          <p:cNvSpPr>
            <a:spLocks noGrp="1"/>
          </p:cNvSpPr>
          <p:nvPr>
            <p:ph type="sldNum" sz="quarter" idx="12"/>
          </p:nvPr>
        </p:nvSpPr>
        <p:spPr>
          <a:xfrm>
            <a:off x="7193302" y="5663209"/>
            <a:ext cx="709473" cy="273844"/>
          </a:xfrm>
        </p:spPr>
        <p:txBody>
          <a:bodyPr/>
          <a:lstStyle/>
          <a:p>
            <a:r>
              <a:rPr lang="en-US" dirty="0"/>
              <a:t>10-</a:t>
            </a:r>
            <a:fld id="{EB89C5CF-6863-6540-A5F4-09B0C10DF01D}" type="slidenum">
              <a:rPr lang="en-US"/>
              <a:pPr/>
              <a:t>61</a:t>
            </a:fld>
            <a:endParaRPr lang="en-US" dirty="0"/>
          </a:p>
        </p:txBody>
      </p:sp>
    </p:spTree>
    <p:extLst>
      <p:ext uri="{BB962C8B-B14F-4D97-AF65-F5344CB8AC3E}">
        <p14:creationId xmlns:p14="http://schemas.microsoft.com/office/powerpoint/2010/main" val="16999753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ubtitle 2"/>
          <p:cNvSpPr>
            <a:spLocks noGrp="1"/>
          </p:cNvSpPr>
          <p:nvPr>
            <p:ph type="subTitle" idx="1"/>
          </p:nvPr>
        </p:nvSpPr>
        <p:spPr>
          <a:xfrm>
            <a:off x="938048" y="1755174"/>
            <a:ext cx="7772400" cy="1198562"/>
          </a:xfrm>
        </p:spPr>
        <p:txBody>
          <a:bodyPr/>
          <a:lstStyle/>
          <a:p>
            <a:pPr marR="0" algn="ctr" eaLnBrk="1" hangingPunct="1"/>
            <a:r>
              <a:rPr lang="en-US" altLang="en-US" sz="2800" dirty="0"/>
              <a:t>Chapter 11 </a:t>
            </a:r>
            <a:r>
              <a:rPr lang="en-US" altLang="en-US" sz="2800" dirty="0" smtClean="0"/>
              <a:t> </a:t>
            </a:r>
            <a:endParaRPr lang="en-US" altLang="en-US" sz="2800" dirty="0"/>
          </a:p>
          <a:p>
            <a:pPr marR="0" algn="ctr" eaLnBrk="1" hangingPunct="1"/>
            <a:r>
              <a:rPr lang="en-US" altLang="en-US" sz="2800" dirty="0"/>
              <a:t>Risk and Return</a:t>
            </a:r>
          </a:p>
        </p:txBody>
      </p:sp>
      <p:sp>
        <p:nvSpPr>
          <p:cNvPr id="15364" name="Slide Number Placeholder 3"/>
          <p:cNvSpPr>
            <a:spLocks noGrp="1"/>
          </p:cNvSpPr>
          <p:nvPr>
            <p:ph type="sldNum" sz="quarter" idx="12"/>
          </p:nvPr>
        </p:nvSpPr>
        <p:spPr bwMode="auto">
          <a:xfrm>
            <a:off x="8097838" y="6408738"/>
            <a:ext cx="9159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solidFill>
                  <a:srgbClr val="FFFFFF"/>
                </a:solidFill>
              </a:rPr>
              <a:t>11-</a:t>
            </a:r>
            <a:fld id="{9A6D0C42-04C1-482F-BC18-7485E8ABC1D5}" type="slidenum">
              <a:rPr lang="en-US" altLang="en-US" sz="1600" smtClean="0">
                <a:solidFill>
                  <a:srgbClr val="FFFFFF"/>
                </a:solidFill>
              </a:rPr>
              <a:pPr>
                <a:spcBef>
                  <a:spcPct val="0"/>
                </a:spcBef>
                <a:spcAft>
                  <a:spcPct val="0"/>
                </a:spcAft>
                <a:buClrTx/>
                <a:buSzTx/>
                <a:buFontTx/>
                <a:buNone/>
              </a:pPr>
              <a:t>62</a:t>
            </a:fld>
            <a:endParaRPr lang="en-US" altLang="en-US" sz="1600" dirty="0">
              <a:solidFill>
                <a:srgbClr val="FFFFFF"/>
              </a:solidFill>
            </a:endParaRPr>
          </a:p>
        </p:txBody>
      </p:sp>
    </p:spTree>
    <p:extLst>
      <p:ext uri="{BB962C8B-B14F-4D97-AF65-F5344CB8AC3E}">
        <p14:creationId xmlns:p14="http://schemas.microsoft.com/office/powerpoint/2010/main" val="15448068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bwMode="auto">
          <a:xfrm>
            <a:off x="516480" y="1524000"/>
            <a:ext cx="7848600" cy="4906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t>In the previous chapter, we used actual </a:t>
            </a:r>
            <a:r>
              <a:rPr lang="en-US" u="sng" dirty="0"/>
              <a:t>historical</a:t>
            </a:r>
            <a:r>
              <a:rPr lang="en-US" dirty="0"/>
              <a:t> data to calculate average returns and variances</a:t>
            </a:r>
          </a:p>
          <a:p>
            <a:pPr eaLnBrk="1" hangingPunct="1"/>
            <a:r>
              <a:rPr lang="en-US" dirty="0"/>
              <a:t>We now want to look at the returns and variances expected in the </a:t>
            </a:r>
            <a:r>
              <a:rPr lang="en-US" u="sng" dirty="0"/>
              <a:t>future</a:t>
            </a:r>
          </a:p>
          <a:p>
            <a:pPr eaLnBrk="1" hangingPunct="1"/>
            <a:r>
              <a:rPr lang="en-US" dirty="0"/>
              <a:t>Thus, we need to understand the </a:t>
            </a:r>
            <a:r>
              <a:rPr lang="en-US" u="sng" dirty="0"/>
              <a:t>probabilities</a:t>
            </a:r>
            <a:r>
              <a:rPr lang="en-US" dirty="0"/>
              <a:t> of various potential outcomes</a:t>
            </a:r>
          </a:p>
        </p:txBody>
      </p:sp>
      <p:sp>
        <p:nvSpPr>
          <p:cNvPr id="10" name="Title 9"/>
          <p:cNvSpPr>
            <a:spLocks noGrp="1"/>
          </p:cNvSpPr>
          <p:nvPr>
            <p:ph type="title"/>
          </p:nvPr>
        </p:nvSpPr>
        <p:spPr/>
        <p:txBody>
          <a:bodyPr/>
          <a:lstStyle/>
          <a:p>
            <a:r>
              <a:rPr lang="en-US" dirty="0"/>
              <a:t>Expected Returns</a:t>
            </a:r>
          </a:p>
        </p:txBody>
      </p:sp>
      <p:sp>
        <p:nvSpPr>
          <p:cNvPr id="11"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63</a:t>
            </a:fld>
            <a:endParaRPr lang="en-US" altLang="en-US" sz="1600" dirty="0"/>
          </a:p>
        </p:txBody>
      </p:sp>
    </p:spTree>
    <p:extLst>
      <p:ext uri="{BB962C8B-B14F-4D97-AF65-F5344CB8AC3E}">
        <p14:creationId xmlns:p14="http://schemas.microsoft.com/office/powerpoint/2010/main" val="31196515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132" y="1591921"/>
            <a:ext cx="8466667" cy="4436342"/>
          </a:xfrm>
        </p:spPr>
        <p:txBody>
          <a:bodyPr>
            <a:noAutofit/>
          </a:bodyPr>
          <a:lstStyle/>
          <a:p>
            <a:pPr marL="107950" indent="0">
              <a:spcBef>
                <a:spcPts val="600"/>
              </a:spcBef>
              <a:buNone/>
            </a:pPr>
            <a:r>
              <a:rPr lang="en-US" sz="2400" b="1" dirty="0"/>
              <a:t>If a stock has a 50% probability of having an expected return of 10% and a 50% probability of having an expected return of 20%, what is the overall expected return for this stock?</a:t>
            </a:r>
          </a:p>
          <a:p>
            <a:pPr marL="954088" lvl="1" indent="-514350">
              <a:spcBef>
                <a:spcPts val="600"/>
              </a:spcBef>
              <a:buFont typeface="+mj-lt"/>
              <a:buAutoNum type="alphaUcPeriod"/>
            </a:pPr>
            <a:r>
              <a:rPr lang="en-US" sz="2200" dirty="0"/>
              <a:t>10%</a:t>
            </a:r>
          </a:p>
          <a:p>
            <a:pPr marL="954088" lvl="1" indent="-514350">
              <a:spcBef>
                <a:spcPts val="600"/>
              </a:spcBef>
              <a:buFont typeface="+mj-lt"/>
              <a:buAutoNum type="alphaUcPeriod"/>
            </a:pPr>
            <a:r>
              <a:rPr lang="en-US" sz="2200" dirty="0"/>
              <a:t>20%</a:t>
            </a:r>
          </a:p>
          <a:p>
            <a:pPr marL="954088" lvl="1" indent="-514350">
              <a:spcBef>
                <a:spcPts val="600"/>
              </a:spcBef>
              <a:buFont typeface="+mj-lt"/>
              <a:buAutoNum type="alphaUcPeriod"/>
            </a:pPr>
            <a:r>
              <a:rPr lang="en-US" sz="2200" dirty="0"/>
              <a:t>15%</a:t>
            </a:r>
          </a:p>
          <a:p>
            <a:pPr marL="954088" lvl="1" indent="-514350">
              <a:spcBef>
                <a:spcPts val="600"/>
              </a:spcBef>
              <a:buFont typeface="+mj-lt"/>
              <a:buAutoNum type="alphaUcPeriod"/>
            </a:pPr>
            <a:r>
              <a:rPr lang="en-US" sz="2200" dirty="0"/>
              <a:t>30%</a:t>
            </a:r>
          </a:p>
          <a:p>
            <a:pPr marL="954088" lvl="1" indent="-514350">
              <a:spcBef>
                <a:spcPts val="600"/>
              </a:spcBef>
              <a:buFont typeface="+mj-lt"/>
              <a:buAutoNum type="alphaUcPeriod"/>
            </a:pPr>
            <a:r>
              <a:rPr lang="en-US" sz="2200" dirty="0"/>
              <a:t>Impossible to calculate</a:t>
            </a:r>
          </a:p>
        </p:txBody>
      </p:sp>
      <p:sp>
        <p:nvSpPr>
          <p:cNvPr id="3" name="Slide Number Placeholder 2"/>
          <p:cNvSpPr>
            <a:spLocks noGrp="1"/>
          </p:cNvSpPr>
          <p:nvPr>
            <p:ph type="sldNum" sz="quarter" idx="12"/>
          </p:nvPr>
        </p:nvSpPr>
        <p:spPr>
          <a:xfrm>
            <a:off x="7660257" y="6407944"/>
            <a:ext cx="1352775" cy="365125"/>
          </a:xfrm>
        </p:spPr>
        <p:txBody>
          <a:bodyPr/>
          <a:lstStyle/>
          <a:p>
            <a:r>
              <a:rPr lang="en-US" dirty="0"/>
              <a:t>11-</a:t>
            </a:r>
            <a:fld id="{EB89C5CF-6863-6540-A5F4-09B0C10DF01D}" type="slidenum">
              <a:rPr lang="en-US" smtClean="0"/>
              <a:pPr/>
              <a:t>64</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sp>
        <p:nvSpPr>
          <p:cNvPr id="5" name="Rectangle 4"/>
          <p:cNvSpPr/>
          <p:nvPr/>
        </p:nvSpPr>
        <p:spPr>
          <a:xfrm>
            <a:off x="3444240" y="6002491"/>
            <a:ext cx="4892404" cy="400110"/>
          </a:xfrm>
          <a:prstGeom prst="rect">
            <a:avLst/>
          </a:prstGeom>
          <a:ln w="9525">
            <a:solidFill>
              <a:schemeClr val="tx1"/>
            </a:solidFill>
          </a:ln>
        </p:spPr>
        <p:txBody>
          <a:bodyPr wrap="square">
            <a:spAutoFit/>
          </a:bodyPr>
          <a:lstStyle/>
          <a:p>
            <a:pPr lvl="1" algn="ctr" eaLnBrk="1" hangingPunct="1"/>
            <a:r>
              <a:rPr lang="en-US" sz="2000" dirty="0"/>
              <a:t>Answer is C:  15% (.5*10% + .5*20%)</a:t>
            </a:r>
          </a:p>
        </p:txBody>
      </p:sp>
    </p:spTree>
    <p:extLst>
      <p:ext uri="{BB962C8B-B14F-4D97-AF65-F5344CB8AC3E}">
        <p14:creationId xmlns:p14="http://schemas.microsoft.com/office/powerpoint/2010/main" val="68419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339" name="Object 5"/>
          <p:cNvGraphicFramePr>
            <a:graphicFrameLocks noGrp="1" noChangeAspect="1"/>
          </p:cNvGraphicFramePr>
          <p:nvPr>
            <p:ph idx="1"/>
            <p:extLst>
              <p:ext uri="{D42A27DB-BD31-4B8C-83A1-F6EECF244321}">
                <p14:modId xmlns:p14="http://schemas.microsoft.com/office/powerpoint/2010/main" val="45437054"/>
              </p:ext>
            </p:extLst>
          </p:nvPr>
        </p:nvGraphicFramePr>
        <p:xfrm>
          <a:off x="1828800" y="2460579"/>
          <a:ext cx="5146040" cy="2246649"/>
        </p:xfrm>
        <a:graphic>
          <a:graphicData uri="http://schemas.openxmlformats.org/presentationml/2006/ole">
            <mc:AlternateContent xmlns:mc="http://schemas.openxmlformats.org/markup-compatibility/2006">
              <mc:Choice xmlns:v="urn:schemas-microsoft-com:vml" Requires="v">
                <p:oleObj spid="_x0000_s292872" name="Worksheet" r:id="rId4" imgW="2336800" imgH="1028700" progId="">
                  <p:embed/>
                </p:oleObj>
              </mc:Choice>
              <mc:Fallback>
                <p:oleObj name="Worksheet" r:id="rId4" imgW="2336800" imgH="1028700" progId="">
                  <p:embed/>
                  <p:pic>
                    <p:nvPicPr>
                      <p:cNvPr id="14339"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460579"/>
                        <a:ext cx="5146040" cy="2246649"/>
                      </a:xfrm>
                      <a:prstGeom prst="rect">
                        <a:avLst/>
                      </a:prstGeom>
                      <a:noFill/>
                      <a:ln>
                        <a:noFill/>
                      </a:ln>
                      <a:extLst/>
                    </p:spPr>
                  </p:pic>
                </p:oleObj>
              </mc:Fallback>
            </mc:AlternateContent>
          </a:graphicData>
        </a:graphic>
      </p:graphicFrame>
      <p:graphicFrame>
        <p:nvGraphicFramePr>
          <p:cNvPr id="14340" name="Object 4"/>
          <p:cNvGraphicFramePr>
            <a:graphicFrameLocks noGrp="1" noChangeAspect="1"/>
          </p:cNvGraphicFramePr>
          <p:nvPr>
            <p:ph sz="half" idx="4294967295"/>
            <p:extLst>
              <p:ext uri="{D42A27DB-BD31-4B8C-83A1-F6EECF244321}">
                <p14:modId xmlns:p14="http://schemas.microsoft.com/office/powerpoint/2010/main" val="1330883968"/>
              </p:ext>
            </p:extLst>
          </p:nvPr>
        </p:nvGraphicFramePr>
        <p:xfrm>
          <a:off x="883924" y="5010735"/>
          <a:ext cx="2481576" cy="992896"/>
        </p:xfrm>
        <a:graphic>
          <a:graphicData uri="http://schemas.openxmlformats.org/presentationml/2006/ole">
            <mc:AlternateContent xmlns:mc="http://schemas.openxmlformats.org/markup-compatibility/2006">
              <mc:Choice xmlns:v="urn:schemas-microsoft-com:vml" Requires="v">
                <p:oleObj spid="_x0000_s292873" name="Equation" r:id="rId6" imgW="1079032" imgH="431613" progId="Equation.3">
                  <p:embed/>
                </p:oleObj>
              </mc:Choice>
              <mc:Fallback>
                <p:oleObj name="Equation" r:id="rId6" imgW="1079032" imgH="431613" progId="Equation.3">
                  <p:embed/>
                  <p:pic>
                    <p:nvPicPr>
                      <p:cNvPr id="14340" name="Object 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924" y="5010735"/>
                        <a:ext cx="2481576" cy="992896"/>
                      </a:xfrm>
                      <a:prstGeom prst="rect">
                        <a:avLst/>
                      </a:prstGeom>
                      <a:noFill/>
                      <a:ln w="38100">
                        <a:solidFill>
                          <a:schemeClr val="tx1"/>
                        </a:solidFill>
                        <a:miter lim="800000"/>
                        <a:headEnd/>
                        <a:tailEnd/>
                      </a:ln>
                      <a:extLst/>
                    </p:spPr>
                  </p:pic>
                </p:oleObj>
              </mc:Fallback>
            </mc:AlternateContent>
          </a:graphicData>
        </a:graphic>
      </p:graphicFrame>
      <p:sp>
        <p:nvSpPr>
          <p:cNvPr id="14342" name="Line 6"/>
          <p:cNvSpPr>
            <a:spLocks noChangeShapeType="1"/>
          </p:cNvSpPr>
          <p:nvPr/>
        </p:nvSpPr>
        <p:spPr bwMode="auto">
          <a:xfrm>
            <a:off x="6974840" y="2823888"/>
            <a:ext cx="0" cy="1520030"/>
          </a:xfrm>
          <a:prstGeom prst="line">
            <a:avLst/>
          </a:prstGeom>
          <a:noFill/>
          <a:ln w="15875">
            <a:solidFill>
              <a:schemeClr val="tx1"/>
            </a:solidFill>
            <a:round/>
            <a:headEnd/>
            <a:tailEnd/>
          </a:ln>
        </p:spPr>
        <p:txBody>
          <a:bodyPr>
            <a:prstTxWarp prst="textNoShape">
              <a:avLst/>
            </a:prstTxWarp>
          </a:bodyPr>
          <a:lstStyle/>
          <a:p>
            <a:endParaRPr lang="en-US"/>
          </a:p>
        </p:txBody>
      </p:sp>
      <p:sp>
        <p:nvSpPr>
          <p:cNvPr id="14343" name="TextBox 6"/>
          <p:cNvSpPr txBox="1">
            <a:spLocks noChangeArrowheads="1"/>
          </p:cNvSpPr>
          <p:nvPr/>
        </p:nvSpPr>
        <p:spPr bwMode="auto">
          <a:xfrm>
            <a:off x="304800" y="6307138"/>
            <a:ext cx="7239000" cy="400050"/>
          </a:xfrm>
          <a:prstGeom prst="rect">
            <a:avLst/>
          </a:prstGeom>
          <a:noFill/>
          <a:ln w="9525">
            <a:noFill/>
            <a:miter lim="800000"/>
            <a:headEnd/>
            <a:tailEnd/>
          </a:ln>
        </p:spPr>
        <p:txBody>
          <a:bodyPr>
            <a:prstTxWarp prst="textNoShape">
              <a:avLst/>
            </a:prstTxWarp>
            <a:spAutoFit/>
          </a:bodyPr>
          <a:lstStyle/>
          <a:p>
            <a:pPr eaLnBrk="1" hangingPunct="1"/>
            <a:r>
              <a:rPr lang="en-US" sz="1000" i="1">
                <a:latin typeface="Times New Roman" pitchFamily="-65" charset="0"/>
                <a:ea typeface="Times New Roman" pitchFamily="-65" charset="0"/>
                <a:cs typeface="Times New Roman" pitchFamily="-65" charset="0"/>
              </a:rPr>
              <a:t>Copyright (c) 2017 McGraw-Hill Education. All rights reserved. No reproduction or distribution without the prior written consent of McGraw-Hill Education.</a:t>
            </a:r>
            <a:endParaRPr lang="en-US" sz="1000" i="1">
              <a:solidFill>
                <a:srgbClr val="080000"/>
              </a:solidFill>
              <a:latin typeface="Times New Roman" pitchFamily="-65" charset="0"/>
              <a:ea typeface="ＭＳ Ｐゴシック" pitchFamily="-65" charset="-128"/>
              <a:cs typeface="Times New Roman" pitchFamily="-65" charset="0"/>
            </a:endParaRPr>
          </a:p>
        </p:txBody>
      </p:sp>
      <p:sp>
        <p:nvSpPr>
          <p:cNvPr id="8" name="Title 7"/>
          <p:cNvSpPr>
            <a:spLocks noGrp="1"/>
          </p:cNvSpPr>
          <p:nvPr>
            <p:ph type="title"/>
          </p:nvPr>
        </p:nvSpPr>
        <p:spPr/>
        <p:txBody>
          <a:bodyPr/>
          <a:lstStyle/>
          <a:p>
            <a:r>
              <a:rPr lang="en-US" dirty="0" smtClean="0"/>
              <a:t>Expected </a:t>
            </a:r>
            <a:r>
              <a:rPr lang="en-US" dirty="0"/>
              <a:t>Returns</a:t>
            </a:r>
          </a:p>
        </p:txBody>
      </p:sp>
      <p:sp>
        <p:nvSpPr>
          <p:cNvPr id="9"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65</a:t>
            </a:fld>
            <a:endParaRPr lang="en-US" altLang="en-US" sz="1600" dirty="0"/>
          </a:p>
        </p:txBody>
      </p:sp>
      <p:sp>
        <p:nvSpPr>
          <p:cNvPr id="2" name="Rectangle 1"/>
          <p:cNvSpPr/>
          <p:nvPr/>
        </p:nvSpPr>
        <p:spPr>
          <a:xfrm>
            <a:off x="628650" y="1456858"/>
            <a:ext cx="8058150" cy="830997"/>
          </a:xfrm>
          <a:prstGeom prst="rect">
            <a:avLst/>
          </a:prstGeom>
        </p:spPr>
        <p:txBody>
          <a:bodyPr wrap="square">
            <a:spAutoFit/>
          </a:bodyPr>
          <a:lstStyle/>
          <a:p>
            <a:pPr marL="527050" indent="-419100" eaLnBrk="1" hangingPunct="1">
              <a:spcBef>
                <a:spcPts val="400"/>
              </a:spcBef>
              <a:spcAft>
                <a:spcPts val="600"/>
              </a:spcAft>
              <a:buClr>
                <a:schemeClr val="accent1"/>
              </a:buClr>
              <a:buSzPct val="110000"/>
              <a:buFont typeface="Wingdings" charset="2"/>
              <a:buChar char="§"/>
            </a:pPr>
            <a:r>
              <a:rPr lang="en-US" sz="2400" dirty="0">
                <a:latin typeface="+mn-lt"/>
              </a:rPr>
              <a:t>Expected returns are based on the probabilities of possible outcomes</a:t>
            </a:r>
          </a:p>
        </p:txBody>
      </p:sp>
      <p:sp>
        <p:nvSpPr>
          <p:cNvPr id="5" name="Rectangle 4"/>
          <p:cNvSpPr/>
          <p:nvPr/>
        </p:nvSpPr>
        <p:spPr>
          <a:xfrm>
            <a:off x="3647440" y="4938356"/>
            <a:ext cx="5648960" cy="1077218"/>
          </a:xfrm>
          <a:prstGeom prst="rect">
            <a:avLst/>
          </a:prstGeom>
        </p:spPr>
        <p:txBody>
          <a:bodyPr wrap="square">
            <a:spAutoFit/>
          </a:bodyPr>
          <a:lstStyle/>
          <a:p>
            <a:pPr eaLnBrk="1" hangingPunct="1">
              <a:spcBef>
                <a:spcPct val="50000"/>
              </a:spcBef>
            </a:pPr>
            <a:r>
              <a:rPr lang="en-US" sz="1600" dirty="0"/>
              <a:t>Where:</a:t>
            </a:r>
          </a:p>
          <a:p>
            <a:pPr eaLnBrk="1" hangingPunct="1">
              <a:spcBef>
                <a:spcPct val="50000"/>
              </a:spcBef>
            </a:pPr>
            <a:r>
              <a:rPr lang="en-US" sz="1600" dirty="0"/>
              <a:t>	</a:t>
            </a:r>
            <a:r>
              <a:rPr lang="en-US" sz="1600" i="1" dirty="0"/>
              <a:t>p</a:t>
            </a:r>
            <a:r>
              <a:rPr lang="en-US" sz="1600" i="1" baseline="-25000" dirty="0"/>
              <a:t>i </a:t>
            </a:r>
            <a:r>
              <a:rPr lang="en-US" sz="1600" i="1" dirty="0"/>
              <a:t> </a:t>
            </a:r>
            <a:r>
              <a:rPr lang="en-US" sz="1600" dirty="0"/>
              <a:t>= the probability of state “</a:t>
            </a:r>
            <a:r>
              <a:rPr lang="en-US" sz="1600" dirty="0" err="1"/>
              <a:t>i</a:t>
            </a:r>
            <a:r>
              <a:rPr lang="en-US" sz="1600" dirty="0"/>
              <a:t>” occurring</a:t>
            </a:r>
          </a:p>
          <a:p>
            <a:pPr eaLnBrk="1" hangingPunct="1">
              <a:spcBef>
                <a:spcPct val="50000"/>
              </a:spcBef>
            </a:pPr>
            <a:r>
              <a:rPr lang="en-US" sz="1600" dirty="0"/>
              <a:t>	</a:t>
            </a:r>
            <a:r>
              <a:rPr lang="en-US" sz="1600" i="1" dirty="0" err="1"/>
              <a:t>R</a:t>
            </a:r>
            <a:r>
              <a:rPr lang="en-US" sz="1600" i="1" baseline="-25000" dirty="0" err="1"/>
              <a:t>i</a:t>
            </a:r>
            <a:r>
              <a:rPr lang="en-US" sz="1600" dirty="0"/>
              <a:t> = the expected return on an asset in state </a:t>
            </a:r>
            <a:r>
              <a:rPr lang="en-US" sz="1600" dirty="0" err="1"/>
              <a:t>i</a:t>
            </a:r>
            <a:endParaRPr lang="en-US" sz="1600" dirty="0"/>
          </a:p>
        </p:txBody>
      </p:sp>
    </p:spTree>
    <p:extLst>
      <p:ext uri="{BB962C8B-B14F-4D97-AF65-F5344CB8AC3E}">
        <p14:creationId xmlns:p14="http://schemas.microsoft.com/office/powerpoint/2010/main" val="2740024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2" grpId="0"/>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7" name="Object 8"/>
          <p:cNvGraphicFramePr>
            <a:graphicFrameLocks noGrp="1" noChangeAspect="1"/>
          </p:cNvGraphicFramePr>
          <p:nvPr>
            <p:ph idx="1"/>
          </p:nvPr>
        </p:nvGraphicFramePr>
        <p:xfrm>
          <a:off x="287864" y="1799167"/>
          <a:ext cx="8516107" cy="2329730"/>
        </p:xfrm>
        <a:graphic>
          <a:graphicData uri="http://schemas.openxmlformats.org/presentationml/2006/ole">
            <mc:AlternateContent xmlns:mc="http://schemas.openxmlformats.org/markup-compatibility/2006">
              <mc:Choice xmlns:v="urn:schemas-microsoft-com:vml" Requires="v">
                <p:oleObj spid="_x0000_s293896" name="Worksheet" r:id="rId4" imgW="3721100" imgH="1028700" progId="">
                  <p:embed/>
                </p:oleObj>
              </mc:Choice>
              <mc:Fallback>
                <p:oleObj name="Worksheet" r:id="rId4" imgW="3721100" imgH="1028700" progId="">
                  <p:embed/>
                  <p:pic>
                    <p:nvPicPr>
                      <p:cNvPr id="16387" name="Object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864" y="1799167"/>
                        <a:ext cx="8516107" cy="2329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6388" name="Object 3"/>
          <p:cNvGraphicFramePr>
            <a:graphicFrameLocks noGrp="1" noChangeAspect="1"/>
          </p:cNvGraphicFramePr>
          <p:nvPr>
            <p:ph sz="half" idx="4294967295"/>
            <p:extLst>
              <p:ext uri="{D42A27DB-BD31-4B8C-83A1-F6EECF244321}">
                <p14:modId xmlns:p14="http://schemas.microsoft.com/office/powerpoint/2010/main" val="967313319"/>
              </p:ext>
            </p:extLst>
          </p:nvPr>
        </p:nvGraphicFramePr>
        <p:xfrm>
          <a:off x="3086100" y="4510426"/>
          <a:ext cx="2971800" cy="1189038"/>
        </p:xfrm>
        <a:graphic>
          <a:graphicData uri="http://schemas.openxmlformats.org/presentationml/2006/ole">
            <mc:AlternateContent xmlns:mc="http://schemas.openxmlformats.org/markup-compatibility/2006">
              <mc:Choice xmlns:v="urn:schemas-microsoft-com:vml" Requires="v">
                <p:oleObj spid="_x0000_s293897" name="Equation" r:id="rId6" imgW="1079032" imgH="431613" progId="Equation.3">
                  <p:embed/>
                </p:oleObj>
              </mc:Choice>
              <mc:Fallback>
                <p:oleObj name="Equation" r:id="rId6" imgW="1079032" imgH="431613" progId="Equation.3">
                  <p:embed/>
                  <p:pic>
                    <p:nvPicPr>
                      <p:cNvPr id="16388"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6100" y="4510426"/>
                        <a:ext cx="2971800" cy="11890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1" name="TextBox 6"/>
          <p:cNvSpPr txBox="1">
            <a:spLocks noChangeArrowheads="1"/>
          </p:cNvSpPr>
          <p:nvPr/>
        </p:nvSpPr>
        <p:spPr bwMode="auto">
          <a:xfrm>
            <a:off x="304800" y="6307138"/>
            <a:ext cx="7239000" cy="400050"/>
          </a:xfrm>
          <a:prstGeom prst="rect">
            <a:avLst/>
          </a:prstGeom>
          <a:noFill/>
          <a:ln w="9525">
            <a:noFill/>
            <a:miter lim="800000"/>
            <a:headEnd/>
            <a:tailEnd/>
          </a:ln>
        </p:spPr>
        <p:txBody>
          <a:bodyPr>
            <a:prstTxWarp prst="textNoShape">
              <a:avLst/>
            </a:prstTxWarp>
            <a:spAutoFit/>
          </a:bodyPr>
          <a:lstStyle/>
          <a:p>
            <a:pPr eaLnBrk="1" hangingPunct="1"/>
            <a:r>
              <a:rPr lang="en-US" sz="1000" i="1">
                <a:latin typeface="Times New Roman" pitchFamily="-65" charset="0"/>
                <a:ea typeface="Times New Roman" pitchFamily="-65" charset="0"/>
                <a:cs typeface="Times New Roman" pitchFamily="-65" charset="0"/>
              </a:rPr>
              <a:t>Copyright (c) 2017 McGraw-Hill Education. All rights reserved. No reproduction or distribution without the prior written consent of McGraw-Hill Education.</a:t>
            </a:r>
            <a:endParaRPr lang="en-US" sz="1000" i="1">
              <a:solidFill>
                <a:srgbClr val="080000"/>
              </a:solidFill>
              <a:latin typeface="Times New Roman" pitchFamily="-65" charset="0"/>
              <a:ea typeface="ＭＳ Ｐゴシック" pitchFamily="-65" charset="-128"/>
              <a:cs typeface="Times New Roman" pitchFamily="-65" charset="0"/>
            </a:endParaRPr>
          </a:p>
        </p:txBody>
      </p:sp>
      <p:sp>
        <p:nvSpPr>
          <p:cNvPr id="8" name="Title 7"/>
          <p:cNvSpPr>
            <a:spLocks noGrp="1"/>
          </p:cNvSpPr>
          <p:nvPr>
            <p:ph type="title"/>
          </p:nvPr>
        </p:nvSpPr>
        <p:spPr/>
        <p:txBody>
          <a:bodyPr/>
          <a:lstStyle/>
          <a:p>
            <a:r>
              <a:rPr lang="en-US" dirty="0"/>
              <a:t>Example: Expected Returns</a:t>
            </a:r>
          </a:p>
        </p:txBody>
      </p:sp>
      <p:sp>
        <p:nvSpPr>
          <p:cNvPr id="9"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66</a:t>
            </a:fld>
            <a:endParaRPr lang="en-US" altLang="en-US" sz="1600" dirty="0"/>
          </a:p>
        </p:txBody>
      </p:sp>
    </p:spTree>
    <p:extLst>
      <p:ext uri="{BB962C8B-B14F-4D97-AF65-F5344CB8AC3E}">
        <p14:creationId xmlns:p14="http://schemas.microsoft.com/office/powerpoint/2010/main" val="291274636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bwMode="auto">
          <a:xfrm>
            <a:off x="537637" y="1617137"/>
            <a:ext cx="7848600" cy="386926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000" dirty="0" smtClean="0"/>
              <a:t>A portfolio is a collection of assets</a:t>
            </a:r>
          </a:p>
          <a:p>
            <a:pPr eaLnBrk="1" hangingPunct="1"/>
            <a:r>
              <a:rPr lang="en-US" sz="3000" dirty="0" smtClean="0"/>
              <a:t>The </a:t>
            </a:r>
            <a:r>
              <a:rPr lang="en-US" sz="3000" dirty="0"/>
              <a:t>expected return of a portfolio is the weighted average of the expected returns for each asset in the portfolio</a:t>
            </a:r>
          </a:p>
          <a:p>
            <a:pPr eaLnBrk="1" hangingPunct="1"/>
            <a:r>
              <a:rPr lang="en-US" sz="3000" dirty="0"/>
              <a:t>Weights </a:t>
            </a:r>
            <a:r>
              <a:rPr lang="en-US" sz="3000" i="1" dirty="0"/>
              <a:t>(</a:t>
            </a:r>
            <a:r>
              <a:rPr lang="en-US" sz="3000" i="1" dirty="0" err="1"/>
              <a:t>w</a:t>
            </a:r>
            <a:r>
              <a:rPr lang="en-US" sz="3000" i="1" baseline="-25000" dirty="0" err="1"/>
              <a:t>j</a:t>
            </a:r>
            <a:r>
              <a:rPr lang="en-US" sz="3000" i="1" dirty="0"/>
              <a:t>) =</a:t>
            </a:r>
            <a:r>
              <a:rPr lang="en-US" sz="3000" dirty="0"/>
              <a:t> % of portfolio invested in each asset</a:t>
            </a:r>
            <a:br>
              <a:rPr lang="en-US" sz="3000" dirty="0"/>
            </a:br>
            <a:endParaRPr lang="en-US" sz="3000" dirty="0"/>
          </a:p>
          <a:p>
            <a:pPr eaLnBrk="1" hangingPunct="1"/>
            <a:endParaRPr lang="en-US" sz="3600" dirty="0"/>
          </a:p>
          <a:p>
            <a:pPr eaLnBrk="1" hangingPunct="1"/>
            <a:endParaRPr lang="en-US" sz="2800" dirty="0"/>
          </a:p>
          <a:p>
            <a:pPr eaLnBrk="1" hangingPunct="1"/>
            <a:endParaRPr lang="en-US" sz="2800" dirty="0"/>
          </a:p>
        </p:txBody>
      </p:sp>
      <p:graphicFrame>
        <p:nvGraphicFramePr>
          <p:cNvPr id="24581" name="Object 4"/>
          <p:cNvGraphicFramePr>
            <a:graphicFrameLocks noChangeAspect="1"/>
          </p:cNvGraphicFramePr>
          <p:nvPr>
            <p:extLst>
              <p:ext uri="{D42A27DB-BD31-4B8C-83A1-F6EECF244321}">
                <p14:modId xmlns:p14="http://schemas.microsoft.com/office/powerpoint/2010/main" val="7585434"/>
              </p:ext>
            </p:extLst>
          </p:nvPr>
        </p:nvGraphicFramePr>
        <p:xfrm>
          <a:off x="2222501" y="4773040"/>
          <a:ext cx="4715405" cy="1382225"/>
        </p:xfrm>
        <a:graphic>
          <a:graphicData uri="http://schemas.openxmlformats.org/presentationml/2006/ole">
            <mc:AlternateContent xmlns:mc="http://schemas.openxmlformats.org/markup-compatibility/2006">
              <mc:Choice xmlns:v="urn:schemas-microsoft-com:vml" Requires="v">
                <p:oleObj spid="_x0000_s294917" name="Equation" r:id="rId4" imgW="1473200" imgH="444500" progId="Equation.3">
                  <p:embed/>
                </p:oleObj>
              </mc:Choice>
              <mc:Fallback>
                <p:oleObj name="Equation" r:id="rId4" imgW="1473200" imgH="444500" progId="Equation.3">
                  <p:embed/>
                  <p:pic>
                    <p:nvPicPr>
                      <p:cNvPr id="2458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1" y="4773040"/>
                        <a:ext cx="4715405" cy="1382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4" name="TextBox 7"/>
          <p:cNvSpPr txBox="1">
            <a:spLocks noChangeArrowheads="1"/>
          </p:cNvSpPr>
          <p:nvPr/>
        </p:nvSpPr>
        <p:spPr bwMode="auto">
          <a:xfrm>
            <a:off x="304800" y="6256338"/>
            <a:ext cx="7239000" cy="400050"/>
          </a:xfrm>
          <a:prstGeom prst="rect">
            <a:avLst/>
          </a:prstGeom>
          <a:noFill/>
          <a:ln w="9525">
            <a:noFill/>
            <a:miter lim="800000"/>
            <a:headEnd/>
            <a:tailEnd/>
          </a:ln>
        </p:spPr>
        <p:txBody>
          <a:bodyPr>
            <a:prstTxWarp prst="textNoShape">
              <a:avLst/>
            </a:prstTxWarp>
            <a:spAutoFit/>
          </a:bodyPr>
          <a:lstStyle/>
          <a:p>
            <a:pPr eaLnBrk="1" hangingPunct="1"/>
            <a:r>
              <a:rPr lang="en-US" sz="1000" i="1" dirty="0">
                <a:latin typeface="Times New Roman" pitchFamily="-65" charset="0"/>
                <a:ea typeface="Times New Roman" pitchFamily="-65" charset="0"/>
                <a:cs typeface="Times New Roman" pitchFamily="-65" charset="0"/>
              </a:rPr>
              <a:t>Copyright (c) 2017 McGraw-Hill Education. All rights reserved. No reproduction or distribution without the prior written consent of McGraw-Hill Education.</a:t>
            </a:r>
            <a:endParaRPr lang="en-US" sz="1000" i="1" dirty="0">
              <a:solidFill>
                <a:srgbClr val="080000"/>
              </a:solidFill>
              <a:latin typeface="Times New Roman" pitchFamily="-65" charset="0"/>
              <a:ea typeface="ＭＳ Ｐゴシック" pitchFamily="-65" charset="-128"/>
              <a:cs typeface="Times New Roman" pitchFamily="-65" charset="0"/>
            </a:endParaRPr>
          </a:p>
        </p:txBody>
      </p:sp>
      <p:sp>
        <p:nvSpPr>
          <p:cNvPr id="9" name="Title 8"/>
          <p:cNvSpPr>
            <a:spLocks noGrp="1"/>
          </p:cNvSpPr>
          <p:nvPr>
            <p:ph type="title"/>
          </p:nvPr>
        </p:nvSpPr>
        <p:spPr/>
        <p:txBody>
          <a:bodyPr/>
          <a:lstStyle/>
          <a:p>
            <a:r>
              <a:rPr lang="en-US" dirty="0"/>
              <a:t>Portfolio Expected Returns</a:t>
            </a:r>
          </a:p>
        </p:txBody>
      </p:sp>
      <p:sp>
        <p:nvSpPr>
          <p:cNvPr id="10"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67</a:t>
            </a:fld>
            <a:endParaRPr lang="en-US" altLang="en-US" sz="1600" dirty="0"/>
          </a:p>
        </p:txBody>
      </p:sp>
    </p:spTree>
    <p:extLst>
      <p:ext uri="{BB962C8B-B14F-4D97-AF65-F5344CB8AC3E}">
        <p14:creationId xmlns:p14="http://schemas.microsoft.com/office/powerpoint/2010/main" val="19220979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6627" name="Object 4"/>
          <p:cNvGraphicFramePr>
            <a:graphicFrameLocks noGrp="1" noChangeAspect="1"/>
          </p:cNvGraphicFramePr>
          <p:nvPr>
            <p:ph idx="1"/>
            <p:extLst>
              <p:ext uri="{D42A27DB-BD31-4B8C-83A1-F6EECF244321}">
                <p14:modId xmlns:p14="http://schemas.microsoft.com/office/powerpoint/2010/main" val="3747494537"/>
              </p:ext>
            </p:extLst>
          </p:nvPr>
        </p:nvGraphicFramePr>
        <p:xfrm>
          <a:off x="812801" y="1529080"/>
          <a:ext cx="7355840" cy="3089652"/>
        </p:xfrm>
        <a:graphic>
          <a:graphicData uri="http://schemas.openxmlformats.org/presentationml/2006/ole">
            <mc:AlternateContent xmlns:mc="http://schemas.openxmlformats.org/markup-compatibility/2006">
              <mc:Choice xmlns:v="urn:schemas-microsoft-com:vml" Requires="v">
                <p:oleObj spid="_x0000_s295944" name="Worksheet" r:id="rId4" imgW="3771900" imgH="1587500" progId="">
                  <p:embed/>
                </p:oleObj>
              </mc:Choice>
              <mc:Fallback>
                <p:oleObj name="Worksheet" r:id="rId4" imgW="3771900" imgH="1587500" progId="">
                  <p:embed/>
                  <p:pic>
                    <p:nvPicPr>
                      <p:cNvPr id="26627"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1" y="1529080"/>
                        <a:ext cx="7355840" cy="3089652"/>
                      </a:xfrm>
                      <a:prstGeom prst="rect">
                        <a:avLst/>
                      </a:prstGeom>
                      <a:noFill/>
                      <a:ln>
                        <a:noFill/>
                      </a:ln>
                      <a:extLst/>
                    </p:spPr>
                  </p:pic>
                </p:oleObj>
              </mc:Fallback>
            </mc:AlternateContent>
          </a:graphicData>
        </a:graphic>
      </p:graphicFrame>
      <p:sp>
        <p:nvSpPr>
          <p:cNvPr id="26630" name="TextBox 5"/>
          <p:cNvSpPr txBox="1">
            <a:spLocks noChangeArrowheads="1"/>
          </p:cNvSpPr>
          <p:nvPr/>
        </p:nvSpPr>
        <p:spPr bwMode="auto">
          <a:xfrm>
            <a:off x="304800" y="6307138"/>
            <a:ext cx="7239000" cy="400050"/>
          </a:xfrm>
          <a:prstGeom prst="rect">
            <a:avLst/>
          </a:prstGeom>
          <a:noFill/>
          <a:ln w="9525">
            <a:noFill/>
            <a:miter lim="800000"/>
            <a:headEnd/>
            <a:tailEnd/>
          </a:ln>
        </p:spPr>
        <p:txBody>
          <a:bodyPr>
            <a:prstTxWarp prst="textNoShape">
              <a:avLst/>
            </a:prstTxWarp>
            <a:spAutoFit/>
          </a:bodyPr>
          <a:lstStyle/>
          <a:p>
            <a:pPr eaLnBrk="1" hangingPunct="1"/>
            <a:r>
              <a:rPr lang="en-US" sz="1000" i="1">
                <a:latin typeface="Times New Roman" pitchFamily="-65" charset="0"/>
                <a:ea typeface="Times New Roman" pitchFamily="-65" charset="0"/>
                <a:cs typeface="Times New Roman" pitchFamily="-65" charset="0"/>
              </a:rPr>
              <a:t>Copyright (c) 2017 McGraw-Hill Education. All rights reserved. No reproduction or distribution without the prior written consent of McGraw-Hill Education.</a:t>
            </a:r>
            <a:endParaRPr lang="en-US" sz="1000" i="1">
              <a:solidFill>
                <a:srgbClr val="080000"/>
              </a:solidFill>
              <a:latin typeface="Times New Roman" pitchFamily="-65" charset="0"/>
              <a:ea typeface="ＭＳ Ｐゴシック" pitchFamily="-65" charset="-128"/>
              <a:cs typeface="Times New Roman" pitchFamily="-65" charset="0"/>
            </a:endParaRPr>
          </a:p>
        </p:txBody>
      </p:sp>
      <p:sp>
        <p:nvSpPr>
          <p:cNvPr id="7" name="Title 6"/>
          <p:cNvSpPr>
            <a:spLocks noGrp="1"/>
          </p:cNvSpPr>
          <p:nvPr>
            <p:ph type="title"/>
          </p:nvPr>
        </p:nvSpPr>
        <p:spPr/>
        <p:txBody>
          <a:bodyPr/>
          <a:lstStyle/>
          <a:p>
            <a:r>
              <a:rPr lang="en-US" dirty="0"/>
              <a:t>Example: Portfolio Weights</a:t>
            </a:r>
          </a:p>
        </p:txBody>
      </p:sp>
      <p:sp>
        <p:nvSpPr>
          <p:cNvPr id="8"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68</a:t>
            </a:fld>
            <a:endParaRPr lang="en-US" altLang="en-US" sz="1600" dirty="0"/>
          </a:p>
        </p:txBody>
      </p:sp>
      <p:graphicFrame>
        <p:nvGraphicFramePr>
          <p:cNvPr id="6" name="Object 4"/>
          <p:cNvGraphicFramePr>
            <a:graphicFrameLocks noChangeAspect="1"/>
          </p:cNvGraphicFramePr>
          <p:nvPr>
            <p:extLst>
              <p:ext uri="{D42A27DB-BD31-4B8C-83A1-F6EECF244321}">
                <p14:modId xmlns:p14="http://schemas.microsoft.com/office/powerpoint/2010/main" val="473696386"/>
              </p:ext>
            </p:extLst>
          </p:nvPr>
        </p:nvGraphicFramePr>
        <p:xfrm>
          <a:off x="2852421" y="4925441"/>
          <a:ext cx="3883659" cy="1138416"/>
        </p:xfrm>
        <a:graphic>
          <a:graphicData uri="http://schemas.openxmlformats.org/presentationml/2006/ole">
            <mc:AlternateContent xmlns:mc="http://schemas.openxmlformats.org/markup-compatibility/2006">
              <mc:Choice xmlns:v="urn:schemas-microsoft-com:vml" Requires="v">
                <p:oleObj spid="_x0000_s295945" name="Equation" r:id="rId6" imgW="1473200" imgH="444500" progId="Equation.3">
                  <p:embed/>
                </p:oleObj>
              </mc:Choice>
              <mc:Fallback>
                <p:oleObj name="Equation" r:id="rId6" imgW="1473200" imgH="444500" progId="Equation.3">
                  <p:embed/>
                  <p:pic>
                    <p:nvPicPr>
                      <p:cNvPr id="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421" y="4925441"/>
                        <a:ext cx="3883659" cy="1138416"/>
                      </a:xfrm>
                      <a:prstGeom prst="rect">
                        <a:avLst/>
                      </a:prstGeom>
                      <a:noFill/>
                      <a:extLst/>
                    </p:spPr>
                  </p:pic>
                </p:oleObj>
              </mc:Fallback>
            </mc:AlternateContent>
          </a:graphicData>
        </a:graphic>
      </p:graphicFrame>
    </p:spTree>
    <p:extLst>
      <p:ext uri="{BB962C8B-B14F-4D97-AF65-F5344CB8AC3E}">
        <p14:creationId xmlns:p14="http://schemas.microsoft.com/office/powerpoint/2010/main" val="1043444977"/>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bwMode="auto">
          <a:xfrm>
            <a:off x="457200" y="1590673"/>
            <a:ext cx="7975600" cy="27072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a:t>Variance and standard deviation measure the volatility of returns</a:t>
            </a:r>
          </a:p>
          <a:p>
            <a:pPr eaLnBrk="1" hangingPunct="1"/>
            <a:r>
              <a:rPr lang="en-US" sz="2800" dirty="0"/>
              <a:t>Variance = Weighted average of squared deviations</a:t>
            </a:r>
          </a:p>
          <a:p>
            <a:pPr eaLnBrk="1" hangingPunct="1"/>
            <a:r>
              <a:rPr lang="en-US" sz="2800" dirty="0"/>
              <a:t>Standard Deviation = Square root of </a:t>
            </a:r>
            <a:r>
              <a:rPr lang="en-US" sz="2800" dirty="0" smtClean="0"/>
              <a:t>variance</a:t>
            </a:r>
          </a:p>
          <a:p>
            <a:pPr eaLnBrk="1" hangingPunct="1"/>
            <a:r>
              <a:rPr lang="en-US" sz="2800" dirty="0" smtClean="0"/>
              <a:t>These can be computed for the expected return of individual stocks and a portfolio</a:t>
            </a:r>
          </a:p>
          <a:p>
            <a:pPr eaLnBrk="1" hangingPunct="1"/>
            <a:r>
              <a:rPr lang="en-US" sz="2800" dirty="0" smtClean="0"/>
              <a:t>Covered in FINC314</a:t>
            </a:r>
            <a:endParaRPr lang="en-US" sz="2800" dirty="0"/>
          </a:p>
        </p:txBody>
      </p:sp>
      <p:sp>
        <p:nvSpPr>
          <p:cNvPr id="9" name="Title 8"/>
          <p:cNvSpPr>
            <a:spLocks noGrp="1"/>
          </p:cNvSpPr>
          <p:nvPr>
            <p:ph type="title"/>
          </p:nvPr>
        </p:nvSpPr>
        <p:spPr/>
        <p:txBody>
          <a:bodyPr>
            <a:normAutofit/>
          </a:bodyPr>
          <a:lstStyle/>
          <a:p>
            <a:r>
              <a:rPr lang="en-US" dirty="0"/>
              <a:t>Variance &amp; Standard Deviation</a:t>
            </a:r>
          </a:p>
        </p:txBody>
      </p:sp>
      <p:sp>
        <p:nvSpPr>
          <p:cNvPr id="10"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69</a:t>
            </a:fld>
            <a:endParaRPr lang="en-US" altLang="en-US" sz="1600" dirty="0"/>
          </a:p>
        </p:txBody>
      </p:sp>
    </p:spTree>
    <p:extLst>
      <p:ext uri="{BB962C8B-B14F-4D97-AF65-F5344CB8AC3E}">
        <p14:creationId xmlns:p14="http://schemas.microsoft.com/office/powerpoint/2010/main" val="3903190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088883"/>
            <a:ext cx="6172200" cy="1609990"/>
          </a:xfrm>
        </p:spPr>
        <p:txBody>
          <a:bodyPr/>
          <a:lstStyle/>
          <a:p>
            <a:r>
              <a:rPr lang="en-US" sz="1800" dirty="0"/>
              <a:t>You invest in a stock with a share price of $25</a:t>
            </a:r>
          </a:p>
          <a:p>
            <a:r>
              <a:rPr lang="en-US" sz="1800" dirty="0"/>
              <a:t>After one year, the stock price per share is $35</a:t>
            </a:r>
          </a:p>
          <a:p>
            <a:r>
              <a:rPr lang="en-US" sz="1800" dirty="0"/>
              <a:t>Each share paid a $2 dividend</a:t>
            </a:r>
          </a:p>
          <a:p>
            <a:r>
              <a:rPr lang="en-US" sz="1800" dirty="0"/>
              <a:t>What was your dollar return after one year?</a:t>
            </a:r>
          </a:p>
        </p:txBody>
      </p:sp>
      <p:sp>
        <p:nvSpPr>
          <p:cNvPr id="3" name="Title 2"/>
          <p:cNvSpPr>
            <a:spLocks noGrp="1"/>
          </p:cNvSpPr>
          <p:nvPr>
            <p:ph type="title"/>
          </p:nvPr>
        </p:nvSpPr>
        <p:spPr/>
        <p:txBody>
          <a:bodyPr/>
          <a:lstStyle/>
          <a:p>
            <a:r>
              <a:rPr lang="en-US" dirty="0"/>
              <a:t>Dollar Return: Example</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7</a:t>
            </a:fld>
            <a:endParaRPr lang="en-US" altLang="en-US" dirty="0"/>
          </a:p>
        </p:txBody>
      </p:sp>
      <p:grpSp>
        <p:nvGrpSpPr>
          <p:cNvPr id="19" name="Group 18"/>
          <p:cNvGrpSpPr/>
          <p:nvPr/>
        </p:nvGrpSpPr>
        <p:grpSpPr>
          <a:xfrm>
            <a:off x="1917414" y="3683002"/>
            <a:ext cx="5352982" cy="576092"/>
            <a:chOff x="1032551" y="3767668"/>
            <a:chExt cx="7137309" cy="768123"/>
          </a:xfrm>
        </p:grpSpPr>
        <p:sp>
          <p:nvSpPr>
            <p:cNvPr id="5" name="Rounded Rectangle 4"/>
            <p:cNvSpPr/>
            <p:nvPr/>
          </p:nvSpPr>
          <p:spPr>
            <a:xfrm>
              <a:off x="1032551" y="3767668"/>
              <a:ext cx="1918015" cy="7681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 Return</a:t>
              </a:r>
            </a:p>
          </p:txBody>
        </p:sp>
        <p:sp>
          <p:nvSpPr>
            <p:cNvPr id="6" name="Rounded Rectangle 5"/>
            <p:cNvSpPr/>
            <p:nvPr/>
          </p:nvSpPr>
          <p:spPr>
            <a:xfrm>
              <a:off x="3788863" y="3767668"/>
              <a:ext cx="1918015" cy="7681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Dividends</a:t>
              </a:r>
            </a:p>
          </p:txBody>
        </p:sp>
        <p:sp>
          <p:nvSpPr>
            <p:cNvPr id="7" name="TextBox 6"/>
            <p:cNvSpPr txBox="1"/>
            <p:nvPr/>
          </p:nvSpPr>
          <p:spPr>
            <a:xfrm>
              <a:off x="3105451" y="3890119"/>
              <a:ext cx="532624" cy="553998"/>
            </a:xfrm>
            <a:prstGeom prst="rect">
              <a:avLst/>
            </a:prstGeom>
            <a:noFill/>
          </p:spPr>
          <p:txBody>
            <a:bodyPr wrap="none" rtlCol="0">
              <a:spAutoFit/>
            </a:bodyPr>
            <a:lstStyle/>
            <a:p>
              <a:r>
                <a:rPr lang="en-US" sz="2100" b="1" dirty="0">
                  <a:latin typeface="+mn-lt"/>
                </a:rPr>
                <a:t>=</a:t>
              </a:r>
            </a:p>
          </p:txBody>
        </p:sp>
        <p:sp>
          <p:nvSpPr>
            <p:cNvPr id="8" name="Rounded Rectangle 7"/>
            <p:cNvSpPr/>
            <p:nvPr/>
          </p:nvSpPr>
          <p:spPr>
            <a:xfrm>
              <a:off x="6251845" y="3767668"/>
              <a:ext cx="1918015" cy="7681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Capital Gains</a:t>
              </a:r>
            </a:p>
          </p:txBody>
        </p:sp>
        <p:sp>
          <p:nvSpPr>
            <p:cNvPr id="9" name="TextBox 8"/>
            <p:cNvSpPr txBox="1"/>
            <p:nvPr/>
          </p:nvSpPr>
          <p:spPr>
            <a:xfrm>
              <a:off x="5744311" y="3890119"/>
              <a:ext cx="532624" cy="553998"/>
            </a:xfrm>
            <a:prstGeom prst="rect">
              <a:avLst/>
            </a:prstGeom>
            <a:noFill/>
          </p:spPr>
          <p:txBody>
            <a:bodyPr wrap="none" rtlCol="0">
              <a:spAutoFit/>
            </a:bodyPr>
            <a:lstStyle/>
            <a:p>
              <a:r>
                <a:rPr lang="en-US" sz="2100" b="1" dirty="0">
                  <a:latin typeface="+mn-lt"/>
                </a:rPr>
                <a:t>+</a:t>
              </a:r>
            </a:p>
          </p:txBody>
        </p:sp>
      </p:grpSp>
      <p:sp>
        <p:nvSpPr>
          <p:cNvPr id="12" name="TextBox 11"/>
          <p:cNvSpPr txBox="1"/>
          <p:nvPr/>
        </p:nvSpPr>
        <p:spPr>
          <a:xfrm>
            <a:off x="3745213" y="5287264"/>
            <a:ext cx="1091966" cy="415498"/>
          </a:xfrm>
          <a:prstGeom prst="rect">
            <a:avLst/>
          </a:prstGeom>
          <a:noFill/>
          <a:ln w="38100" cap="flat" cmpd="sng" algn="ctr">
            <a:solidFill>
              <a:srgbClr val="227A8F"/>
            </a:solidFill>
            <a:prstDash val="solid"/>
            <a:round/>
            <a:headEnd type="none" w="med" len="med"/>
            <a:tailEnd type="none" w="med" len="med"/>
          </a:ln>
        </p:spPr>
        <p:txBody>
          <a:bodyPr wrap="none" rtlCol="0">
            <a:spAutoFit/>
          </a:bodyPr>
          <a:lstStyle/>
          <a:p>
            <a:r>
              <a:rPr lang="en-US" sz="2100" b="1" dirty="0">
                <a:latin typeface="+mn-lt"/>
              </a:rPr>
              <a:t>=   </a:t>
            </a:r>
            <a:r>
              <a:rPr lang="en-US" dirty="0">
                <a:latin typeface="+mn-lt"/>
              </a:rPr>
              <a:t>$12</a:t>
            </a:r>
          </a:p>
        </p:txBody>
      </p:sp>
      <p:grpSp>
        <p:nvGrpSpPr>
          <p:cNvPr id="23" name="Group 22"/>
          <p:cNvGrpSpPr/>
          <p:nvPr/>
        </p:nvGrpSpPr>
        <p:grpSpPr>
          <a:xfrm>
            <a:off x="3472088" y="4845719"/>
            <a:ext cx="3413147" cy="415498"/>
            <a:chOff x="3105451" y="5317955"/>
            <a:chExt cx="4550862" cy="553996"/>
          </a:xfrm>
        </p:grpSpPr>
        <p:sp>
          <p:nvSpPr>
            <p:cNvPr id="11" name="TextBox 10"/>
            <p:cNvSpPr txBox="1"/>
            <p:nvPr/>
          </p:nvSpPr>
          <p:spPr>
            <a:xfrm>
              <a:off x="3105451" y="5317955"/>
              <a:ext cx="532624" cy="553996"/>
            </a:xfrm>
            <a:prstGeom prst="rect">
              <a:avLst/>
            </a:prstGeom>
            <a:noFill/>
          </p:spPr>
          <p:txBody>
            <a:bodyPr wrap="none" rtlCol="0">
              <a:spAutoFit/>
            </a:bodyPr>
            <a:lstStyle/>
            <a:p>
              <a:r>
                <a:rPr lang="en-US" sz="2100" b="1" dirty="0">
                  <a:latin typeface="+mn-lt"/>
                </a:rPr>
                <a:t>=</a:t>
              </a:r>
            </a:p>
          </p:txBody>
        </p:sp>
        <p:sp>
          <p:nvSpPr>
            <p:cNvPr id="17" name="TextBox 16"/>
            <p:cNvSpPr txBox="1"/>
            <p:nvPr/>
          </p:nvSpPr>
          <p:spPr>
            <a:xfrm>
              <a:off x="4460923" y="5348734"/>
              <a:ext cx="635216" cy="492441"/>
            </a:xfrm>
            <a:prstGeom prst="rect">
              <a:avLst/>
            </a:prstGeom>
            <a:noFill/>
          </p:spPr>
          <p:txBody>
            <a:bodyPr wrap="none" rtlCol="0">
              <a:spAutoFit/>
            </a:bodyPr>
            <a:lstStyle/>
            <a:p>
              <a:r>
                <a:rPr lang="en-US" dirty="0">
                  <a:latin typeface="+mn-lt"/>
                </a:rPr>
                <a:t>$2</a:t>
              </a:r>
            </a:p>
          </p:txBody>
        </p:sp>
        <p:sp>
          <p:nvSpPr>
            <p:cNvPr id="18" name="TextBox 17"/>
            <p:cNvSpPr txBox="1"/>
            <p:nvPr/>
          </p:nvSpPr>
          <p:spPr>
            <a:xfrm>
              <a:off x="6826598" y="5348734"/>
              <a:ext cx="829715" cy="492441"/>
            </a:xfrm>
            <a:prstGeom prst="rect">
              <a:avLst/>
            </a:prstGeom>
            <a:noFill/>
          </p:spPr>
          <p:txBody>
            <a:bodyPr wrap="none" rtlCol="0">
              <a:spAutoFit/>
            </a:bodyPr>
            <a:lstStyle/>
            <a:p>
              <a:r>
                <a:rPr lang="en-US" dirty="0">
                  <a:latin typeface="+mn-lt"/>
                </a:rPr>
                <a:t>$10</a:t>
              </a:r>
            </a:p>
          </p:txBody>
        </p:sp>
        <p:sp>
          <p:nvSpPr>
            <p:cNvPr id="21" name="TextBox 20"/>
            <p:cNvSpPr txBox="1"/>
            <p:nvPr/>
          </p:nvSpPr>
          <p:spPr>
            <a:xfrm>
              <a:off x="5744311" y="5317955"/>
              <a:ext cx="532624" cy="553996"/>
            </a:xfrm>
            <a:prstGeom prst="rect">
              <a:avLst/>
            </a:prstGeom>
            <a:noFill/>
          </p:spPr>
          <p:txBody>
            <a:bodyPr wrap="none" rtlCol="0">
              <a:spAutoFit/>
            </a:bodyPr>
            <a:lstStyle/>
            <a:p>
              <a:r>
                <a:rPr lang="en-US" sz="2100" b="1" dirty="0">
                  <a:latin typeface="+mn-lt"/>
                </a:rPr>
                <a:t>+</a:t>
              </a:r>
            </a:p>
          </p:txBody>
        </p:sp>
      </p:grpSp>
      <p:grpSp>
        <p:nvGrpSpPr>
          <p:cNvPr id="24" name="Group 23"/>
          <p:cNvGrpSpPr/>
          <p:nvPr/>
        </p:nvGrpSpPr>
        <p:grpSpPr>
          <a:xfrm>
            <a:off x="3472089" y="4403684"/>
            <a:ext cx="3773709" cy="415498"/>
            <a:chOff x="3105451" y="4728575"/>
            <a:chExt cx="5031611" cy="553996"/>
          </a:xfrm>
        </p:grpSpPr>
        <p:grpSp>
          <p:nvGrpSpPr>
            <p:cNvPr id="20" name="Group 19"/>
            <p:cNvGrpSpPr/>
            <p:nvPr/>
          </p:nvGrpSpPr>
          <p:grpSpPr>
            <a:xfrm>
              <a:off x="3105451" y="4728575"/>
              <a:ext cx="5031611" cy="553996"/>
              <a:chOff x="3105451" y="4728575"/>
              <a:chExt cx="5031611" cy="553996"/>
            </a:xfrm>
          </p:grpSpPr>
          <p:sp>
            <p:nvSpPr>
              <p:cNvPr id="10" name="TextBox 9"/>
              <p:cNvSpPr txBox="1"/>
              <p:nvPr/>
            </p:nvSpPr>
            <p:spPr>
              <a:xfrm>
                <a:off x="3105451" y="4728575"/>
                <a:ext cx="532624" cy="553996"/>
              </a:xfrm>
              <a:prstGeom prst="rect">
                <a:avLst/>
              </a:prstGeom>
              <a:noFill/>
            </p:spPr>
            <p:txBody>
              <a:bodyPr wrap="none" rtlCol="0">
                <a:spAutoFit/>
              </a:bodyPr>
              <a:lstStyle/>
              <a:p>
                <a:r>
                  <a:rPr lang="en-US" sz="2100" b="1" dirty="0">
                    <a:latin typeface="+mn-lt"/>
                  </a:rPr>
                  <a:t>=</a:t>
                </a:r>
              </a:p>
            </p:txBody>
          </p:sp>
          <p:sp>
            <p:nvSpPr>
              <p:cNvPr id="13" name="TextBox 12"/>
              <p:cNvSpPr txBox="1"/>
              <p:nvPr/>
            </p:nvSpPr>
            <p:spPr>
              <a:xfrm>
                <a:off x="4460923" y="4759354"/>
                <a:ext cx="635216" cy="492441"/>
              </a:xfrm>
              <a:prstGeom prst="rect">
                <a:avLst/>
              </a:prstGeom>
              <a:noFill/>
            </p:spPr>
            <p:txBody>
              <a:bodyPr wrap="none" rtlCol="0">
                <a:spAutoFit/>
              </a:bodyPr>
              <a:lstStyle/>
              <a:p>
                <a:r>
                  <a:rPr lang="en-US" dirty="0">
                    <a:latin typeface="+mn-lt"/>
                  </a:rPr>
                  <a:t>$2</a:t>
                </a:r>
              </a:p>
            </p:txBody>
          </p:sp>
          <p:sp>
            <p:nvSpPr>
              <p:cNvPr id="14" name="TextBox 13"/>
              <p:cNvSpPr txBox="1"/>
              <p:nvPr/>
            </p:nvSpPr>
            <p:spPr>
              <a:xfrm>
                <a:off x="6345545" y="4759354"/>
                <a:ext cx="1791517" cy="492441"/>
              </a:xfrm>
              <a:prstGeom prst="rect">
                <a:avLst/>
              </a:prstGeom>
              <a:noFill/>
            </p:spPr>
            <p:txBody>
              <a:bodyPr wrap="none" rtlCol="0">
                <a:spAutoFit/>
              </a:bodyPr>
              <a:lstStyle/>
              <a:p>
                <a:r>
                  <a:rPr lang="en-US" dirty="0">
                    <a:latin typeface="+mn-lt"/>
                  </a:rPr>
                  <a:t>($35-$25)</a:t>
                </a:r>
              </a:p>
            </p:txBody>
          </p:sp>
        </p:grpSp>
        <p:sp>
          <p:nvSpPr>
            <p:cNvPr id="22" name="TextBox 21"/>
            <p:cNvSpPr txBox="1"/>
            <p:nvPr/>
          </p:nvSpPr>
          <p:spPr>
            <a:xfrm>
              <a:off x="5744310" y="4728575"/>
              <a:ext cx="532624" cy="553996"/>
            </a:xfrm>
            <a:prstGeom prst="rect">
              <a:avLst/>
            </a:prstGeom>
            <a:noFill/>
          </p:spPr>
          <p:txBody>
            <a:bodyPr wrap="none" rtlCol="0">
              <a:spAutoFit/>
            </a:bodyPr>
            <a:lstStyle/>
            <a:p>
              <a:r>
                <a:rPr lang="en-US" sz="2100" b="1" dirty="0">
                  <a:latin typeface="+mn-lt"/>
                </a:rPr>
                <a:t>+</a:t>
              </a:r>
            </a:p>
          </p:txBody>
        </p:sp>
      </p:grpSp>
    </p:spTree>
    <p:extLst>
      <p:ext uri="{BB962C8B-B14F-4D97-AF65-F5344CB8AC3E}">
        <p14:creationId xmlns:p14="http://schemas.microsoft.com/office/powerpoint/2010/main" val="261506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132" y="1591921"/>
            <a:ext cx="8287053" cy="4436342"/>
          </a:xfrm>
        </p:spPr>
        <p:txBody>
          <a:bodyPr>
            <a:noAutofit/>
          </a:bodyPr>
          <a:lstStyle/>
          <a:p>
            <a:pPr marL="107950" indent="0">
              <a:spcBef>
                <a:spcPts val="600"/>
              </a:spcBef>
              <a:buNone/>
            </a:pPr>
            <a:r>
              <a:rPr lang="en-US" sz="2000" b="1" dirty="0"/>
              <a:t>A stock is expected to return 13 percent in an economic boom, 10 percent in a normal economy, and 3 percent in a recessionary economy. Which one of the following will lower the overall expected rate of return on this stock?</a:t>
            </a:r>
          </a:p>
          <a:p>
            <a:pPr marL="954088" lvl="1" indent="-514350">
              <a:spcBef>
                <a:spcPts val="600"/>
              </a:spcBef>
              <a:buFont typeface="+mj-lt"/>
              <a:buAutoNum type="alphaUcPeriod"/>
            </a:pPr>
            <a:r>
              <a:rPr lang="en-US" sz="1800" dirty="0"/>
              <a:t>An increase in the rate of return in a recessionary economy</a:t>
            </a:r>
          </a:p>
          <a:p>
            <a:pPr marL="954088" lvl="1" indent="-514350">
              <a:spcBef>
                <a:spcPts val="600"/>
              </a:spcBef>
              <a:buFont typeface="+mj-lt"/>
              <a:buAutoNum type="alphaUcPeriod"/>
            </a:pPr>
            <a:r>
              <a:rPr lang="en-US" sz="1800" dirty="0"/>
              <a:t>An increase in the probability of an economic boom</a:t>
            </a:r>
          </a:p>
          <a:p>
            <a:pPr marL="954088" lvl="1" indent="-514350">
              <a:spcBef>
                <a:spcPts val="600"/>
              </a:spcBef>
              <a:buFont typeface="+mj-lt"/>
              <a:buAutoNum type="alphaUcPeriod"/>
            </a:pPr>
            <a:r>
              <a:rPr lang="en-US" sz="1800" dirty="0"/>
              <a:t>A decrease in the probability of a recession occurring</a:t>
            </a:r>
          </a:p>
          <a:p>
            <a:pPr marL="954088" lvl="1" indent="-514350">
              <a:spcBef>
                <a:spcPts val="600"/>
              </a:spcBef>
              <a:buFont typeface="+mj-lt"/>
              <a:buAutoNum type="alphaUcPeriod"/>
            </a:pPr>
            <a:r>
              <a:rPr lang="en-US" sz="1800" dirty="0"/>
              <a:t>A decrease in the probability of an economic boom</a:t>
            </a:r>
          </a:p>
          <a:p>
            <a:pPr marL="954088" lvl="1" indent="-514350">
              <a:spcBef>
                <a:spcPts val="600"/>
              </a:spcBef>
              <a:buFont typeface="+mj-lt"/>
              <a:buAutoNum type="alphaUcPeriod"/>
            </a:pPr>
            <a:r>
              <a:rPr lang="en-US" sz="1800" dirty="0"/>
              <a:t>An increase in the rate of return for a normal economy</a:t>
            </a:r>
          </a:p>
        </p:txBody>
      </p:sp>
      <p:sp>
        <p:nvSpPr>
          <p:cNvPr id="3" name="Slide Number Placeholder 2"/>
          <p:cNvSpPr>
            <a:spLocks noGrp="1"/>
          </p:cNvSpPr>
          <p:nvPr>
            <p:ph type="sldNum" sz="quarter" idx="12"/>
          </p:nvPr>
        </p:nvSpPr>
        <p:spPr>
          <a:xfrm>
            <a:off x="7660257" y="6407944"/>
            <a:ext cx="1352775" cy="365125"/>
          </a:xfrm>
        </p:spPr>
        <p:txBody>
          <a:bodyPr/>
          <a:lstStyle/>
          <a:p>
            <a:r>
              <a:rPr lang="en-US" dirty="0"/>
              <a:t>11-</a:t>
            </a:r>
            <a:fld id="{EB89C5CF-6863-6540-A5F4-09B0C10DF01D}" type="slidenum">
              <a:rPr lang="en-US" smtClean="0"/>
              <a:pPr/>
              <a:t>70</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6367456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9262" y="1242507"/>
            <a:ext cx="8643481" cy="3775075"/>
          </a:xfrm>
        </p:spPr>
        <p:txBody>
          <a:bodyPr>
            <a:normAutofit lnSpcReduction="10000"/>
          </a:bodyPr>
          <a:lstStyle/>
          <a:p>
            <a:pPr algn="ctr">
              <a:buNone/>
            </a:pPr>
            <a:r>
              <a:rPr lang="en-US" sz="8649" dirty="0">
                <a:latin typeface="Arial Black"/>
                <a:cs typeface="Arial Black"/>
              </a:rPr>
              <a:t>Systemic and </a:t>
            </a:r>
            <a:r>
              <a:rPr lang="en-US" sz="8649" dirty="0" err="1">
                <a:latin typeface="Arial Black"/>
                <a:cs typeface="Arial Black"/>
              </a:rPr>
              <a:t>Unsystemic</a:t>
            </a:r>
            <a:r>
              <a:rPr lang="en-US" sz="8649" dirty="0">
                <a:latin typeface="Arial Black"/>
                <a:cs typeface="Arial Black"/>
              </a:rPr>
              <a:t> Risk</a:t>
            </a:r>
          </a:p>
          <a:p>
            <a:pPr algn="ctr"/>
            <a:endParaRPr lang="en-US" dirty="0"/>
          </a:p>
          <a:p>
            <a:pPr algn="ctr"/>
            <a:endParaRPr lang="en-US" dirty="0"/>
          </a:p>
          <a:p>
            <a:pPr algn="ctr"/>
            <a:endParaRPr lang="en-US" dirty="0"/>
          </a:p>
        </p:txBody>
      </p:sp>
      <p:sp>
        <p:nvSpPr>
          <p:cNvPr id="6" name="Slide Number Placeholder 2"/>
          <p:cNvSpPr>
            <a:spLocks noGrp="1"/>
          </p:cNvSpPr>
          <p:nvPr>
            <p:ph type="sldNum" sz="quarter" idx="12"/>
          </p:nvPr>
        </p:nvSpPr>
        <p:spPr>
          <a:xfrm>
            <a:off x="8059257" y="6407944"/>
            <a:ext cx="953775" cy="365760"/>
          </a:xfrm>
        </p:spPr>
        <p:txBody>
          <a:bodyPr/>
          <a:lstStyle/>
          <a:p>
            <a:r>
              <a:rPr lang="en-US" dirty="0"/>
              <a:t>11-</a:t>
            </a:r>
            <a:fld id="{EB89C5CF-6863-6540-A5F4-09B0C10DF01D}" type="slidenum">
              <a:rPr lang="en-US" smtClean="0"/>
              <a:pPr/>
              <a:t>71</a:t>
            </a:fld>
            <a:endParaRPr lang="en-US" dirty="0"/>
          </a:p>
        </p:txBody>
      </p:sp>
      <p:pic>
        <p:nvPicPr>
          <p:cNvPr id="5" name="Picture 4" descr="15297971_s.jpg"/>
          <p:cNvPicPr>
            <a:picLocks noChangeAspect="1"/>
          </p:cNvPicPr>
          <p:nvPr/>
        </p:nvPicPr>
        <p:blipFill>
          <a:blip r:embed="rId3"/>
          <a:srcRect l="7037" t="38228" r="64518" b="36233"/>
          <a:stretch>
            <a:fillRect/>
          </a:stretch>
        </p:blipFill>
        <p:spPr>
          <a:xfrm>
            <a:off x="6316132" y="5029198"/>
            <a:ext cx="2350246" cy="1463040"/>
          </a:xfrm>
          <a:prstGeom prst="rect">
            <a:avLst/>
          </a:prstGeom>
        </p:spPr>
      </p:pic>
    </p:spTree>
    <p:extLst>
      <p:ext uri="{BB962C8B-B14F-4D97-AF65-F5344CB8AC3E}">
        <p14:creationId xmlns:p14="http://schemas.microsoft.com/office/powerpoint/2010/main" val="22423873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bwMode="auto">
          <a:xfrm>
            <a:off x="426720" y="2022211"/>
            <a:ext cx="4145280" cy="2732669"/>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000" dirty="0"/>
              <a:t>Factors that affect a large number of assets</a:t>
            </a:r>
          </a:p>
          <a:p>
            <a:pPr lvl="1" eaLnBrk="1" hangingPunct="1">
              <a:lnSpc>
                <a:spcPct val="90000"/>
              </a:lnSpc>
            </a:pPr>
            <a:r>
              <a:rPr lang="en-US" sz="1800" dirty="0">
                <a:ea typeface="Arial" pitchFamily="-65" charset="0"/>
                <a:cs typeface="Arial" pitchFamily="-65" charset="0"/>
              </a:rPr>
              <a:t>Changes in GDP</a:t>
            </a:r>
          </a:p>
          <a:p>
            <a:pPr lvl="1" eaLnBrk="1" hangingPunct="1">
              <a:lnSpc>
                <a:spcPct val="90000"/>
              </a:lnSpc>
            </a:pPr>
            <a:r>
              <a:rPr lang="en-US" sz="1800" dirty="0">
                <a:ea typeface="Arial" pitchFamily="-65" charset="0"/>
                <a:cs typeface="Arial" pitchFamily="-65" charset="0"/>
              </a:rPr>
              <a:t>Inflation</a:t>
            </a:r>
          </a:p>
          <a:p>
            <a:pPr lvl="1" eaLnBrk="1" hangingPunct="1">
              <a:lnSpc>
                <a:spcPct val="90000"/>
              </a:lnSpc>
            </a:pPr>
            <a:r>
              <a:rPr lang="en-US" sz="1800" dirty="0">
                <a:ea typeface="Arial" pitchFamily="-65" charset="0"/>
                <a:cs typeface="Arial" pitchFamily="-65" charset="0"/>
              </a:rPr>
              <a:t>Interest rate changes</a:t>
            </a:r>
          </a:p>
          <a:p>
            <a:pPr lvl="1" eaLnBrk="1" hangingPunct="1">
              <a:lnSpc>
                <a:spcPct val="90000"/>
              </a:lnSpc>
            </a:pPr>
            <a:r>
              <a:rPr lang="en-US" sz="1800" dirty="0">
                <a:ea typeface="Arial" pitchFamily="-65" charset="0"/>
                <a:cs typeface="Arial" pitchFamily="-65" charset="0"/>
              </a:rPr>
              <a:t>Et cetera</a:t>
            </a:r>
          </a:p>
          <a:p>
            <a:pPr eaLnBrk="1" hangingPunct="1">
              <a:lnSpc>
                <a:spcPct val="90000"/>
              </a:lnSpc>
            </a:pPr>
            <a:r>
              <a:rPr lang="en-US" sz="2000" dirty="0">
                <a:ea typeface="Arial" pitchFamily="-65" charset="0"/>
                <a:cs typeface="Arial" pitchFamily="-65" charset="0"/>
              </a:rPr>
              <a:t>Also called “market risk”</a:t>
            </a:r>
          </a:p>
        </p:txBody>
      </p:sp>
      <p:sp>
        <p:nvSpPr>
          <p:cNvPr id="6" name="Title 5"/>
          <p:cNvSpPr>
            <a:spLocks noGrp="1"/>
          </p:cNvSpPr>
          <p:nvPr>
            <p:ph type="title"/>
          </p:nvPr>
        </p:nvSpPr>
        <p:spPr/>
        <p:txBody>
          <a:bodyPr>
            <a:normAutofit/>
          </a:bodyPr>
          <a:lstStyle/>
          <a:p>
            <a:r>
              <a:rPr lang="en-US" dirty="0"/>
              <a:t>Systemic and </a:t>
            </a:r>
            <a:r>
              <a:rPr lang="en-US" dirty="0" err="1"/>
              <a:t>Unsystemic</a:t>
            </a:r>
            <a:r>
              <a:rPr lang="en-US" dirty="0"/>
              <a:t> Risk</a:t>
            </a:r>
          </a:p>
        </p:txBody>
      </p:sp>
      <p:sp>
        <p:nvSpPr>
          <p:cNvPr id="7"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72</a:t>
            </a:fld>
            <a:endParaRPr lang="en-US" altLang="en-US" sz="1600" dirty="0"/>
          </a:p>
        </p:txBody>
      </p:sp>
      <p:sp>
        <p:nvSpPr>
          <p:cNvPr id="5" name="Rectangle 3">
            <a:extLst>
              <a:ext uri="{FF2B5EF4-FFF2-40B4-BE49-F238E27FC236}">
                <a16:creationId xmlns:a16="http://schemas.microsoft.com/office/drawing/2014/main" id="{65E9E765-A1C7-4EBB-BBED-BA90FF7A7C95}"/>
              </a:ext>
            </a:extLst>
          </p:cNvPr>
          <p:cNvSpPr txBox="1">
            <a:spLocks noChangeArrowheads="1"/>
          </p:cNvSpPr>
          <p:nvPr/>
        </p:nvSpPr>
        <p:spPr bwMode="auto">
          <a:xfrm>
            <a:off x="4667250" y="2022211"/>
            <a:ext cx="4145280" cy="2732669"/>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27050" indent="-419100" algn="l" rtl="0" eaLnBrk="0" fontAlgn="base" hangingPunct="0">
              <a:spcBef>
                <a:spcPts val="400"/>
              </a:spcBef>
              <a:spcAft>
                <a:spcPts val="600"/>
              </a:spcAft>
              <a:buClr>
                <a:schemeClr val="accent1"/>
              </a:buClr>
              <a:buSzPct val="110000"/>
              <a:buFont typeface="Wingdings" charset="2"/>
              <a:buChar char="§"/>
              <a:defRPr sz="3200" kern="1200">
                <a:solidFill>
                  <a:schemeClr val="tx1"/>
                </a:solidFill>
                <a:latin typeface="+mn-lt"/>
                <a:ea typeface="ＭＳ Ｐゴシック" panose="020B0600070205080204" pitchFamily="34" charset="-128"/>
                <a:cs typeface="+mn-cs"/>
              </a:defRPr>
            </a:lvl1pPr>
            <a:lvl2pPr marL="858838" indent="-339725" algn="l" rtl="0" eaLnBrk="0" fontAlgn="base" hangingPunct="0">
              <a:spcBef>
                <a:spcPts val="325"/>
              </a:spcBef>
              <a:spcAft>
                <a:spcPts val="600"/>
              </a:spcAft>
              <a:buClr>
                <a:schemeClr val="accent1"/>
              </a:buClr>
              <a:buSzPct val="70000"/>
              <a:buFont typeface="Wingdings" charset="2"/>
              <a:buChar char="Ø"/>
              <a:defRPr sz="2800" kern="1200">
                <a:solidFill>
                  <a:schemeClr val="tx1"/>
                </a:solidFill>
                <a:latin typeface="+mn-lt"/>
                <a:ea typeface="ＭＳ Ｐゴシック" panose="020B0600070205080204" pitchFamily="34" charset="-128"/>
                <a:cs typeface="+mn-cs"/>
              </a:defRPr>
            </a:lvl2pPr>
            <a:lvl3pPr marL="858838" indent="-228600" algn="l" rtl="0" eaLnBrk="0" fontAlgn="base" hangingPunct="0">
              <a:spcBef>
                <a:spcPts val="350"/>
              </a:spcBef>
              <a:spcAft>
                <a:spcPts val="600"/>
              </a:spcAft>
              <a:buClr>
                <a:schemeClr val="accent2"/>
              </a:buClr>
              <a:buSzPct val="100000"/>
              <a:buFont typeface="Wingdings 2" panose="05020102010507070707" pitchFamily="18" charset="2"/>
              <a:buChar char=""/>
              <a:defRPr sz="2100" kern="1200">
                <a:solidFill>
                  <a:schemeClr val="tx1"/>
                </a:solidFill>
                <a:latin typeface="+mn-lt"/>
                <a:ea typeface="ＭＳ Ｐゴシック" panose="020B0600070205080204" pitchFamily="34" charset="-128"/>
                <a:cs typeface="+mn-cs"/>
              </a:defRPr>
            </a:lvl3pPr>
            <a:lvl4pPr marL="1143000" indent="-228600" algn="l" rtl="0" eaLnBrk="0" fontAlgn="base" hangingPunct="0">
              <a:spcBef>
                <a:spcPts val="350"/>
              </a:spcBef>
              <a:spcAft>
                <a:spcPts val="600"/>
              </a:spcAft>
              <a:buClr>
                <a:schemeClr val="accent2"/>
              </a:buClr>
              <a:buFont typeface="Wingdings 2" panose="05020102010507070707" pitchFamily="18" charset="2"/>
              <a:buChar char=""/>
              <a:defRPr sz="1900" kern="1200">
                <a:solidFill>
                  <a:schemeClr val="tx1"/>
                </a:solidFill>
                <a:latin typeface="+mn-lt"/>
                <a:ea typeface="ＭＳ Ｐゴシック" panose="020B0600070205080204" pitchFamily="34" charset="-128"/>
                <a:cs typeface="+mn-cs"/>
              </a:defRPr>
            </a:lvl4pPr>
            <a:lvl5pPr marL="1371600" indent="-228600" algn="l" rtl="0" eaLnBrk="0" fontAlgn="base" hangingPunct="0">
              <a:spcBef>
                <a:spcPts val="350"/>
              </a:spcBef>
              <a:spcAft>
                <a:spcPts val="600"/>
              </a:spcAft>
              <a:buClr>
                <a:schemeClr val="accent2"/>
              </a:buClr>
              <a:buFont typeface="Wingdings 2" panose="05020102010507070707" pitchFamily="18" charset="2"/>
              <a:buChar char=""/>
              <a:defRPr kern="1200">
                <a:solidFill>
                  <a:schemeClr val="tx1"/>
                </a:solidFill>
                <a:latin typeface="+mn-lt"/>
                <a:ea typeface="ＭＳ Ｐゴシック" panose="020B0600070205080204"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defTabSz="914400" eaLnBrk="1" hangingPunct="1">
              <a:lnSpc>
                <a:spcPct val="90000"/>
              </a:lnSpc>
            </a:pPr>
            <a:r>
              <a:rPr lang="en-US" sz="2000" dirty="0"/>
              <a:t>Factors that unique to a specific company or limited number of assets</a:t>
            </a:r>
          </a:p>
          <a:p>
            <a:pPr lvl="1" defTabSz="914400" eaLnBrk="1" hangingPunct="1">
              <a:lnSpc>
                <a:spcPct val="90000"/>
              </a:lnSpc>
            </a:pPr>
            <a:r>
              <a:rPr lang="en-US" sz="1800" dirty="0">
                <a:ea typeface="Arial" pitchFamily="-65" charset="0"/>
                <a:cs typeface="Arial" pitchFamily="-65" charset="0"/>
              </a:rPr>
              <a:t>Labor strike</a:t>
            </a:r>
          </a:p>
          <a:p>
            <a:pPr lvl="1" defTabSz="914400" eaLnBrk="1" hangingPunct="1">
              <a:lnSpc>
                <a:spcPct val="90000"/>
              </a:lnSpc>
            </a:pPr>
            <a:r>
              <a:rPr lang="en-US" sz="1800" dirty="0">
                <a:ea typeface="Arial" pitchFamily="-65" charset="0"/>
                <a:cs typeface="Arial" pitchFamily="-65" charset="0"/>
              </a:rPr>
              <a:t>Shortage of parts</a:t>
            </a:r>
          </a:p>
          <a:p>
            <a:pPr lvl="1" defTabSz="914400" eaLnBrk="1" hangingPunct="1">
              <a:lnSpc>
                <a:spcPct val="90000"/>
              </a:lnSpc>
            </a:pPr>
            <a:r>
              <a:rPr lang="en-US" sz="1800" dirty="0">
                <a:ea typeface="Arial" pitchFamily="-65" charset="0"/>
                <a:cs typeface="Arial" pitchFamily="-65" charset="0"/>
              </a:rPr>
              <a:t>Risk of hurricane</a:t>
            </a:r>
          </a:p>
          <a:p>
            <a:pPr lvl="1" defTabSz="914400" eaLnBrk="1" hangingPunct="1">
              <a:lnSpc>
                <a:spcPct val="90000"/>
              </a:lnSpc>
            </a:pPr>
            <a:r>
              <a:rPr lang="en-US" sz="1800" dirty="0">
                <a:ea typeface="Arial" pitchFamily="-65" charset="0"/>
                <a:cs typeface="Arial" pitchFamily="-65" charset="0"/>
              </a:rPr>
              <a:t>Et cetera</a:t>
            </a:r>
          </a:p>
          <a:p>
            <a:pPr defTabSz="914400" eaLnBrk="1" hangingPunct="1">
              <a:lnSpc>
                <a:spcPct val="90000"/>
              </a:lnSpc>
            </a:pPr>
            <a:r>
              <a:rPr lang="en-US" sz="2000" dirty="0">
                <a:ea typeface="Arial" pitchFamily="-65" charset="0"/>
                <a:cs typeface="Arial" pitchFamily="-65" charset="0"/>
              </a:rPr>
              <a:t>Also called “asset-specific risk” or “unique risk”</a:t>
            </a:r>
          </a:p>
        </p:txBody>
      </p:sp>
      <p:sp>
        <p:nvSpPr>
          <p:cNvPr id="2" name="TextBox 1">
            <a:extLst>
              <a:ext uri="{FF2B5EF4-FFF2-40B4-BE49-F238E27FC236}">
                <a16:creationId xmlns:a16="http://schemas.microsoft.com/office/drawing/2014/main" id="{714BA67A-8E2F-412E-B9A1-C9A042271A2F}"/>
              </a:ext>
            </a:extLst>
          </p:cNvPr>
          <p:cNvSpPr txBox="1"/>
          <p:nvPr/>
        </p:nvSpPr>
        <p:spPr>
          <a:xfrm>
            <a:off x="728683" y="5591056"/>
            <a:ext cx="3541354" cy="461665"/>
          </a:xfrm>
          <a:prstGeom prst="rect">
            <a:avLst/>
          </a:prstGeom>
          <a:noFill/>
        </p:spPr>
        <p:txBody>
          <a:bodyPr wrap="none" rtlCol="0">
            <a:spAutoFit/>
          </a:bodyPr>
          <a:lstStyle/>
          <a:p>
            <a:pPr algn="ctr"/>
            <a:r>
              <a:rPr lang="en-US" sz="2400" dirty="0">
                <a:latin typeface="+mn-lt"/>
              </a:rPr>
              <a:t>Non-Diversifiable Risk</a:t>
            </a:r>
          </a:p>
        </p:txBody>
      </p:sp>
      <p:sp>
        <p:nvSpPr>
          <p:cNvPr id="8" name="TextBox 7">
            <a:extLst>
              <a:ext uri="{FF2B5EF4-FFF2-40B4-BE49-F238E27FC236}">
                <a16:creationId xmlns:a16="http://schemas.microsoft.com/office/drawing/2014/main" id="{3A584FFD-00A9-4BEF-8DEA-AAA0C066DD1B}"/>
              </a:ext>
            </a:extLst>
          </p:cNvPr>
          <p:cNvSpPr txBox="1"/>
          <p:nvPr/>
        </p:nvSpPr>
        <p:spPr>
          <a:xfrm>
            <a:off x="5361948" y="5591056"/>
            <a:ext cx="2755883" cy="461665"/>
          </a:xfrm>
          <a:prstGeom prst="rect">
            <a:avLst/>
          </a:prstGeom>
          <a:noFill/>
        </p:spPr>
        <p:txBody>
          <a:bodyPr wrap="none" rtlCol="0">
            <a:spAutoFit/>
          </a:bodyPr>
          <a:lstStyle/>
          <a:p>
            <a:pPr algn="ctr"/>
            <a:r>
              <a:rPr lang="en-US" sz="2400" dirty="0">
                <a:latin typeface="+mn-lt"/>
              </a:rPr>
              <a:t>Diversifiable Risk</a:t>
            </a:r>
          </a:p>
        </p:txBody>
      </p:sp>
      <p:sp>
        <p:nvSpPr>
          <p:cNvPr id="3" name="Arrow: Down 2">
            <a:extLst>
              <a:ext uri="{FF2B5EF4-FFF2-40B4-BE49-F238E27FC236}">
                <a16:creationId xmlns:a16="http://schemas.microsoft.com/office/drawing/2014/main" id="{B8ABE41D-B504-4440-9EEE-0C19E06AF130}"/>
              </a:ext>
            </a:extLst>
          </p:cNvPr>
          <p:cNvSpPr/>
          <p:nvPr/>
        </p:nvSpPr>
        <p:spPr>
          <a:xfrm>
            <a:off x="6116001" y="5120640"/>
            <a:ext cx="1247775" cy="4704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99717DAD-5C8A-4E4B-AD00-6FEB2AB8C9D8}"/>
              </a:ext>
            </a:extLst>
          </p:cNvPr>
          <p:cNvSpPr/>
          <p:nvPr/>
        </p:nvSpPr>
        <p:spPr>
          <a:xfrm>
            <a:off x="1875472" y="5120640"/>
            <a:ext cx="1247775" cy="4704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A0FE31-AD46-4C0E-A147-CDA9AF93B1E1}"/>
              </a:ext>
            </a:extLst>
          </p:cNvPr>
          <p:cNvSpPr txBox="1"/>
          <p:nvPr/>
        </p:nvSpPr>
        <p:spPr>
          <a:xfrm>
            <a:off x="1396336" y="1566770"/>
            <a:ext cx="2206053" cy="461665"/>
          </a:xfrm>
          <a:prstGeom prst="rect">
            <a:avLst/>
          </a:prstGeom>
          <a:noFill/>
        </p:spPr>
        <p:txBody>
          <a:bodyPr wrap="none" rtlCol="0">
            <a:spAutoFit/>
          </a:bodyPr>
          <a:lstStyle/>
          <a:p>
            <a:pPr algn="ctr"/>
            <a:r>
              <a:rPr lang="en-US" sz="2400" b="1" u="sng" dirty="0">
                <a:latin typeface="+mn-lt"/>
              </a:rPr>
              <a:t>Systemic Risk</a:t>
            </a:r>
          </a:p>
        </p:txBody>
      </p:sp>
      <p:sp>
        <p:nvSpPr>
          <p:cNvPr id="11" name="TextBox 10">
            <a:extLst>
              <a:ext uri="{FF2B5EF4-FFF2-40B4-BE49-F238E27FC236}">
                <a16:creationId xmlns:a16="http://schemas.microsoft.com/office/drawing/2014/main" id="{C34B6DC9-55AA-4401-92E3-88ABF458C35C}"/>
              </a:ext>
            </a:extLst>
          </p:cNvPr>
          <p:cNvSpPr txBox="1"/>
          <p:nvPr/>
        </p:nvSpPr>
        <p:spPr>
          <a:xfrm>
            <a:off x="5438088" y="1566770"/>
            <a:ext cx="2603598" cy="461665"/>
          </a:xfrm>
          <a:prstGeom prst="rect">
            <a:avLst/>
          </a:prstGeom>
          <a:noFill/>
        </p:spPr>
        <p:txBody>
          <a:bodyPr wrap="none" rtlCol="0">
            <a:spAutoFit/>
          </a:bodyPr>
          <a:lstStyle/>
          <a:p>
            <a:pPr algn="ctr"/>
            <a:r>
              <a:rPr lang="en-US" sz="2400" b="1" u="sng" dirty="0" err="1">
                <a:latin typeface="+mn-lt"/>
              </a:rPr>
              <a:t>Unsystemic</a:t>
            </a:r>
            <a:r>
              <a:rPr lang="en-US" sz="2400" b="1" u="sng" dirty="0">
                <a:latin typeface="+mn-lt"/>
              </a:rPr>
              <a:t> Risk</a:t>
            </a:r>
          </a:p>
        </p:txBody>
      </p:sp>
    </p:spTree>
    <p:extLst>
      <p:ext uri="{BB962C8B-B14F-4D97-AF65-F5344CB8AC3E}">
        <p14:creationId xmlns:p14="http://schemas.microsoft.com/office/powerpoint/2010/main" val="2328577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4819">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4819">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up)">
                                      <p:cBhvr>
                                        <p:cTn id="50" dur="500"/>
                                        <p:tgtEl>
                                          <p:spTgt spid="9"/>
                                        </p:tgtEl>
                                      </p:cBhvr>
                                    </p:animEffec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up)">
                                      <p:cBhvr>
                                        <p:cTn id="58" dur="500"/>
                                        <p:tgtEl>
                                          <p:spTgt spid="3"/>
                                        </p:tgtEl>
                                      </p:cBhvr>
                                    </p:animEffec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P spid="5" grpId="0" uiExpand="1" build="p"/>
      <p:bldP spid="2" grpId="0"/>
      <p:bldP spid="8" grpId="0"/>
      <p:bldP spid="3" grpId="0" animBg="1"/>
      <p:bldP spid="9" grpId="0" animBg="1"/>
      <p:bldP spid="10" grpId="0"/>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9262" y="1242507"/>
            <a:ext cx="8643481" cy="3775075"/>
          </a:xfrm>
        </p:spPr>
        <p:txBody>
          <a:bodyPr>
            <a:normAutofit fontScale="92500"/>
          </a:bodyPr>
          <a:lstStyle/>
          <a:p>
            <a:pPr algn="ctr">
              <a:buNone/>
            </a:pPr>
            <a:r>
              <a:rPr lang="en-US" sz="8649" dirty="0">
                <a:latin typeface="Arial Black"/>
                <a:cs typeface="Arial Black"/>
              </a:rPr>
              <a:t>Portfolio</a:t>
            </a:r>
          </a:p>
          <a:p>
            <a:pPr algn="ctr">
              <a:buNone/>
            </a:pPr>
            <a:r>
              <a:rPr lang="en-US" sz="8649" dirty="0">
                <a:latin typeface="Arial Black"/>
                <a:cs typeface="Arial Black"/>
              </a:rPr>
              <a:t>Diversification</a:t>
            </a:r>
          </a:p>
          <a:p>
            <a:pPr algn="ctr"/>
            <a:endParaRPr lang="en-US" dirty="0"/>
          </a:p>
          <a:p>
            <a:pPr algn="ctr"/>
            <a:endParaRPr lang="en-US" dirty="0"/>
          </a:p>
          <a:p>
            <a:pPr algn="ctr"/>
            <a:endParaRPr lang="en-US" dirty="0"/>
          </a:p>
        </p:txBody>
      </p:sp>
      <p:sp>
        <p:nvSpPr>
          <p:cNvPr id="6" name="Slide Number Placeholder 2"/>
          <p:cNvSpPr>
            <a:spLocks noGrp="1"/>
          </p:cNvSpPr>
          <p:nvPr>
            <p:ph type="sldNum" sz="quarter" idx="12"/>
          </p:nvPr>
        </p:nvSpPr>
        <p:spPr>
          <a:xfrm>
            <a:off x="8059257" y="6407944"/>
            <a:ext cx="953775" cy="365760"/>
          </a:xfrm>
        </p:spPr>
        <p:txBody>
          <a:bodyPr/>
          <a:lstStyle/>
          <a:p>
            <a:r>
              <a:rPr lang="en-US" dirty="0"/>
              <a:t>11-</a:t>
            </a:r>
            <a:fld id="{EB89C5CF-6863-6540-A5F4-09B0C10DF01D}" type="slidenum">
              <a:rPr lang="en-US" smtClean="0"/>
              <a:pPr/>
              <a:t>73</a:t>
            </a:fld>
            <a:endParaRPr lang="en-US" dirty="0"/>
          </a:p>
        </p:txBody>
      </p:sp>
      <p:pic>
        <p:nvPicPr>
          <p:cNvPr id="5" name="Picture 4" descr="15297971_s.jpg"/>
          <p:cNvPicPr>
            <a:picLocks noChangeAspect="1"/>
          </p:cNvPicPr>
          <p:nvPr/>
        </p:nvPicPr>
        <p:blipFill>
          <a:blip r:embed="rId3"/>
          <a:srcRect l="7037" t="38228" r="64518" b="36233"/>
          <a:stretch>
            <a:fillRect/>
          </a:stretch>
        </p:blipFill>
        <p:spPr>
          <a:xfrm>
            <a:off x="6316132" y="5029198"/>
            <a:ext cx="2350246" cy="1463040"/>
          </a:xfrm>
          <a:prstGeom prst="rect">
            <a:avLst/>
          </a:prstGeom>
        </p:spPr>
      </p:pic>
    </p:spTree>
    <p:extLst>
      <p:ext uri="{BB962C8B-B14F-4D97-AF65-F5344CB8AC3E}">
        <p14:creationId xmlns:p14="http://schemas.microsoft.com/office/powerpoint/2010/main" val="33496494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bwMode="auto">
          <a:xfrm>
            <a:off x="520701" y="1639357"/>
            <a:ext cx="7848600" cy="45243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a:t>Diversification can substantially reduce risk without an equivalent reduction in expected returns</a:t>
            </a:r>
          </a:p>
          <a:p>
            <a:pPr lvl="1" eaLnBrk="1" hangingPunct="1"/>
            <a:r>
              <a:rPr lang="en-US" sz="2400" dirty="0"/>
              <a:t>Reduces the variability of returns</a:t>
            </a:r>
          </a:p>
          <a:p>
            <a:pPr lvl="1" eaLnBrk="1" hangingPunct="1"/>
            <a:r>
              <a:rPr lang="en-US" sz="2400" dirty="0"/>
              <a:t>Caused by the offset of worse-than-expected returns from one asset by better-than-expected returns from another</a:t>
            </a:r>
          </a:p>
        </p:txBody>
      </p:sp>
      <p:sp>
        <p:nvSpPr>
          <p:cNvPr id="6" name="Title 5"/>
          <p:cNvSpPr>
            <a:spLocks noGrp="1"/>
          </p:cNvSpPr>
          <p:nvPr>
            <p:ph type="title"/>
          </p:nvPr>
        </p:nvSpPr>
        <p:spPr/>
        <p:txBody>
          <a:bodyPr>
            <a:normAutofit/>
          </a:bodyPr>
          <a:lstStyle/>
          <a:p>
            <a:r>
              <a:rPr lang="en-US" dirty="0"/>
              <a:t>The Principle of Diversification</a:t>
            </a:r>
          </a:p>
        </p:txBody>
      </p:sp>
      <p:sp>
        <p:nvSpPr>
          <p:cNvPr id="7"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74</a:t>
            </a:fld>
            <a:endParaRPr lang="en-US" altLang="en-US" sz="1600" dirty="0"/>
          </a:p>
        </p:txBody>
      </p:sp>
    </p:spTree>
    <p:extLst>
      <p:ext uri="{BB962C8B-B14F-4D97-AF65-F5344CB8AC3E}">
        <p14:creationId xmlns:p14="http://schemas.microsoft.com/office/powerpoint/2010/main" val="4052981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table1107"/>
          <p:cNvPicPr>
            <a:picLocks noGrp="1" noChangeAspect="1" noChangeArrowheads="1"/>
          </p:cNvPicPr>
          <p:nvPr>
            <p:ph idx="1"/>
          </p:nvPr>
        </p:nvPicPr>
        <p:blipFill>
          <a:blip r:embed="rId3"/>
          <a:srcRect r="19727"/>
          <a:stretch>
            <a:fillRect/>
          </a:stretch>
        </p:blipFill>
        <p:spPr bwMode="auto">
          <a:xfrm>
            <a:off x="465656" y="1502832"/>
            <a:ext cx="8386402" cy="4703233"/>
          </a:xfrm>
          <a:noFill/>
          <a:ln>
            <a:miter lim="800000"/>
            <a:headEnd/>
            <a:tailEnd/>
          </a:ln>
        </p:spPr>
      </p:pic>
      <p:sp>
        <p:nvSpPr>
          <p:cNvPr id="43013" name="TextBox 4"/>
          <p:cNvSpPr txBox="1">
            <a:spLocks noChangeArrowheads="1"/>
          </p:cNvSpPr>
          <p:nvPr/>
        </p:nvSpPr>
        <p:spPr bwMode="auto">
          <a:xfrm>
            <a:off x="304800" y="6307138"/>
            <a:ext cx="7239000" cy="400050"/>
          </a:xfrm>
          <a:prstGeom prst="rect">
            <a:avLst/>
          </a:prstGeom>
          <a:noFill/>
          <a:ln w="9525">
            <a:noFill/>
            <a:miter lim="800000"/>
            <a:headEnd/>
            <a:tailEnd/>
          </a:ln>
        </p:spPr>
        <p:txBody>
          <a:bodyPr>
            <a:prstTxWarp prst="textNoShape">
              <a:avLst/>
            </a:prstTxWarp>
            <a:spAutoFit/>
          </a:bodyPr>
          <a:lstStyle/>
          <a:p>
            <a:pPr eaLnBrk="1" hangingPunct="1"/>
            <a:r>
              <a:rPr lang="en-US" sz="1000" i="1">
                <a:latin typeface="Times New Roman" pitchFamily="-65" charset="0"/>
                <a:ea typeface="Times New Roman" pitchFamily="-65" charset="0"/>
                <a:cs typeface="Times New Roman" pitchFamily="-65" charset="0"/>
              </a:rPr>
              <a:t>Copyright (c) 2017 McGraw-Hill Education. All rights reserved. No reproduction or distribution without the prior written consent of McGraw-Hill Education.</a:t>
            </a:r>
            <a:endParaRPr lang="en-US" sz="1000" i="1">
              <a:solidFill>
                <a:srgbClr val="080000"/>
              </a:solidFill>
              <a:latin typeface="Times New Roman" pitchFamily="-65" charset="0"/>
              <a:ea typeface="ＭＳ Ｐゴシック" pitchFamily="-65" charset="-128"/>
              <a:cs typeface="Times New Roman" pitchFamily="-65" charset="0"/>
            </a:endParaRPr>
          </a:p>
        </p:txBody>
      </p:sp>
      <p:sp>
        <p:nvSpPr>
          <p:cNvPr id="6" name="Title 5"/>
          <p:cNvSpPr>
            <a:spLocks noGrp="1"/>
          </p:cNvSpPr>
          <p:nvPr>
            <p:ph type="title"/>
          </p:nvPr>
        </p:nvSpPr>
        <p:spPr/>
        <p:txBody>
          <a:bodyPr>
            <a:normAutofit/>
          </a:bodyPr>
          <a:lstStyle/>
          <a:p>
            <a:r>
              <a:rPr lang="en-US" dirty="0"/>
              <a:t>Standard Deviations of Annual Portfolio Returns</a:t>
            </a:r>
          </a:p>
        </p:txBody>
      </p:sp>
      <p:sp>
        <p:nvSpPr>
          <p:cNvPr id="7"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75</a:t>
            </a:fld>
            <a:endParaRPr lang="en-US" altLang="en-US" sz="1600" dirty="0"/>
          </a:p>
        </p:txBody>
      </p:sp>
    </p:spTree>
    <p:extLst>
      <p:ext uri="{BB962C8B-B14F-4D97-AF65-F5344CB8AC3E}">
        <p14:creationId xmlns:p14="http://schemas.microsoft.com/office/powerpoint/2010/main" val="428295427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Box 4"/>
          <p:cNvSpPr txBox="1">
            <a:spLocks noChangeArrowheads="1"/>
          </p:cNvSpPr>
          <p:nvPr/>
        </p:nvSpPr>
        <p:spPr bwMode="auto">
          <a:xfrm>
            <a:off x="304800" y="6307138"/>
            <a:ext cx="7239000" cy="400050"/>
          </a:xfrm>
          <a:prstGeom prst="rect">
            <a:avLst/>
          </a:prstGeom>
          <a:noFill/>
          <a:ln w="9525">
            <a:noFill/>
            <a:miter lim="800000"/>
            <a:headEnd/>
            <a:tailEnd/>
          </a:ln>
        </p:spPr>
        <p:txBody>
          <a:bodyPr>
            <a:prstTxWarp prst="textNoShape">
              <a:avLst/>
            </a:prstTxWarp>
            <a:spAutoFit/>
          </a:bodyPr>
          <a:lstStyle/>
          <a:p>
            <a:pPr eaLnBrk="1" hangingPunct="1"/>
            <a:r>
              <a:rPr lang="en-US" sz="1000" i="1">
                <a:latin typeface="Times New Roman" pitchFamily="-65" charset="0"/>
                <a:ea typeface="Times New Roman" pitchFamily="-65" charset="0"/>
                <a:cs typeface="Times New Roman" pitchFamily="-65" charset="0"/>
              </a:rPr>
              <a:t>Copyright (c) 2017 McGraw-Hill Education. All rights reserved. No reproduction or distribution without the prior written consent of McGraw-Hill Education.</a:t>
            </a:r>
            <a:endParaRPr lang="en-US" sz="1000" i="1">
              <a:solidFill>
                <a:srgbClr val="080000"/>
              </a:solidFill>
              <a:latin typeface="Times New Roman" pitchFamily="-65" charset="0"/>
              <a:ea typeface="ＭＳ Ｐゴシック" pitchFamily="-65" charset="-128"/>
              <a:cs typeface="Times New Roman" pitchFamily="-65" charset="0"/>
            </a:endParaRPr>
          </a:p>
        </p:txBody>
      </p:sp>
      <p:pic>
        <p:nvPicPr>
          <p:cNvPr id="47109" name="Picture 6"/>
          <p:cNvPicPr>
            <a:picLocks noGrp="1" noChangeAspect="1" noChangeArrowheads="1"/>
          </p:cNvPicPr>
          <p:nvPr>
            <p:ph idx="1"/>
          </p:nvPr>
        </p:nvPicPr>
        <p:blipFill>
          <a:blip r:embed="rId3"/>
          <a:srcRect/>
          <a:stretch>
            <a:fillRect/>
          </a:stretch>
        </p:blipFill>
        <p:spPr bwMode="auto">
          <a:xfrm>
            <a:off x="414020" y="1468120"/>
            <a:ext cx="5981700" cy="4621634"/>
          </a:xfrm>
          <a:noFill/>
          <a:ln>
            <a:miter lim="800000"/>
            <a:headEnd/>
            <a:tailEnd/>
          </a:ln>
        </p:spPr>
      </p:pic>
      <p:sp>
        <p:nvSpPr>
          <p:cNvPr id="6" name="Title 5"/>
          <p:cNvSpPr>
            <a:spLocks noGrp="1"/>
          </p:cNvSpPr>
          <p:nvPr>
            <p:ph type="title"/>
          </p:nvPr>
        </p:nvSpPr>
        <p:spPr/>
        <p:txBody>
          <a:bodyPr/>
          <a:lstStyle/>
          <a:p>
            <a:r>
              <a:rPr lang="en-US" dirty="0"/>
              <a:t>Portfolio Diversification </a:t>
            </a:r>
          </a:p>
        </p:txBody>
      </p:sp>
      <p:sp>
        <p:nvSpPr>
          <p:cNvPr id="10"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76</a:t>
            </a:fld>
            <a:endParaRPr lang="en-US" altLang="en-US" sz="1600" dirty="0"/>
          </a:p>
        </p:txBody>
      </p:sp>
      <p:sp>
        <p:nvSpPr>
          <p:cNvPr id="2" name="Rectangle 1"/>
          <p:cNvSpPr/>
          <p:nvPr/>
        </p:nvSpPr>
        <p:spPr>
          <a:xfrm>
            <a:off x="6527800" y="4458557"/>
            <a:ext cx="2159000" cy="1200329"/>
          </a:xfrm>
          <a:prstGeom prst="rect">
            <a:avLst/>
          </a:prstGeom>
          <a:ln w="6350">
            <a:solidFill>
              <a:schemeClr val="tx1"/>
            </a:solidFill>
          </a:ln>
        </p:spPr>
        <p:txBody>
          <a:bodyPr wrap="square">
            <a:spAutoFit/>
          </a:bodyPr>
          <a:lstStyle/>
          <a:p>
            <a:pPr eaLnBrk="1" hangingPunct="1"/>
            <a:r>
              <a:rPr lang="en-US" dirty="0"/>
              <a:t>Minimum level of risk that cannot be diversified away  = </a:t>
            </a:r>
            <a:r>
              <a:rPr lang="en-US" i="1" dirty="0"/>
              <a:t>systematic portion</a:t>
            </a:r>
          </a:p>
        </p:txBody>
      </p:sp>
      <p:sp>
        <p:nvSpPr>
          <p:cNvPr id="3" name="Right Arrow 2"/>
          <p:cNvSpPr/>
          <p:nvPr/>
        </p:nvSpPr>
        <p:spPr>
          <a:xfrm>
            <a:off x="5417312" y="473456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bwMode="auto">
          <a:xfrm>
            <a:off x="3289828" y="1605184"/>
            <a:ext cx="5478252" cy="24403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527050" indent="-419100" algn="l" rtl="0" eaLnBrk="0" fontAlgn="base" hangingPunct="0">
              <a:spcBef>
                <a:spcPts val="400"/>
              </a:spcBef>
              <a:spcAft>
                <a:spcPts val="600"/>
              </a:spcAft>
              <a:buClr>
                <a:schemeClr val="accent1"/>
              </a:buClr>
              <a:buSzPct val="110000"/>
              <a:buFont typeface="Wingdings" charset="2"/>
              <a:buChar char="§"/>
              <a:defRPr sz="3200" kern="1200">
                <a:solidFill>
                  <a:schemeClr val="tx1"/>
                </a:solidFill>
                <a:latin typeface="+mn-lt"/>
                <a:ea typeface="ＭＳ Ｐゴシック" panose="020B0600070205080204" pitchFamily="34" charset="-128"/>
                <a:cs typeface="+mn-cs"/>
              </a:defRPr>
            </a:lvl1pPr>
            <a:lvl2pPr marL="858838" indent="-339725" algn="l" rtl="0" eaLnBrk="0" fontAlgn="base" hangingPunct="0">
              <a:spcBef>
                <a:spcPts val="325"/>
              </a:spcBef>
              <a:spcAft>
                <a:spcPts val="600"/>
              </a:spcAft>
              <a:buClr>
                <a:schemeClr val="accent1"/>
              </a:buClr>
              <a:buSzPct val="70000"/>
              <a:buFont typeface="Wingdings" charset="2"/>
              <a:buChar char="Ø"/>
              <a:defRPr sz="2800" kern="1200">
                <a:solidFill>
                  <a:schemeClr val="tx1"/>
                </a:solidFill>
                <a:latin typeface="+mn-lt"/>
                <a:ea typeface="ＭＳ Ｐゴシック" panose="020B0600070205080204" pitchFamily="34" charset="-128"/>
                <a:cs typeface="+mn-cs"/>
              </a:defRPr>
            </a:lvl2pPr>
            <a:lvl3pPr marL="858838" indent="-228600" algn="l" rtl="0" eaLnBrk="0" fontAlgn="base" hangingPunct="0">
              <a:spcBef>
                <a:spcPts val="350"/>
              </a:spcBef>
              <a:spcAft>
                <a:spcPts val="600"/>
              </a:spcAft>
              <a:buClr>
                <a:schemeClr val="accent2"/>
              </a:buClr>
              <a:buSzPct val="100000"/>
              <a:buFont typeface="Wingdings 2" panose="05020102010507070707" pitchFamily="18" charset="2"/>
              <a:buChar char=""/>
              <a:defRPr sz="2100" kern="1200">
                <a:solidFill>
                  <a:schemeClr val="tx1"/>
                </a:solidFill>
                <a:latin typeface="+mn-lt"/>
                <a:ea typeface="ＭＳ Ｐゴシック" panose="020B0600070205080204" pitchFamily="34" charset="-128"/>
                <a:cs typeface="+mn-cs"/>
              </a:defRPr>
            </a:lvl3pPr>
            <a:lvl4pPr marL="1143000" indent="-228600" algn="l" rtl="0" eaLnBrk="0" fontAlgn="base" hangingPunct="0">
              <a:spcBef>
                <a:spcPts val="350"/>
              </a:spcBef>
              <a:spcAft>
                <a:spcPts val="600"/>
              </a:spcAft>
              <a:buClr>
                <a:schemeClr val="accent2"/>
              </a:buClr>
              <a:buFont typeface="Wingdings 2" panose="05020102010507070707" pitchFamily="18" charset="2"/>
              <a:buChar char=""/>
              <a:defRPr sz="1900" kern="1200">
                <a:solidFill>
                  <a:schemeClr val="tx1"/>
                </a:solidFill>
                <a:latin typeface="+mn-lt"/>
                <a:ea typeface="ＭＳ Ｐゴシック" panose="020B0600070205080204" pitchFamily="34" charset="-128"/>
                <a:cs typeface="+mn-cs"/>
              </a:defRPr>
            </a:lvl4pPr>
            <a:lvl5pPr marL="1371600" indent="-228600" algn="l" rtl="0" eaLnBrk="0" fontAlgn="base" hangingPunct="0">
              <a:spcBef>
                <a:spcPts val="350"/>
              </a:spcBef>
              <a:spcAft>
                <a:spcPts val="600"/>
              </a:spcAft>
              <a:buClr>
                <a:schemeClr val="accent2"/>
              </a:buClr>
              <a:buFont typeface="Wingdings 2" panose="05020102010507070707" pitchFamily="18" charset="2"/>
              <a:buChar char=""/>
              <a:defRPr kern="1200">
                <a:solidFill>
                  <a:schemeClr val="tx1"/>
                </a:solidFill>
                <a:latin typeface="+mn-lt"/>
                <a:ea typeface="ＭＳ Ｐゴシック" panose="020B0600070205080204"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defTabSz="914400" eaLnBrk="1" hangingPunct="1">
              <a:lnSpc>
                <a:spcPct val="90000"/>
              </a:lnSpc>
            </a:pPr>
            <a:r>
              <a:rPr lang="en-US" sz="1600" dirty="0" smtClean="0"/>
              <a:t>As more stocks are added, each new stock has a smaller risk-reducing impact on the portfolio</a:t>
            </a:r>
          </a:p>
          <a:p>
            <a:pPr lvl="1" defTabSz="914400" eaLnBrk="1" hangingPunct="1">
              <a:lnSpc>
                <a:spcPct val="90000"/>
              </a:lnSpc>
            </a:pPr>
            <a:r>
              <a:rPr lang="en-US" sz="1400" dirty="0" smtClean="0"/>
              <a:t>The standard deviation falls very slowly after about 25 stocks</a:t>
            </a:r>
          </a:p>
          <a:p>
            <a:pPr lvl="1" defTabSz="914400" eaLnBrk="1" hangingPunct="1">
              <a:lnSpc>
                <a:spcPct val="90000"/>
              </a:lnSpc>
            </a:pPr>
            <a:r>
              <a:rPr lang="en-US" sz="1400" dirty="0" smtClean="0"/>
              <a:t>The lower limit for the portfolio standard deviation is </a:t>
            </a:r>
            <a:r>
              <a:rPr lang="en-US" sz="1400" dirty="0" smtClean="0">
                <a:ea typeface="Arial" pitchFamily="-65" charset="0"/>
                <a:cs typeface="Arial" pitchFamily="-65" charset="0"/>
              </a:rPr>
              <a:t>≈</a:t>
            </a:r>
            <a:r>
              <a:rPr lang="en-US" sz="1400" dirty="0" smtClean="0"/>
              <a:t> 20%.  </a:t>
            </a:r>
          </a:p>
          <a:p>
            <a:pPr defTabSz="914400" eaLnBrk="1" hangingPunct="1">
              <a:lnSpc>
                <a:spcPct val="90000"/>
              </a:lnSpc>
            </a:pPr>
            <a:r>
              <a:rPr lang="en-US" sz="1600" dirty="0" smtClean="0"/>
              <a:t>Forming well-diversified portfolios can eliminate about half the risk of owning a single stock.</a:t>
            </a:r>
            <a:endParaRPr lang="en-US" sz="1600" dirty="0"/>
          </a:p>
        </p:txBody>
      </p:sp>
    </p:spTree>
    <p:extLst>
      <p:ext uri="{BB962C8B-B14F-4D97-AF65-F5344CB8AC3E}">
        <p14:creationId xmlns:p14="http://schemas.microsoft.com/office/powerpoint/2010/main" val="1125572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uiExpand="1" build="p" bldLvl="2"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 y="2444817"/>
            <a:ext cx="8229600" cy="923223"/>
          </a:xfrm>
        </p:spPr>
        <p:txBody>
          <a:bodyPr/>
          <a:lstStyle/>
          <a:p>
            <a:r>
              <a:rPr lang="en-US" sz="1800" dirty="0"/>
              <a:t>The standard deviation of returns is a measure of total risk.</a:t>
            </a:r>
          </a:p>
          <a:p>
            <a:r>
              <a:rPr lang="en-US" sz="1800" dirty="0"/>
              <a:t>For well-diversified portfolios, </a:t>
            </a:r>
            <a:r>
              <a:rPr lang="en-US" sz="1800" dirty="0" err="1"/>
              <a:t>unsystemic</a:t>
            </a:r>
            <a:r>
              <a:rPr lang="en-US" sz="1800" dirty="0"/>
              <a:t> risk is very small.</a:t>
            </a:r>
          </a:p>
          <a:p>
            <a:endParaRPr lang="en-US" sz="2000" dirty="0"/>
          </a:p>
          <a:p>
            <a:endParaRPr lang="en-US" sz="2000" dirty="0"/>
          </a:p>
        </p:txBody>
      </p:sp>
      <p:sp>
        <p:nvSpPr>
          <p:cNvPr id="3" name="Title 2"/>
          <p:cNvSpPr>
            <a:spLocks noGrp="1"/>
          </p:cNvSpPr>
          <p:nvPr>
            <p:ph type="title"/>
          </p:nvPr>
        </p:nvSpPr>
        <p:spPr/>
        <p:txBody>
          <a:bodyPr/>
          <a:lstStyle/>
          <a:p>
            <a:r>
              <a:rPr lang="en-US" dirty="0"/>
              <a:t>Total Risk</a:t>
            </a:r>
          </a:p>
        </p:txBody>
      </p:sp>
      <p:sp>
        <p:nvSpPr>
          <p:cNvPr id="6"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77</a:t>
            </a:fld>
            <a:endParaRPr lang="en-US" altLang="en-US" sz="1600" dirty="0"/>
          </a:p>
        </p:txBody>
      </p:sp>
      <p:sp>
        <p:nvSpPr>
          <p:cNvPr id="5" name="Content Placeholder 1">
            <a:extLst>
              <a:ext uri="{FF2B5EF4-FFF2-40B4-BE49-F238E27FC236}">
                <a16:creationId xmlns:a16="http://schemas.microsoft.com/office/drawing/2014/main" id="{17F5EF9F-494E-422C-AEA8-66500123A71D}"/>
              </a:ext>
            </a:extLst>
          </p:cNvPr>
          <p:cNvSpPr txBox="1">
            <a:spLocks/>
          </p:cNvSpPr>
          <p:nvPr/>
        </p:nvSpPr>
        <p:spPr bwMode="auto">
          <a:xfrm>
            <a:off x="1625600" y="3912111"/>
            <a:ext cx="6024880" cy="598930"/>
          </a:xfrm>
          <a:prstGeom prst="rect">
            <a:avLst/>
          </a:pr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lvl1pPr marL="527050" indent="-419100" algn="l" rtl="0" eaLnBrk="0" fontAlgn="base" hangingPunct="0">
              <a:spcBef>
                <a:spcPts val="400"/>
              </a:spcBef>
              <a:spcAft>
                <a:spcPts val="600"/>
              </a:spcAft>
              <a:buClr>
                <a:schemeClr val="accent1"/>
              </a:buClr>
              <a:buSzPct val="110000"/>
              <a:buFont typeface="Wingdings" charset="2"/>
              <a:buChar char="§"/>
              <a:defRPr sz="3200" kern="1200">
                <a:solidFill>
                  <a:schemeClr val="tx1"/>
                </a:solidFill>
                <a:latin typeface="+mn-lt"/>
                <a:ea typeface="ＭＳ Ｐゴシック" panose="020B0600070205080204" pitchFamily="34" charset="-128"/>
                <a:cs typeface="+mn-cs"/>
              </a:defRPr>
            </a:lvl1pPr>
            <a:lvl2pPr marL="858838" indent="-339725" algn="l" rtl="0" eaLnBrk="0" fontAlgn="base" hangingPunct="0">
              <a:spcBef>
                <a:spcPts val="325"/>
              </a:spcBef>
              <a:spcAft>
                <a:spcPts val="600"/>
              </a:spcAft>
              <a:buClr>
                <a:schemeClr val="accent1"/>
              </a:buClr>
              <a:buSzPct val="70000"/>
              <a:buFont typeface="Wingdings" charset="2"/>
              <a:buChar char="Ø"/>
              <a:defRPr sz="2800" kern="1200">
                <a:solidFill>
                  <a:schemeClr val="tx1"/>
                </a:solidFill>
                <a:latin typeface="+mn-lt"/>
                <a:ea typeface="ＭＳ Ｐゴシック" panose="020B0600070205080204" pitchFamily="34" charset="-128"/>
                <a:cs typeface="+mn-cs"/>
              </a:defRPr>
            </a:lvl2pPr>
            <a:lvl3pPr marL="858838" indent="-228600" algn="l" rtl="0" eaLnBrk="0" fontAlgn="base" hangingPunct="0">
              <a:spcBef>
                <a:spcPts val="350"/>
              </a:spcBef>
              <a:spcAft>
                <a:spcPts val="600"/>
              </a:spcAft>
              <a:buClr>
                <a:schemeClr val="accent2"/>
              </a:buClr>
              <a:buSzPct val="100000"/>
              <a:buFont typeface="Wingdings 2" panose="05020102010507070707" pitchFamily="18" charset="2"/>
              <a:buChar char=""/>
              <a:defRPr sz="2100" kern="1200">
                <a:solidFill>
                  <a:schemeClr val="tx1"/>
                </a:solidFill>
                <a:latin typeface="+mn-lt"/>
                <a:ea typeface="ＭＳ Ｐゴシック" panose="020B0600070205080204" pitchFamily="34" charset="-128"/>
                <a:cs typeface="+mn-cs"/>
              </a:defRPr>
            </a:lvl3pPr>
            <a:lvl4pPr marL="1143000" indent="-228600" algn="l" rtl="0" eaLnBrk="0" fontAlgn="base" hangingPunct="0">
              <a:spcBef>
                <a:spcPts val="350"/>
              </a:spcBef>
              <a:spcAft>
                <a:spcPts val="600"/>
              </a:spcAft>
              <a:buClr>
                <a:schemeClr val="accent2"/>
              </a:buClr>
              <a:buFont typeface="Wingdings 2" panose="05020102010507070707" pitchFamily="18" charset="2"/>
              <a:buChar char=""/>
              <a:defRPr sz="1900" kern="1200">
                <a:solidFill>
                  <a:schemeClr val="tx1"/>
                </a:solidFill>
                <a:latin typeface="+mn-lt"/>
                <a:ea typeface="ＭＳ Ｐゴシック" panose="020B0600070205080204" pitchFamily="34" charset="-128"/>
                <a:cs typeface="+mn-cs"/>
              </a:defRPr>
            </a:lvl4pPr>
            <a:lvl5pPr marL="1371600" indent="-228600" algn="l" rtl="0" eaLnBrk="0" fontAlgn="base" hangingPunct="0">
              <a:spcBef>
                <a:spcPts val="350"/>
              </a:spcBef>
              <a:spcAft>
                <a:spcPts val="600"/>
              </a:spcAft>
              <a:buClr>
                <a:schemeClr val="accent2"/>
              </a:buClr>
              <a:buFont typeface="Wingdings 2" panose="05020102010507070707" pitchFamily="18" charset="2"/>
              <a:buChar char=""/>
              <a:defRPr kern="1200">
                <a:solidFill>
                  <a:schemeClr val="tx1"/>
                </a:solidFill>
                <a:latin typeface="+mn-lt"/>
                <a:ea typeface="ＭＳ Ｐゴシック" panose="020B0600070205080204"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marL="107950" indent="0" algn="ctr" defTabSz="914400">
              <a:buNone/>
            </a:pPr>
            <a:r>
              <a:rPr lang="en-US" sz="1800" dirty="0">
                <a:solidFill>
                  <a:schemeClr val="bg1"/>
                </a:solidFill>
              </a:rPr>
              <a:t>Therefore, the total risk for a diversified portfolio is essentially the </a:t>
            </a:r>
            <a:r>
              <a:rPr lang="en-US" sz="1800" u="sng" dirty="0">
                <a:solidFill>
                  <a:schemeClr val="bg1"/>
                </a:solidFill>
              </a:rPr>
              <a:t>systemic</a:t>
            </a:r>
            <a:r>
              <a:rPr lang="en-US" sz="1800" dirty="0">
                <a:solidFill>
                  <a:schemeClr val="bg1"/>
                </a:solidFill>
              </a:rPr>
              <a:t> risk.</a:t>
            </a:r>
          </a:p>
        </p:txBody>
      </p:sp>
      <p:sp>
        <p:nvSpPr>
          <p:cNvPr id="4" name="Rectangle: Rounded Corners 3">
            <a:extLst>
              <a:ext uri="{FF2B5EF4-FFF2-40B4-BE49-F238E27FC236}">
                <a16:creationId xmlns:a16="http://schemas.microsoft.com/office/drawing/2014/main" id="{495316EF-A6F1-4709-856C-9D51016DE60F}"/>
              </a:ext>
            </a:extLst>
          </p:cNvPr>
          <p:cNvSpPr/>
          <p:nvPr/>
        </p:nvSpPr>
        <p:spPr>
          <a:xfrm>
            <a:off x="1389605" y="1536892"/>
            <a:ext cx="1474470" cy="7804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Total Risk</a:t>
            </a:r>
          </a:p>
        </p:txBody>
      </p:sp>
      <p:sp>
        <p:nvSpPr>
          <p:cNvPr id="7" name="Rectangle: Rounded Corners 6">
            <a:extLst>
              <a:ext uri="{FF2B5EF4-FFF2-40B4-BE49-F238E27FC236}">
                <a16:creationId xmlns:a16="http://schemas.microsoft.com/office/drawing/2014/main" id="{26385EC0-3E40-473C-AFC5-D20A5D717B29}"/>
              </a:ext>
            </a:extLst>
          </p:cNvPr>
          <p:cNvSpPr/>
          <p:nvPr/>
        </p:nvSpPr>
        <p:spPr>
          <a:xfrm>
            <a:off x="3669030" y="1549370"/>
            <a:ext cx="1573530" cy="7804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Systemic Risk</a:t>
            </a:r>
          </a:p>
        </p:txBody>
      </p:sp>
      <p:sp>
        <p:nvSpPr>
          <p:cNvPr id="8" name="Rectangle: Rounded Corners 7">
            <a:extLst>
              <a:ext uri="{FF2B5EF4-FFF2-40B4-BE49-F238E27FC236}">
                <a16:creationId xmlns:a16="http://schemas.microsoft.com/office/drawing/2014/main" id="{66DC888F-638A-4D92-AB0E-09F499DC929D}"/>
              </a:ext>
            </a:extLst>
          </p:cNvPr>
          <p:cNvSpPr/>
          <p:nvPr/>
        </p:nvSpPr>
        <p:spPr>
          <a:xfrm>
            <a:off x="6313170" y="1539210"/>
            <a:ext cx="1540510" cy="7804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Unsystemic</a:t>
            </a:r>
            <a:r>
              <a:rPr lang="en-US" dirty="0"/>
              <a:t> Risk</a:t>
            </a:r>
          </a:p>
        </p:txBody>
      </p:sp>
      <p:sp>
        <p:nvSpPr>
          <p:cNvPr id="9" name="TextBox 8">
            <a:extLst>
              <a:ext uri="{FF2B5EF4-FFF2-40B4-BE49-F238E27FC236}">
                <a16:creationId xmlns:a16="http://schemas.microsoft.com/office/drawing/2014/main" id="{593F6579-DD06-447C-8633-99BA7A08090E}"/>
              </a:ext>
            </a:extLst>
          </p:cNvPr>
          <p:cNvSpPr txBox="1"/>
          <p:nvPr/>
        </p:nvSpPr>
        <p:spPr>
          <a:xfrm>
            <a:off x="3084381" y="1753810"/>
            <a:ext cx="388248" cy="400110"/>
          </a:xfrm>
          <a:prstGeom prst="rect">
            <a:avLst/>
          </a:prstGeom>
          <a:noFill/>
        </p:spPr>
        <p:txBody>
          <a:bodyPr wrap="none" rtlCol="0">
            <a:spAutoFit/>
          </a:bodyPr>
          <a:lstStyle/>
          <a:p>
            <a:r>
              <a:rPr lang="en-US" sz="2000" dirty="0">
                <a:latin typeface="+mn-lt"/>
              </a:rPr>
              <a:t>=</a:t>
            </a:r>
          </a:p>
        </p:txBody>
      </p:sp>
      <p:sp>
        <p:nvSpPr>
          <p:cNvPr id="10" name="TextBox 9">
            <a:extLst>
              <a:ext uri="{FF2B5EF4-FFF2-40B4-BE49-F238E27FC236}">
                <a16:creationId xmlns:a16="http://schemas.microsoft.com/office/drawing/2014/main" id="{BA63A11E-7DB6-4A70-8022-8DDE19E1C5FB}"/>
              </a:ext>
            </a:extLst>
          </p:cNvPr>
          <p:cNvSpPr txBox="1"/>
          <p:nvPr/>
        </p:nvSpPr>
        <p:spPr>
          <a:xfrm>
            <a:off x="5667561" y="1743650"/>
            <a:ext cx="388248" cy="400110"/>
          </a:xfrm>
          <a:prstGeom prst="rect">
            <a:avLst/>
          </a:prstGeom>
          <a:noFill/>
        </p:spPr>
        <p:txBody>
          <a:bodyPr wrap="none" rtlCol="0">
            <a:spAutoFit/>
          </a:bodyPr>
          <a:lstStyle/>
          <a:p>
            <a:r>
              <a:rPr lang="en-US" sz="2000" dirty="0">
                <a:latin typeface="+mn-lt"/>
              </a:rPr>
              <a:t>+</a:t>
            </a:r>
          </a:p>
        </p:txBody>
      </p:sp>
      <p:sp>
        <p:nvSpPr>
          <p:cNvPr id="11" name="Arrow: Down 10">
            <a:extLst>
              <a:ext uri="{FF2B5EF4-FFF2-40B4-BE49-F238E27FC236}">
                <a16:creationId xmlns:a16="http://schemas.microsoft.com/office/drawing/2014/main" id="{E775B963-7E9D-4A8F-875F-0310927FE3AC}"/>
              </a:ext>
            </a:extLst>
          </p:cNvPr>
          <p:cNvSpPr/>
          <p:nvPr/>
        </p:nvSpPr>
        <p:spPr>
          <a:xfrm>
            <a:off x="4088130" y="3255010"/>
            <a:ext cx="910590" cy="4354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676400" y="4754737"/>
            <a:ext cx="6045200" cy="1671227"/>
          </a:xfrm>
          <a:prstGeom prst="rect">
            <a:avLst/>
          </a:prstGeom>
          <a:ln w="9525">
            <a:solidFill>
              <a:schemeClr val="tx1"/>
            </a:solidFill>
          </a:ln>
        </p:spPr>
        <p:txBody>
          <a:bodyPr wrap="square">
            <a:spAutoFit/>
          </a:bodyPr>
          <a:lstStyle/>
          <a:p>
            <a:pPr marL="107950" eaLnBrk="1" hangingPunct="1">
              <a:lnSpc>
                <a:spcPct val="90000"/>
              </a:lnSpc>
            </a:pPr>
            <a:r>
              <a:rPr lang="en-US" u="sng" dirty="0"/>
              <a:t>Systemic Risk Principle</a:t>
            </a:r>
          </a:p>
          <a:p>
            <a:pPr marL="742950" lvl="1" indent="-285750" eaLnBrk="1" hangingPunct="1">
              <a:lnSpc>
                <a:spcPct val="90000"/>
              </a:lnSpc>
              <a:buFont typeface="Wingdings" panose="05000000000000000000" pitchFamily="2" charset="2"/>
              <a:buChar char="Ø"/>
            </a:pPr>
            <a:r>
              <a:rPr lang="en-US" dirty="0"/>
              <a:t>There is a reward for bearing risk</a:t>
            </a:r>
          </a:p>
          <a:p>
            <a:pPr marL="742950" lvl="1" indent="-285750" eaLnBrk="1" hangingPunct="1">
              <a:lnSpc>
                <a:spcPct val="90000"/>
              </a:lnSpc>
              <a:buFont typeface="Wingdings" panose="05000000000000000000" pitchFamily="2" charset="2"/>
              <a:buChar char="Ø"/>
            </a:pPr>
            <a:r>
              <a:rPr lang="en-US" dirty="0"/>
              <a:t>There is </a:t>
            </a:r>
            <a:r>
              <a:rPr lang="en-US" u="sng" dirty="0"/>
              <a:t>no</a:t>
            </a:r>
            <a:r>
              <a:rPr lang="en-US" dirty="0"/>
              <a:t> reward for bearing risk unnecessarily</a:t>
            </a:r>
          </a:p>
          <a:p>
            <a:pPr marL="742950" lvl="1" indent="-285750" eaLnBrk="1" hangingPunct="1">
              <a:buFont typeface="Wingdings" panose="05000000000000000000" pitchFamily="2" charset="2"/>
              <a:buChar char="Ø"/>
            </a:pPr>
            <a:r>
              <a:rPr lang="en-US" dirty="0"/>
              <a:t>The expected return (market required return) on an asset depends </a:t>
            </a:r>
            <a:r>
              <a:rPr lang="en-US" u="sng" dirty="0"/>
              <a:t>only</a:t>
            </a:r>
            <a:r>
              <a:rPr lang="en-US" dirty="0"/>
              <a:t> on that asset’s systematic or market risk.</a:t>
            </a:r>
          </a:p>
        </p:txBody>
      </p:sp>
    </p:spTree>
    <p:extLst>
      <p:ext uri="{BB962C8B-B14F-4D97-AF65-F5344CB8AC3E}">
        <p14:creationId xmlns:p14="http://schemas.microsoft.com/office/powerpoint/2010/main" val="186491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5">
                                            <p:bg/>
                                          </p:spTgt>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P spid="5" grpId="0" uiExpand="1" build="p" bldLvl="2" animBg="1"/>
      <p:bldP spid="4" grpId="0" animBg="1"/>
      <p:bldP spid="7" grpId="0" animBg="1"/>
      <p:bldP spid="8" grpId="0" animBg="1"/>
      <p:bldP spid="9" grpId="0"/>
      <p:bldP spid="10" grpId="0"/>
      <p:bldP spid="11" grpId="0" animBg="1"/>
      <p:bldP spid="1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132" y="1591921"/>
            <a:ext cx="8466667" cy="4436342"/>
          </a:xfrm>
        </p:spPr>
        <p:txBody>
          <a:bodyPr>
            <a:noAutofit/>
          </a:bodyPr>
          <a:lstStyle/>
          <a:p>
            <a:pPr marL="107950" indent="0">
              <a:spcBef>
                <a:spcPts val="600"/>
              </a:spcBef>
              <a:buNone/>
            </a:pPr>
            <a:r>
              <a:rPr lang="en-US" sz="2800" b="1" dirty="0"/>
              <a:t>Which one of the following is the best example of unsystematic risk?</a:t>
            </a:r>
          </a:p>
          <a:p>
            <a:pPr marL="954088" lvl="1" indent="-514350">
              <a:spcBef>
                <a:spcPts val="600"/>
              </a:spcBef>
              <a:buFont typeface="+mj-lt"/>
              <a:buAutoNum type="alphaUcPeriod"/>
            </a:pPr>
            <a:r>
              <a:rPr lang="en-US" dirty="0"/>
              <a:t>Inflation exceeding market expectations</a:t>
            </a:r>
          </a:p>
          <a:p>
            <a:pPr marL="954088" lvl="1" indent="-514350">
              <a:spcBef>
                <a:spcPts val="600"/>
              </a:spcBef>
              <a:buFont typeface="+mj-lt"/>
              <a:buAutoNum type="alphaUcPeriod"/>
            </a:pPr>
            <a:r>
              <a:rPr lang="en-US" dirty="0"/>
              <a:t>A warehouse fire</a:t>
            </a:r>
          </a:p>
          <a:p>
            <a:pPr marL="954088" lvl="1" indent="-514350">
              <a:spcBef>
                <a:spcPts val="600"/>
              </a:spcBef>
              <a:buFont typeface="+mj-lt"/>
              <a:buAutoNum type="alphaUcPeriod"/>
            </a:pPr>
            <a:r>
              <a:rPr lang="en-US" dirty="0"/>
              <a:t>Decrease in corporate tax rates</a:t>
            </a:r>
          </a:p>
          <a:p>
            <a:pPr marL="954088" lvl="1" indent="-514350">
              <a:spcBef>
                <a:spcPts val="600"/>
              </a:spcBef>
              <a:buFont typeface="+mj-lt"/>
              <a:buAutoNum type="alphaUcPeriod"/>
            </a:pPr>
            <a:r>
              <a:rPr lang="en-US" dirty="0"/>
              <a:t>Decrease in the value of the dollar</a:t>
            </a:r>
          </a:p>
          <a:p>
            <a:pPr marL="954088" lvl="1" indent="-514350">
              <a:spcBef>
                <a:spcPts val="600"/>
              </a:spcBef>
              <a:buFont typeface="+mj-lt"/>
              <a:buAutoNum type="alphaUcPeriod"/>
            </a:pPr>
            <a:r>
              <a:rPr lang="en-US" dirty="0"/>
              <a:t>Increase in consumer spending</a:t>
            </a:r>
          </a:p>
        </p:txBody>
      </p:sp>
      <p:sp>
        <p:nvSpPr>
          <p:cNvPr id="3" name="Slide Number Placeholder 2"/>
          <p:cNvSpPr>
            <a:spLocks noGrp="1"/>
          </p:cNvSpPr>
          <p:nvPr>
            <p:ph type="sldNum" sz="quarter" idx="12"/>
          </p:nvPr>
        </p:nvSpPr>
        <p:spPr>
          <a:xfrm>
            <a:off x="7660257" y="6407944"/>
            <a:ext cx="1352775" cy="365125"/>
          </a:xfrm>
        </p:spPr>
        <p:txBody>
          <a:bodyPr/>
          <a:lstStyle/>
          <a:p>
            <a:r>
              <a:rPr lang="en-US" dirty="0"/>
              <a:t>11-</a:t>
            </a:r>
            <a:fld id="{EB89C5CF-6863-6540-A5F4-09B0C10DF01D}" type="slidenum">
              <a:rPr lang="en-US" smtClean="0"/>
              <a:pPr/>
              <a:t>78</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41931286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133" y="1591921"/>
            <a:ext cx="8156424" cy="4436342"/>
          </a:xfrm>
        </p:spPr>
        <p:txBody>
          <a:bodyPr>
            <a:noAutofit/>
          </a:bodyPr>
          <a:lstStyle/>
          <a:p>
            <a:pPr marL="107950" indent="0">
              <a:spcBef>
                <a:spcPts val="600"/>
              </a:spcBef>
              <a:buNone/>
            </a:pPr>
            <a:r>
              <a:rPr lang="en-US" b="1" dirty="0"/>
              <a:t>Portfolio diversification eliminates:</a:t>
            </a:r>
          </a:p>
          <a:p>
            <a:pPr marL="954088" lvl="1" indent="-514350">
              <a:spcBef>
                <a:spcPts val="600"/>
              </a:spcBef>
              <a:buFont typeface="+mj-lt"/>
              <a:buAutoNum type="alphaUcPeriod"/>
            </a:pPr>
            <a:r>
              <a:rPr lang="en-US" dirty="0"/>
              <a:t>All investment risk</a:t>
            </a:r>
          </a:p>
          <a:p>
            <a:pPr marL="954088" lvl="1" indent="-514350">
              <a:spcBef>
                <a:spcPts val="600"/>
              </a:spcBef>
              <a:buFont typeface="+mj-lt"/>
              <a:buAutoNum type="alphaUcPeriod"/>
            </a:pPr>
            <a:r>
              <a:rPr lang="en-US" dirty="0"/>
              <a:t>The portfolio risk premium</a:t>
            </a:r>
          </a:p>
          <a:p>
            <a:pPr marL="954088" lvl="1" indent="-514350">
              <a:spcBef>
                <a:spcPts val="600"/>
              </a:spcBef>
              <a:buFont typeface="+mj-lt"/>
              <a:buAutoNum type="alphaUcPeriod"/>
            </a:pPr>
            <a:r>
              <a:rPr lang="en-US" dirty="0"/>
              <a:t>Market risk</a:t>
            </a:r>
          </a:p>
          <a:p>
            <a:pPr marL="954088" lvl="1" indent="-514350">
              <a:spcBef>
                <a:spcPts val="600"/>
              </a:spcBef>
              <a:buFont typeface="+mj-lt"/>
              <a:buAutoNum type="alphaUcPeriod"/>
            </a:pPr>
            <a:r>
              <a:rPr lang="en-US" dirty="0" err="1"/>
              <a:t>Unsystemic</a:t>
            </a:r>
            <a:r>
              <a:rPr lang="en-US" dirty="0"/>
              <a:t> risk</a:t>
            </a:r>
          </a:p>
          <a:p>
            <a:pPr marL="954088" lvl="1" indent="-514350">
              <a:spcBef>
                <a:spcPts val="600"/>
              </a:spcBef>
              <a:buFont typeface="+mj-lt"/>
              <a:buAutoNum type="alphaUcPeriod"/>
            </a:pPr>
            <a:r>
              <a:rPr lang="en-US" dirty="0"/>
              <a:t>The reward for bearing risk</a:t>
            </a:r>
          </a:p>
        </p:txBody>
      </p:sp>
      <p:sp>
        <p:nvSpPr>
          <p:cNvPr id="3" name="Slide Number Placeholder 2"/>
          <p:cNvSpPr>
            <a:spLocks noGrp="1"/>
          </p:cNvSpPr>
          <p:nvPr>
            <p:ph type="sldNum" sz="quarter" idx="12"/>
          </p:nvPr>
        </p:nvSpPr>
        <p:spPr>
          <a:xfrm>
            <a:off x="7660257" y="6407944"/>
            <a:ext cx="1352775" cy="365125"/>
          </a:xfrm>
        </p:spPr>
        <p:txBody>
          <a:bodyPr/>
          <a:lstStyle/>
          <a:p>
            <a:r>
              <a:rPr lang="en-US" dirty="0"/>
              <a:t>11-</a:t>
            </a:r>
            <a:fld id="{EB89C5CF-6863-6540-A5F4-09B0C10DF01D}" type="slidenum">
              <a:rPr lang="en-US" smtClean="0"/>
              <a:pPr/>
              <a:t>79</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3248994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Percent Return</a:t>
            </a:r>
          </a:p>
        </p:txBody>
      </p:sp>
      <p:sp>
        <p:nvSpPr>
          <p:cNvPr id="4" name="Slide Number Placeholder 3"/>
          <p:cNvSpPr>
            <a:spLocks noGrp="1"/>
          </p:cNvSpPr>
          <p:nvPr>
            <p:ph type="sldNum" sz="quarter" idx="12"/>
          </p:nvPr>
        </p:nvSpPr>
        <p:spPr/>
        <p:txBody>
          <a:bodyPr/>
          <a:lstStyle/>
          <a:p>
            <a:pPr>
              <a:defRPr/>
            </a:pPr>
            <a:r>
              <a:rPr lang="en-US" altLang="en-US" dirty="0"/>
              <a:t>10-</a:t>
            </a:r>
            <a:fld id="{67C0A812-1479-4DE4-979A-2C89457B5F3D}" type="slidenum">
              <a:rPr lang="en-US" altLang="en-US" smtClean="0"/>
              <a:pPr>
                <a:defRPr/>
              </a:pPr>
              <a:t>8</a:t>
            </a:fld>
            <a:endParaRPr lang="en-US" altLang="en-US" dirty="0"/>
          </a:p>
        </p:txBody>
      </p:sp>
      <p:sp>
        <p:nvSpPr>
          <p:cNvPr id="26" name="Right Arrow Callout 25"/>
          <p:cNvSpPr/>
          <p:nvPr/>
        </p:nvSpPr>
        <p:spPr>
          <a:xfrm>
            <a:off x="1697276" y="2562253"/>
            <a:ext cx="2513001" cy="984251"/>
          </a:xfrm>
          <a:prstGeom prst="rightArrowCallout">
            <a:avLst>
              <a:gd name="adj1" fmla="val 25000"/>
              <a:gd name="adj2" fmla="val 25000"/>
              <a:gd name="adj3" fmla="val 25000"/>
              <a:gd name="adj4" fmla="val 78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Total % Return</a:t>
            </a:r>
          </a:p>
        </p:txBody>
      </p:sp>
      <p:sp>
        <p:nvSpPr>
          <p:cNvPr id="18" name="TextBox 17"/>
          <p:cNvSpPr txBox="1"/>
          <p:nvPr/>
        </p:nvSpPr>
        <p:spPr>
          <a:xfrm>
            <a:off x="4635498" y="2465755"/>
            <a:ext cx="2816225" cy="1200329"/>
          </a:xfrm>
          <a:prstGeom prst="rect">
            <a:avLst/>
          </a:prstGeom>
          <a:noFill/>
        </p:spPr>
        <p:txBody>
          <a:bodyPr wrap="square" rtlCol="0">
            <a:spAutoFit/>
          </a:bodyPr>
          <a:lstStyle/>
          <a:p>
            <a:pPr algn="ctr"/>
            <a:r>
              <a:rPr lang="en-US" dirty="0">
                <a:latin typeface="+mn-lt"/>
              </a:rPr>
              <a:t>The return on an investment measured as a percentage of the original investment</a:t>
            </a:r>
          </a:p>
        </p:txBody>
      </p:sp>
      <p:grpSp>
        <p:nvGrpSpPr>
          <p:cNvPr id="10" name="Group 9"/>
          <p:cNvGrpSpPr/>
          <p:nvPr/>
        </p:nvGrpSpPr>
        <p:grpSpPr>
          <a:xfrm>
            <a:off x="2076167" y="4048133"/>
            <a:ext cx="4712207" cy="759770"/>
            <a:chOff x="1244221" y="4254509"/>
            <a:chExt cx="6282943" cy="1013027"/>
          </a:xfrm>
        </p:grpSpPr>
        <p:sp>
          <p:nvSpPr>
            <p:cNvPr id="6" name="Rounded Rectangle 5"/>
            <p:cNvSpPr/>
            <p:nvPr/>
          </p:nvSpPr>
          <p:spPr>
            <a:xfrm>
              <a:off x="1244221" y="4254509"/>
              <a:ext cx="1918015" cy="10130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 Return</a:t>
              </a:r>
            </a:p>
          </p:txBody>
        </p:sp>
        <p:sp>
          <p:nvSpPr>
            <p:cNvPr id="9" name="TextBox 8"/>
            <p:cNvSpPr txBox="1"/>
            <p:nvPr/>
          </p:nvSpPr>
          <p:spPr>
            <a:xfrm>
              <a:off x="3843785" y="4499412"/>
              <a:ext cx="532624" cy="553998"/>
            </a:xfrm>
            <a:prstGeom prst="rect">
              <a:avLst/>
            </a:prstGeom>
            <a:noFill/>
          </p:spPr>
          <p:txBody>
            <a:bodyPr wrap="none" rtlCol="0">
              <a:spAutoFit/>
            </a:bodyPr>
            <a:lstStyle/>
            <a:p>
              <a:r>
                <a:rPr lang="en-US" sz="2100" b="1" dirty="0">
                  <a:latin typeface="+mn-lt"/>
                </a:rPr>
                <a:t>=</a:t>
              </a:r>
            </a:p>
          </p:txBody>
        </p:sp>
        <p:sp>
          <p:nvSpPr>
            <p:cNvPr id="19" name="TextBox 18"/>
            <p:cNvSpPr txBox="1"/>
            <p:nvPr/>
          </p:nvSpPr>
          <p:spPr>
            <a:xfrm>
              <a:off x="4677828" y="4345524"/>
              <a:ext cx="2849336" cy="861775"/>
            </a:xfrm>
            <a:prstGeom prst="rect">
              <a:avLst/>
            </a:prstGeom>
            <a:noFill/>
          </p:spPr>
          <p:txBody>
            <a:bodyPr wrap="square" rtlCol="0">
              <a:spAutoFit/>
            </a:bodyPr>
            <a:lstStyle/>
            <a:p>
              <a:pPr algn="ctr"/>
              <a:r>
                <a:rPr lang="en-US" u="sng" dirty="0">
                  <a:latin typeface="+mn-lt"/>
                </a:rPr>
                <a:t>$ Return</a:t>
              </a:r>
            </a:p>
            <a:p>
              <a:pPr algn="ctr"/>
              <a:r>
                <a:rPr lang="en-US" dirty="0">
                  <a:latin typeface="+mn-lt"/>
                </a:rPr>
                <a:t>$ Invested</a:t>
              </a:r>
            </a:p>
          </p:txBody>
        </p:sp>
      </p:grpSp>
    </p:spTree>
    <p:extLst>
      <p:ext uri="{BB962C8B-B14F-4D97-AF65-F5344CB8AC3E}">
        <p14:creationId xmlns:p14="http://schemas.microsoft.com/office/powerpoint/2010/main" val="289208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132" y="1591921"/>
            <a:ext cx="8287053" cy="4436342"/>
          </a:xfrm>
        </p:spPr>
        <p:txBody>
          <a:bodyPr>
            <a:noAutofit/>
          </a:bodyPr>
          <a:lstStyle/>
          <a:p>
            <a:pPr marL="107950" indent="0">
              <a:spcBef>
                <a:spcPts val="600"/>
              </a:spcBef>
              <a:buNone/>
            </a:pPr>
            <a:r>
              <a:rPr lang="en-US" sz="2400" b="1" dirty="0"/>
              <a:t>Mary owns a risky stock and anticipates earning 16.5 percent on her investment in that stock. Which one of the following best describes the 16.5 percent rate?</a:t>
            </a:r>
          </a:p>
          <a:p>
            <a:pPr marL="954088" lvl="1" indent="-514350">
              <a:spcBef>
                <a:spcPts val="600"/>
              </a:spcBef>
              <a:buFont typeface="+mj-lt"/>
              <a:buAutoNum type="alphaUcPeriod"/>
            </a:pPr>
            <a:r>
              <a:rPr lang="en-US" sz="2200" dirty="0"/>
              <a:t>Expected return</a:t>
            </a:r>
          </a:p>
          <a:p>
            <a:pPr marL="954088" lvl="1" indent="-514350">
              <a:spcBef>
                <a:spcPts val="600"/>
              </a:spcBef>
              <a:buFont typeface="+mj-lt"/>
              <a:buAutoNum type="alphaUcPeriod"/>
            </a:pPr>
            <a:r>
              <a:rPr lang="en-US" sz="2200" dirty="0"/>
              <a:t>Real return</a:t>
            </a:r>
          </a:p>
          <a:p>
            <a:pPr marL="954088" lvl="1" indent="-514350">
              <a:spcBef>
                <a:spcPts val="600"/>
              </a:spcBef>
              <a:buFont typeface="+mj-lt"/>
              <a:buAutoNum type="alphaUcPeriod"/>
            </a:pPr>
            <a:r>
              <a:rPr lang="en-US" sz="2200" dirty="0"/>
              <a:t>Market rate</a:t>
            </a:r>
          </a:p>
          <a:p>
            <a:pPr marL="954088" lvl="1" indent="-514350">
              <a:spcBef>
                <a:spcPts val="600"/>
              </a:spcBef>
              <a:buFont typeface="+mj-lt"/>
              <a:buAutoNum type="alphaUcPeriod"/>
            </a:pPr>
            <a:r>
              <a:rPr lang="en-US" sz="2200" dirty="0"/>
              <a:t>Systematic return</a:t>
            </a:r>
          </a:p>
          <a:p>
            <a:pPr marL="954088" lvl="1" indent="-514350">
              <a:spcBef>
                <a:spcPts val="600"/>
              </a:spcBef>
              <a:buFont typeface="+mj-lt"/>
              <a:buAutoNum type="alphaUcPeriod"/>
            </a:pPr>
            <a:r>
              <a:rPr lang="en-US" sz="2200" dirty="0"/>
              <a:t>Risk premium</a:t>
            </a:r>
          </a:p>
        </p:txBody>
      </p:sp>
      <p:sp>
        <p:nvSpPr>
          <p:cNvPr id="3" name="Slide Number Placeholder 2"/>
          <p:cNvSpPr>
            <a:spLocks noGrp="1"/>
          </p:cNvSpPr>
          <p:nvPr>
            <p:ph type="sldNum" sz="quarter" idx="12"/>
          </p:nvPr>
        </p:nvSpPr>
        <p:spPr>
          <a:xfrm>
            <a:off x="7660257" y="6407944"/>
            <a:ext cx="1352775" cy="365125"/>
          </a:xfrm>
        </p:spPr>
        <p:txBody>
          <a:bodyPr/>
          <a:lstStyle/>
          <a:p>
            <a:r>
              <a:rPr lang="en-US" dirty="0"/>
              <a:t>11-</a:t>
            </a:r>
            <a:fld id="{EB89C5CF-6863-6540-A5F4-09B0C10DF01D}" type="slidenum">
              <a:rPr lang="en-US" smtClean="0"/>
              <a:pPr/>
              <a:t>80</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29956710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133" y="1591921"/>
            <a:ext cx="8156424" cy="4436342"/>
          </a:xfrm>
        </p:spPr>
        <p:txBody>
          <a:bodyPr>
            <a:noAutofit/>
          </a:bodyPr>
          <a:lstStyle/>
          <a:p>
            <a:pPr marL="107950" indent="0">
              <a:spcBef>
                <a:spcPts val="600"/>
              </a:spcBef>
              <a:buNone/>
            </a:pPr>
            <a:r>
              <a:rPr lang="en-US" sz="2400" b="1" dirty="0"/>
              <a:t>Stock A comprises 28 percent of Susan's portfolio. Which one of the following terms applies to the 28 percent?</a:t>
            </a:r>
          </a:p>
          <a:p>
            <a:pPr marL="954088" lvl="1" indent="-514350">
              <a:spcBef>
                <a:spcPts val="600"/>
              </a:spcBef>
              <a:buFont typeface="+mj-lt"/>
              <a:buAutoNum type="alphaUcPeriod"/>
            </a:pPr>
            <a:r>
              <a:rPr lang="en-US" sz="2200" dirty="0"/>
              <a:t>Portfolio variance</a:t>
            </a:r>
          </a:p>
          <a:p>
            <a:pPr marL="954088" lvl="1" indent="-514350">
              <a:spcBef>
                <a:spcPts val="600"/>
              </a:spcBef>
              <a:buFont typeface="+mj-lt"/>
              <a:buAutoNum type="alphaUcPeriod"/>
            </a:pPr>
            <a:r>
              <a:rPr lang="en-US" sz="2200" dirty="0"/>
              <a:t>Portfolio standard deviation</a:t>
            </a:r>
          </a:p>
          <a:p>
            <a:pPr marL="954088" lvl="1" indent="-514350">
              <a:spcBef>
                <a:spcPts val="600"/>
              </a:spcBef>
              <a:buFont typeface="+mj-lt"/>
              <a:buAutoNum type="alphaUcPeriod"/>
            </a:pPr>
            <a:r>
              <a:rPr lang="en-US" sz="2200" dirty="0"/>
              <a:t>Portfolio weight</a:t>
            </a:r>
          </a:p>
          <a:p>
            <a:pPr marL="954088" lvl="1" indent="-514350">
              <a:spcBef>
                <a:spcPts val="600"/>
              </a:spcBef>
              <a:buFont typeface="+mj-lt"/>
              <a:buAutoNum type="alphaUcPeriod"/>
            </a:pPr>
            <a:r>
              <a:rPr lang="en-US" sz="2200" dirty="0"/>
              <a:t>Portfolio expected return</a:t>
            </a:r>
          </a:p>
          <a:p>
            <a:pPr marL="954088" lvl="1" indent="-514350">
              <a:spcBef>
                <a:spcPts val="600"/>
              </a:spcBef>
              <a:buFont typeface="+mj-lt"/>
              <a:buAutoNum type="alphaUcPeriod"/>
            </a:pPr>
            <a:r>
              <a:rPr lang="en-US" sz="2200" dirty="0"/>
              <a:t>Portfolio beta</a:t>
            </a:r>
          </a:p>
        </p:txBody>
      </p:sp>
      <p:sp>
        <p:nvSpPr>
          <p:cNvPr id="3" name="Slide Number Placeholder 2"/>
          <p:cNvSpPr>
            <a:spLocks noGrp="1"/>
          </p:cNvSpPr>
          <p:nvPr>
            <p:ph type="sldNum" sz="quarter" idx="12"/>
          </p:nvPr>
        </p:nvSpPr>
        <p:spPr>
          <a:xfrm>
            <a:off x="7660257" y="6407944"/>
            <a:ext cx="1352775" cy="365125"/>
          </a:xfrm>
        </p:spPr>
        <p:txBody>
          <a:bodyPr/>
          <a:lstStyle/>
          <a:p>
            <a:r>
              <a:rPr lang="en-US" dirty="0"/>
              <a:t>11-</a:t>
            </a:r>
            <a:fld id="{EB89C5CF-6863-6540-A5F4-09B0C10DF01D}" type="slidenum">
              <a:rPr lang="en-US" smtClean="0"/>
              <a:pPr/>
              <a:t>81</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39439556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75C99A-F414-41B2-BE73-5F38498BDC30}"/>
              </a:ext>
            </a:extLst>
          </p:cNvPr>
          <p:cNvPicPr>
            <a:picLocks noChangeAspect="1"/>
          </p:cNvPicPr>
          <p:nvPr/>
        </p:nvPicPr>
        <p:blipFill>
          <a:blip r:embed="rId2"/>
          <a:stretch>
            <a:fillRect/>
          </a:stretch>
        </p:blipFill>
        <p:spPr>
          <a:xfrm>
            <a:off x="6493398" y="5510306"/>
            <a:ext cx="1696314" cy="1239614"/>
          </a:xfrm>
          <a:prstGeom prst="rect">
            <a:avLst/>
          </a:prstGeom>
        </p:spPr>
      </p:pic>
      <p:sp>
        <p:nvSpPr>
          <p:cNvPr id="7" name="Content Placeholder 6"/>
          <p:cNvSpPr>
            <a:spLocks noGrp="1"/>
          </p:cNvSpPr>
          <p:nvPr>
            <p:ph idx="1"/>
          </p:nvPr>
        </p:nvSpPr>
        <p:spPr>
          <a:xfrm>
            <a:off x="310451" y="1737671"/>
            <a:ext cx="8229600" cy="3800498"/>
          </a:xfrm>
        </p:spPr>
        <p:txBody>
          <a:bodyPr>
            <a:normAutofit/>
          </a:bodyPr>
          <a:lstStyle/>
          <a:p>
            <a:pPr>
              <a:spcBef>
                <a:spcPts val="1200"/>
              </a:spcBef>
              <a:spcAft>
                <a:spcPts val="1200"/>
              </a:spcAft>
            </a:pPr>
            <a:r>
              <a:rPr lang="en-US" altLang="en-US" dirty="0"/>
              <a:t>What is the difference between systemic and </a:t>
            </a:r>
            <a:r>
              <a:rPr lang="en-US" altLang="en-US" dirty="0" err="1"/>
              <a:t>unsystemic</a:t>
            </a:r>
            <a:r>
              <a:rPr lang="en-US" altLang="en-US" dirty="0"/>
              <a:t> risk?</a:t>
            </a:r>
          </a:p>
          <a:p>
            <a:pPr>
              <a:spcBef>
                <a:spcPts val="1200"/>
              </a:spcBef>
              <a:spcAft>
                <a:spcPts val="1200"/>
              </a:spcAft>
            </a:pPr>
            <a:r>
              <a:rPr lang="en-US" altLang="en-US" dirty="0"/>
              <a:t>What kind of risk can by avoided through a diversified portfolio?</a:t>
            </a:r>
          </a:p>
          <a:p>
            <a:pPr>
              <a:spcBef>
                <a:spcPts val="1200"/>
              </a:spcBef>
              <a:spcAft>
                <a:spcPts val="1200"/>
              </a:spcAft>
            </a:pPr>
            <a:r>
              <a:rPr lang="en-US" dirty="0"/>
              <a:t>About how many stocks do you need in a portfolio for it to be considered well-diversified?</a:t>
            </a:r>
          </a:p>
        </p:txBody>
      </p:sp>
      <p:sp>
        <p:nvSpPr>
          <p:cNvPr id="5" name="Title 4"/>
          <p:cNvSpPr>
            <a:spLocks noGrp="1"/>
          </p:cNvSpPr>
          <p:nvPr>
            <p:ph type="title"/>
          </p:nvPr>
        </p:nvSpPr>
        <p:spPr/>
        <p:txBody>
          <a:bodyPr>
            <a:normAutofit/>
          </a:bodyPr>
          <a:lstStyle/>
          <a:p>
            <a:r>
              <a:rPr lang="en-US" sz="4400" dirty="0"/>
              <a:t>Questions to </a:t>
            </a:r>
            <a:r>
              <a:rPr lang="en-US" dirty="0"/>
              <a:t>Answer</a:t>
            </a:r>
            <a:endParaRPr lang="en-US" sz="4400" dirty="0"/>
          </a:p>
        </p:txBody>
      </p:sp>
      <p:sp>
        <p:nvSpPr>
          <p:cNvPr id="9" name="Slide Number Placeholder 4"/>
          <p:cNvSpPr>
            <a:spLocks noGrp="1"/>
          </p:cNvSpPr>
          <p:nvPr>
            <p:ph type="sldNum" sz="quarter" idx="12"/>
          </p:nvPr>
        </p:nvSpPr>
        <p:spPr>
          <a:xfrm>
            <a:off x="8067069" y="6407944"/>
            <a:ext cx="945964" cy="365125"/>
          </a:xfrm>
        </p:spPr>
        <p:txBody>
          <a:bodyPr/>
          <a:lstStyle/>
          <a:p>
            <a:r>
              <a:rPr lang="en-US" dirty="0"/>
              <a:t>11</a:t>
            </a:r>
            <a:r>
              <a:rPr lang="en-US" sz="1600" dirty="0"/>
              <a:t>-</a:t>
            </a:r>
            <a:fld id="{EB89C5CF-6863-6540-A5F4-09B0C10DF01D}" type="slidenum">
              <a:rPr lang="en-US" sz="1600" smtClean="0"/>
              <a:pPr/>
              <a:t>82</a:t>
            </a:fld>
            <a:endParaRPr lang="en-US" sz="1600" dirty="0"/>
          </a:p>
        </p:txBody>
      </p:sp>
    </p:spTree>
    <p:extLst>
      <p:ext uri="{BB962C8B-B14F-4D97-AF65-F5344CB8AC3E}">
        <p14:creationId xmlns:p14="http://schemas.microsoft.com/office/powerpoint/2010/main" val="9232656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Risk Summary</a:t>
            </a:r>
          </a:p>
        </p:txBody>
      </p:sp>
      <p:sp>
        <p:nvSpPr>
          <p:cNvPr id="4" name="Slide Number Placeholder 3"/>
          <p:cNvSpPr>
            <a:spLocks noGrp="1"/>
          </p:cNvSpPr>
          <p:nvPr>
            <p:ph type="sldNum" sz="quarter" idx="12"/>
          </p:nvPr>
        </p:nvSpPr>
        <p:spPr/>
        <p:txBody>
          <a:bodyPr/>
          <a:lstStyle/>
          <a:p>
            <a:pPr>
              <a:defRPr/>
            </a:pPr>
            <a:r>
              <a:rPr lang="en-US" altLang="en-US" dirty="0"/>
              <a:t>11-</a:t>
            </a:r>
            <a:fld id="{67C0A812-1479-4DE4-979A-2C89457B5F3D}" type="slidenum">
              <a:rPr lang="en-US" altLang="en-US" smtClean="0"/>
              <a:pPr>
                <a:defRPr/>
              </a:pPr>
              <a:t>83</a:t>
            </a:fld>
            <a:endParaRPr lang="en-US" altLang="en-US" dirty="0"/>
          </a:p>
        </p:txBody>
      </p:sp>
      <p:sp>
        <p:nvSpPr>
          <p:cNvPr id="6" name="Rounded Rectangle 5"/>
          <p:cNvSpPr/>
          <p:nvPr/>
        </p:nvSpPr>
        <p:spPr>
          <a:xfrm>
            <a:off x="1011384" y="1799398"/>
            <a:ext cx="1918015" cy="10130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Total Risk</a:t>
            </a:r>
          </a:p>
        </p:txBody>
      </p:sp>
      <p:sp>
        <p:nvSpPr>
          <p:cNvPr id="7" name="Rounded Rectangle 6"/>
          <p:cNvSpPr/>
          <p:nvPr/>
        </p:nvSpPr>
        <p:spPr>
          <a:xfrm>
            <a:off x="3485456" y="1799398"/>
            <a:ext cx="1918015" cy="10130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Systemic Risk</a:t>
            </a:r>
          </a:p>
        </p:txBody>
      </p:sp>
      <p:sp>
        <p:nvSpPr>
          <p:cNvPr id="9" name="TextBox 8"/>
          <p:cNvSpPr txBox="1"/>
          <p:nvPr/>
        </p:nvSpPr>
        <p:spPr>
          <a:xfrm>
            <a:off x="2943170" y="2044301"/>
            <a:ext cx="470000" cy="523220"/>
          </a:xfrm>
          <a:prstGeom prst="rect">
            <a:avLst/>
          </a:prstGeom>
          <a:noFill/>
        </p:spPr>
        <p:txBody>
          <a:bodyPr wrap="none" rtlCol="0">
            <a:spAutoFit/>
          </a:bodyPr>
          <a:lstStyle/>
          <a:p>
            <a:r>
              <a:rPr lang="en-US" sz="2800" b="1" dirty="0">
                <a:latin typeface="+mn-lt"/>
              </a:rPr>
              <a:t>=</a:t>
            </a:r>
          </a:p>
        </p:txBody>
      </p:sp>
      <p:sp>
        <p:nvSpPr>
          <p:cNvPr id="23" name="Rounded Rectangle 22"/>
          <p:cNvSpPr/>
          <p:nvPr/>
        </p:nvSpPr>
        <p:spPr>
          <a:xfrm>
            <a:off x="6152991" y="1799398"/>
            <a:ext cx="1918015" cy="10130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Unsystemic</a:t>
            </a:r>
            <a:r>
              <a:rPr lang="en-US" dirty="0"/>
              <a:t> Risk</a:t>
            </a:r>
          </a:p>
        </p:txBody>
      </p:sp>
      <p:sp>
        <p:nvSpPr>
          <p:cNvPr id="24" name="TextBox 23"/>
          <p:cNvSpPr txBox="1"/>
          <p:nvPr/>
        </p:nvSpPr>
        <p:spPr>
          <a:xfrm>
            <a:off x="5526951" y="2044301"/>
            <a:ext cx="470101" cy="523220"/>
          </a:xfrm>
          <a:prstGeom prst="rect">
            <a:avLst/>
          </a:prstGeom>
          <a:noFill/>
        </p:spPr>
        <p:txBody>
          <a:bodyPr wrap="none" rtlCol="0">
            <a:spAutoFit/>
          </a:bodyPr>
          <a:lstStyle/>
          <a:p>
            <a:r>
              <a:rPr lang="en-US" sz="2800" b="1" dirty="0">
                <a:latin typeface="+mn-lt"/>
              </a:rPr>
              <a:t>+</a:t>
            </a:r>
          </a:p>
        </p:txBody>
      </p:sp>
      <p:sp>
        <p:nvSpPr>
          <p:cNvPr id="19" name="TextBox 18"/>
          <p:cNvSpPr txBox="1"/>
          <p:nvPr/>
        </p:nvSpPr>
        <p:spPr>
          <a:xfrm>
            <a:off x="5838292" y="2998999"/>
            <a:ext cx="2482276" cy="2021066"/>
          </a:xfrm>
          <a:prstGeom prst="rect">
            <a:avLst/>
          </a:prstGeom>
          <a:noFill/>
        </p:spPr>
        <p:txBody>
          <a:bodyPr wrap="square" rtlCol="0">
            <a:spAutoFit/>
          </a:bodyPr>
          <a:lstStyle/>
          <a:p>
            <a:pPr marL="338138" indent="-338138">
              <a:spcBef>
                <a:spcPts val="400"/>
              </a:spcBef>
              <a:spcAft>
                <a:spcPts val="400"/>
              </a:spcAft>
              <a:buFont typeface="Arial"/>
              <a:buChar char="•"/>
            </a:pPr>
            <a:r>
              <a:rPr lang="en-US" sz="1600" dirty="0">
                <a:latin typeface="+mn-lt"/>
              </a:rPr>
              <a:t>Risk factors that affect a limited number of assets</a:t>
            </a:r>
          </a:p>
          <a:p>
            <a:pPr marL="338138" indent="-338138">
              <a:spcBef>
                <a:spcPts val="400"/>
              </a:spcBef>
              <a:spcAft>
                <a:spcPts val="400"/>
              </a:spcAft>
              <a:buFont typeface="Arial"/>
              <a:buChar char="•"/>
            </a:pPr>
            <a:r>
              <a:rPr lang="en-US" sz="1600" dirty="0">
                <a:latin typeface="+mn-lt"/>
              </a:rPr>
              <a:t>Asset-specific risk</a:t>
            </a:r>
          </a:p>
          <a:p>
            <a:pPr marL="338138" indent="-338138">
              <a:spcBef>
                <a:spcPts val="400"/>
              </a:spcBef>
              <a:spcAft>
                <a:spcPts val="400"/>
              </a:spcAft>
              <a:buFont typeface="Arial"/>
              <a:buChar char="•"/>
            </a:pPr>
            <a:r>
              <a:rPr lang="en-US" sz="1600" dirty="0">
                <a:latin typeface="+mn-lt"/>
              </a:rPr>
              <a:t>Examples: labor strikes, parts shortages, etc.</a:t>
            </a:r>
          </a:p>
        </p:txBody>
      </p:sp>
      <p:sp>
        <p:nvSpPr>
          <p:cNvPr id="21" name="TextBox 20"/>
          <p:cNvSpPr txBox="1"/>
          <p:nvPr/>
        </p:nvSpPr>
        <p:spPr>
          <a:xfrm>
            <a:off x="3144336" y="2998999"/>
            <a:ext cx="2482276" cy="2021066"/>
          </a:xfrm>
          <a:prstGeom prst="rect">
            <a:avLst/>
          </a:prstGeom>
          <a:noFill/>
        </p:spPr>
        <p:txBody>
          <a:bodyPr wrap="square" rtlCol="0">
            <a:spAutoFit/>
          </a:bodyPr>
          <a:lstStyle/>
          <a:p>
            <a:pPr marL="338138" indent="-338138">
              <a:spcBef>
                <a:spcPts val="400"/>
              </a:spcBef>
              <a:spcAft>
                <a:spcPts val="400"/>
              </a:spcAft>
              <a:buFont typeface="Arial"/>
              <a:buChar char="•"/>
            </a:pPr>
            <a:r>
              <a:rPr lang="en-US" sz="1600" dirty="0">
                <a:latin typeface="+mn-lt"/>
              </a:rPr>
              <a:t>Risk factors that affect a large number of assets</a:t>
            </a:r>
          </a:p>
          <a:p>
            <a:pPr marL="338138" indent="-338138">
              <a:spcBef>
                <a:spcPts val="400"/>
              </a:spcBef>
              <a:spcAft>
                <a:spcPts val="400"/>
              </a:spcAft>
              <a:buFont typeface="Arial"/>
              <a:buChar char="•"/>
            </a:pPr>
            <a:r>
              <a:rPr lang="en-US" sz="1600" dirty="0">
                <a:latin typeface="+mn-lt"/>
              </a:rPr>
              <a:t>Overall market risk</a:t>
            </a:r>
          </a:p>
          <a:p>
            <a:pPr marL="338138" indent="-338138">
              <a:spcBef>
                <a:spcPts val="400"/>
              </a:spcBef>
              <a:spcAft>
                <a:spcPts val="400"/>
              </a:spcAft>
              <a:buFont typeface="Arial"/>
              <a:buChar char="•"/>
            </a:pPr>
            <a:r>
              <a:rPr lang="en-US" sz="1600" dirty="0">
                <a:latin typeface="+mn-lt"/>
              </a:rPr>
              <a:t>Examples: changes in GDP, inflation, interest rates, etc.</a:t>
            </a:r>
          </a:p>
        </p:txBody>
      </p:sp>
      <p:grpSp>
        <p:nvGrpSpPr>
          <p:cNvPr id="15" name="Group 14"/>
          <p:cNvGrpSpPr/>
          <p:nvPr/>
        </p:nvGrpSpPr>
        <p:grpSpPr>
          <a:xfrm>
            <a:off x="3060893" y="5143552"/>
            <a:ext cx="2777400" cy="1269612"/>
            <a:chOff x="3060893" y="5143552"/>
            <a:chExt cx="2777400" cy="1269612"/>
          </a:xfrm>
        </p:grpSpPr>
        <p:sp>
          <p:nvSpPr>
            <p:cNvPr id="25" name="Down Arrow 24"/>
            <p:cNvSpPr/>
            <p:nvPr/>
          </p:nvSpPr>
          <p:spPr>
            <a:xfrm>
              <a:off x="3950551" y="5143552"/>
              <a:ext cx="987825" cy="5016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3060893" y="5766833"/>
              <a:ext cx="2777400" cy="646331"/>
            </a:xfrm>
            <a:prstGeom prst="rect">
              <a:avLst/>
            </a:prstGeom>
            <a:noFill/>
          </p:spPr>
          <p:txBody>
            <a:bodyPr wrap="square" rtlCol="0">
              <a:spAutoFit/>
            </a:bodyPr>
            <a:lstStyle/>
            <a:p>
              <a:pPr algn="ctr"/>
              <a:r>
                <a:rPr lang="en-US" dirty="0">
                  <a:latin typeface="+mn-lt"/>
                </a:rPr>
                <a:t>Cannot be eliminated by diversification</a:t>
              </a:r>
            </a:p>
          </p:txBody>
        </p:sp>
      </p:grpSp>
      <p:grpSp>
        <p:nvGrpSpPr>
          <p:cNvPr id="16" name="Group 15"/>
          <p:cNvGrpSpPr/>
          <p:nvPr/>
        </p:nvGrpSpPr>
        <p:grpSpPr>
          <a:xfrm>
            <a:off x="5732452" y="5143552"/>
            <a:ext cx="2777400" cy="1269612"/>
            <a:chOff x="5732452" y="5143552"/>
            <a:chExt cx="2777400" cy="1269612"/>
          </a:xfrm>
        </p:grpSpPr>
        <p:sp>
          <p:nvSpPr>
            <p:cNvPr id="27" name="Down Arrow 26"/>
            <p:cNvSpPr/>
            <p:nvPr/>
          </p:nvSpPr>
          <p:spPr>
            <a:xfrm>
              <a:off x="6618086" y="5143552"/>
              <a:ext cx="987825" cy="5016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5732452" y="5766833"/>
              <a:ext cx="2777400" cy="646331"/>
            </a:xfrm>
            <a:prstGeom prst="rect">
              <a:avLst/>
            </a:prstGeom>
            <a:noFill/>
          </p:spPr>
          <p:txBody>
            <a:bodyPr wrap="square" rtlCol="0">
              <a:spAutoFit/>
            </a:bodyPr>
            <a:lstStyle/>
            <a:p>
              <a:pPr algn="ctr"/>
              <a:r>
                <a:rPr lang="en-US" dirty="0">
                  <a:latin typeface="+mn-lt"/>
                </a:rPr>
                <a:t>Eliminated by diversification</a:t>
              </a:r>
            </a:p>
          </p:txBody>
        </p:sp>
      </p:grpSp>
    </p:spTree>
    <p:extLst>
      <p:ext uri="{BB962C8B-B14F-4D97-AF65-F5344CB8AC3E}">
        <p14:creationId xmlns:p14="http://schemas.microsoft.com/office/powerpoint/2010/main" val="39650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1"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Systemic Risk Principle</a:t>
            </a:r>
          </a:p>
        </p:txBody>
      </p:sp>
      <p:sp>
        <p:nvSpPr>
          <p:cNvPr id="4" name="Slide Number Placeholder 3"/>
          <p:cNvSpPr>
            <a:spLocks noGrp="1"/>
          </p:cNvSpPr>
          <p:nvPr>
            <p:ph type="sldNum" sz="quarter" idx="12"/>
          </p:nvPr>
        </p:nvSpPr>
        <p:spPr/>
        <p:txBody>
          <a:bodyPr/>
          <a:lstStyle/>
          <a:p>
            <a:pPr>
              <a:defRPr/>
            </a:pPr>
            <a:r>
              <a:rPr lang="en-US" altLang="en-US" dirty="0"/>
              <a:t>11-</a:t>
            </a:r>
            <a:fld id="{67C0A812-1479-4DE4-979A-2C89457B5F3D}" type="slidenum">
              <a:rPr lang="en-US" altLang="en-US" smtClean="0"/>
              <a:pPr>
                <a:defRPr/>
              </a:pPr>
              <a:t>84</a:t>
            </a:fld>
            <a:endParaRPr lang="en-US" altLang="en-US" dirty="0"/>
          </a:p>
        </p:txBody>
      </p:sp>
      <p:sp>
        <p:nvSpPr>
          <p:cNvPr id="6" name="Right Arrow Callout 5"/>
          <p:cNvSpPr/>
          <p:nvPr/>
        </p:nvSpPr>
        <p:spPr>
          <a:xfrm>
            <a:off x="890889" y="2156609"/>
            <a:ext cx="3350668" cy="1312334"/>
          </a:xfrm>
          <a:prstGeom prst="rightArrowCallout">
            <a:avLst>
              <a:gd name="adj1" fmla="val 25000"/>
              <a:gd name="adj2" fmla="val 25000"/>
              <a:gd name="adj3" fmla="val 25000"/>
              <a:gd name="adj4" fmla="val 78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Systemic Risk Principle</a:t>
            </a:r>
          </a:p>
        </p:txBody>
      </p:sp>
      <p:sp>
        <p:nvSpPr>
          <p:cNvPr id="7" name="TextBox 6"/>
          <p:cNvSpPr txBox="1"/>
          <p:nvPr/>
        </p:nvSpPr>
        <p:spPr>
          <a:xfrm>
            <a:off x="4504807" y="2027946"/>
            <a:ext cx="3754967" cy="1569660"/>
          </a:xfrm>
          <a:prstGeom prst="rect">
            <a:avLst/>
          </a:prstGeom>
          <a:noFill/>
        </p:spPr>
        <p:txBody>
          <a:bodyPr wrap="square" rtlCol="0">
            <a:spAutoFit/>
          </a:bodyPr>
          <a:lstStyle/>
          <a:p>
            <a:pPr algn="ctr"/>
            <a:r>
              <a:rPr lang="en-US" sz="2400" dirty="0">
                <a:latin typeface="+mn-lt"/>
              </a:rPr>
              <a:t>The expected return on a risky asset depends only on that asset’s systemic risk</a:t>
            </a:r>
          </a:p>
        </p:txBody>
      </p:sp>
      <p:sp>
        <p:nvSpPr>
          <p:cNvPr id="8" name="TextBox 7"/>
          <p:cNvSpPr txBox="1"/>
          <p:nvPr/>
        </p:nvSpPr>
        <p:spPr>
          <a:xfrm>
            <a:off x="780449" y="4086498"/>
            <a:ext cx="7490861" cy="1384995"/>
          </a:xfrm>
          <a:prstGeom prst="rect">
            <a:avLst/>
          </a:prstGeom>
          <a:solidFill>
            <a:schemeClr val="accent1">
              <a:lumMod val="40000"/>
              <a:lumOff val="60000"/>
            </a:schemeClr>
          </a:solidFill>
          <a:effectLst>
            <a:outerShdw blurRad="50800" dist="38100" dir="2700000">
              <a:srgbClr val="000000">
                <a:alpha val="43000"/>
              </a:srgbClr>
            </a:outerShdw>
          </a:effectLst>
        </p:spPr>
        <p:txBody>
          <a:bodyPr wrap="square" rtlCol="0">
            <a:spAutoFit/>
          </a:bodyPr>
          <a:lstStyle/>
          <a:p>
            <a:pPr algn="ctr"/>
            <a:r>
              <a:rPr lang="en-US" sz="2800" dirty="0">
                <a:latin typeface="+mn-lt"/>
              </a:rPr>
              <a:t>We ignore </a:t>
            </a:r>
            <a:r>
              <a:rPr lang="en-US" sz="2800" dirty="0" err="1">
                <a:latin typeface="+mn-lt"/>
              </a:rPr>
              <a:t>unsystemic</a:t>
            </a:r>
            <a:r>
              <a:rPr lang="en-US" sz="2800" dirty="0">
                <a:latin typeface="+mn-lt"/>
              </a:rPr>
              <a:t> risk because in a well-diversified portfolio, </a:t>
            </a:r>
            <a:r>
              <a:rPr lang="en-US" sz="2800" dirty="0" err="1">
                <a:latin typeface="+mn-lt"/>
              </a:rPr>
              <a:t>unsystemic</a:t>
            </a:r>
            <a:r>
              <a:rPr lang="en-US" sz="2800" dirty="0">
                <a:latin typeface="+mn-lt"/>
              </a:rPr>
              <a:t> risk is essentially eliminated.</a:t>
            </a:r>
          </a:p>
        </p:txBody>
      </p:sp>
    </p:spTree>
    <p:extLst>
      <p:ext uri="{BB962C8B-B14F-4D97-AF65-F5344CB8AC3E}">
        <p14:creationId xmlns:p14="http://schemas.microsoft.com/office/powerpoint/2010/main" val="347791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bwMode="auto">
          <a:xfrm>
            <a:off x="3004454" y="1620610"/>
            <a:ext cx="5715001" cy="497613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a:t>We want to understand how much each individual stock in a portfolio contributes to the overall riskiness of the portfolio</a:t>
            </a:r>
          </a:p>
          <a:p>
            <a:pPr lvl="1" eaLnBrk="1" hangingPunct="1"/>
            <a:r>
              <a:rPr lang="en-US" sz="2400" dirty="0"/>
              <a:t>This means we want to understand the level of </a:t>
            </a:r>
            <a:r>
              <a:rPr lang="en-US" sz="2400" u="sng" dirty="0"/>
              <a:t>systemic risk </a:t>
            </a:r>
            <a:r>
              <a:rPr lang="en-US" sz="2400" dirty="0"/>
              <a:t>for each individual stock </a:t>
            </a:r>
          </a:p>
          <a:p>
            <a:pPr lvl="1" eaLnBrk="1" hangingPunct="1"/>
            <a:r>
              <a:rPr lang="en-US" sz="2400" dirty="0"/>
              <a:t>Remember: </a:t>
            </a:r>
            <a:r>
              <a:rPr lang="en-US" sz="2400" dirty="0" err="1"/>
              <a:t>Unsystemic</a:t>
            </a:r>
            <a:r>
              <a:rPr lang="en-US" sz="2400" dirty="0"/>
              <a:t> risk is eliminated through portfolio diversification</a:t>
            </a:r>
          </a:p>
        </p:txBody>
      </p:sp>
      <p:sp>
        <p:nvSpPr>
          <p:cNvPr id="6" name="Title 5"/>
          <p:cNvSpPr>
            <a:spLocks noGrp="1"/>
          </p:cNvSpPr>
          <p:nvPr>
            <p:ph type="title"/>
          </p:nvPr>
        </p:nvSpPr>
        <p:spPr/>
        <p:txBody>
          <a:bodyPr>
            <a:normAutofit/>
          </a:bodyPr>
          <a:lstStyle/>
          <a:p>
            <a:r>
              <a:rPr lang="en-US" dirty="0"/>
              <a:t>Measuring Systemic Risk for Individual Stocks</a:t>
            </a:r>
          </a:p>
        </p:txBody>
      </p:sp>
      <p:sp>
        <p:nvSpPr>
          <p:cNvPr id="7"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85</a:t>
            </a:fld>
            <a:endParaRPr lang="en-US" altLang="en-US" sz="16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098" r="72254" b="25161"/>
          <a:stretch/>
        </p:blipFill>
        <p:spPr>
          <a:xfrm>
            <a:off x="1048219" y="1539435"/>
            <a:ext cx="1956235" cy="5234428"/>
          </a:xfrm>
          <a:prstGeom prst="rect">
            <a:avLst/>
          </a:prstGeom>
        </p:spPr>
      </p:pic>
      <p:sp>
        <p:nvSpPr>
          <p:cNvPr id="3" name="TextBox 2"/>
          <p:cNvSpPr txBox="1"/>
          <p:nvPr/>
        </p:nvSpPr>
        <p:spPr>
          <a:xfrm rot="16200000">
            <a:off x="-557290" y="3655314"/>
            <a:ext cx="2628694" cy="461665"/>
          </a:xfrm>
          <a:prstGeom prst="rect">
            <a:avLst/>
          </a:prstGeom>
          <a:solidFill>
            <a:schemeClr val="accent1">
              <a:lumMod val="75000"/>
            </a:schemeClr>
          </a:solidFill>
        </p:spPr>
        <p:txBody>
          <a:bodyPr wrap="none" rtlCol="0">
            <a:spAutoFit/>
          </a:bodyPr>
          <a:lstStyle/>
          <a:p>
            <a:r>
              <a:rPr lang="en-US" sz="2400" dirty="0">
                <a:solidFill>
                  <a:schemeClr val="bg1"/>
                </a:solidFill>
                <a:latin typeface="+mn-lt"/>
              </a:rPr>
              <a:t>Sample Portfolio</a:t>
            </a:r>
          </a:p>
        </p:txBody>
      </p:sp>
    </p:spTree>
    <p:extLst>
      <p:ext uri="{BB962C8B-B14F-4D97-AF65-F5344CB8AC3E}">
        <p14:creationId xmlns:p14="http://schemas.microsoft.com/office/powerpoint/2010/main" val="26689183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bldLvl="2"/>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9262" y="1242507"/>
            <a:ext cx="8643481" cy="3775075"/>
          </a:xfrm>
        </p:spPr>
        <p:txBody>
          <a:bodyPr>
            <a:normAutofit/>
          </a:bodyPr>
          <a:lstStyle/>
          <a:p>
            <a:pPr algn="ctr">
              <a:buNone/>
            </a:pPr>
            <a:r>
              <a:rPr lang="en-US" sz="8649" dirty="0">
                <a:latin typeface="Arial Black"/>
                <a:cs typeface="Arial Black"/>
              </a:rPr>
              <a:t>Beta Coefficient</a:t>
            </a:r>
          </a:p>
          <a:p>
            <a:pPr algn="ctr"/>
            <a:endParaRPr lang="en-US" dirty="0"/>
          </a:p>
          <a:p>
            <a:pPr algn="ctr"/>
            <a:endParaRPr lang="en-US" dirty="0"/>
          </a:p>
          <a:p>
            <a:pPr algn="ctr"/>
            <a:endParaRPr lang="en-US" dirty="0"/>
          </a:p>
        </p:txBody>
      </p:sp>
      <p:sp>
        <p:nvSpPr>
          <p:cNvPr id="6" name="Slide Number Placeholder 2"/>
          <p:cNvSpPr>
            <a:spLocks noGrp="1"/>
          </p:cNvSpPr>
          <p:nvPr>
            <p:ph type="sldNum" sz="quarter" idx="12"/>
          </p:nvPr>
        </p:nvSpPr>
        <p:spPr>
          <a:xfrm>
            <a:off x="8059257" y="6407944"/>
            <a:ext cx="953775" cy="365760"/>
          </a:xfrm>
        </p:spPr>
        <p:txBody>
          <a:bodyPr/>
          <a:lstStyle/>
          <a:p>
            <a:r>
              <a:rPr lang="en-US" dirty="0"/>
              <a:t>11-</a:t>
            </a:r>
            <a:fld id="{EB89C5CF-6863-6540-A5F4-09B0C10DF01D}" type="slidenum">
              <a:rPr lang="en-US" smtClean="0"/>
              <a:pPr/>
              <a:t>86</a:t>
            </a:fld>
            <a:endParaRPr lang="en-US" dirty="0"/>
          </a:p>
        </p:txBody>
      </p:sp>
      <p:pic>
        <p:nvPicPr>
          <p:cNvPr id="5" name="Picture 4" descr="15297971_s.jpg"/>
          <p:cNvPicPr>
            <a:picLocks noChangeAspect="1"/>
          </p:cNvPicPr>
          <p:nvPr/>
        </p:nvPicPr>
        <p:blipFill>
          <a:blip r:embed="rId3"/>
          <a:srcRect l="7037" t="38228" r="64518" b="36233"/>
          <a:stretch>
            <a:fillRect/>
          </a:stretch>
        </p:blipFill>
        <p:spPr>
          <a:xfrm>
            <a:off x="6316132" y="5029198"/>
            <a:ext cx="2350246" cy="1463040"/>
          </a:xfrm>
          <a:prstGeom prst="rect">
            <a:avLst/>
          </a:prstGeom>
        </p:spPr>
      </p:pic>
    </p:spTree>
    <p:extLst>
      <p:ext uri="{BB962C8B-B14F-4D97-AF65-F5344CB8AC3E}">
        <p14:creationId xmlns:p14="http://schemas.microsoft.com/office/powerpoint/2010/main" val="39359721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altLang="en-US" dirty="0"/>
              <a:t>11-</a:t>
            </a:r>
            <a:fld id="{67C0A812-1479-4DE4-979A-2C89457B5F3D}" type="slidenum">
              <a:rPr lang="en-US" altLang="en-US" smtClean="0"/>
              <a:pPr>
                <a:defRPr/>
              </a:pPr>
              <a:t>87</a:t>
            </a:fld>
            <a:endParaRPr lang="en-US" altLang="en-US" dirty="0"/>
          </a:p>
        </p:txBody>
      </p:sp>
      <p:sp>
        <p:nvSpPr>
          <p:cNvPr id="6" name="Right Arrow Callout 5"/>
          <p:cNvSpPr/>
          <p:nvPr/>
        </p:nvSpPr>
        <p:spPr>
          <a:xfrm>
            <a:off x="766645" y="2154461"/>
            <a:ext cx="2836426" cy="1764224"/>
          </a:xfrm>
          <a:prstGeom prst="rightArrowCallout">
            <a:avLst>
              <a:gd name="adj1" fmla="val 25000"/>
              <a:gd name="adj2" fmla="val 25000"/>
              <a:gd name="adj3" fmla="val 25000"/>
              <a:gd name="adj4" fmla="val 78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Beta Coefficient</a:t>
            </a:r>
          </a:p>
        </p:txBody>
      </p:sp>
      <p:sp>
        <p:nvSpPr>
          <p:cNvPr id="7" name="TextBox 6"/>
          <p:cNvSpPr txBox="1"/>
          <p:nvPr/>
        </p:nvSpPr>
        <p:spPr>
          <a:xfrm>
            <a:off x="4100046" y="1820856"/>
            <a:ext cx="4265704" cy="2431435"/>
          </a:xfrm>
          <a:prstGeom prst="rect">
            <a:avLst/>
          </a:prstGeom>
          <a:noFill/>
        </p:spPr>
        <p:txBody>
          <a:bodyPr wrap="square" rtlCol="0">
            <a:spAutoFit/>
          </a:bodyPr>
          <a:lstStyle/>
          <a:p>
            <a:pPr algn="ctr"/>
            <a:r>
              <a:rPr lang="en-US" sz="2400" dirty="0">
                <a:latin typeface="+mn-lt"/>
              </a:rPr>
              <a:t>Amount of systemic risk present in a particular risky asset relative to that in an average risky asset</a:t>
            </a:r>
          </a:p>
          <a:p>
            <a:pPr algn="ctr"/>
            <a:endParaRPr lang="en-US" sz="1600" dirty="0">
              <a:latin typeface="+mn-lt"/>
            </a:endParaRPr>
          </a:p>
          <a:p>
            <a:pPr algn="ctr"/>
            <a:r>
              <a:rPr lang="en-US" sz="2000" i="1" dirty="0">
                <a:latin typeface="+mn-lt"/>
              </a:rPr>
              <a:t>Beta measures the stock’s volatility relative to the market</a:t>
            </a:r>
          </a:p>
        </p:txBody>
      </p:sp>
      <p:sp>
        <p:nvSpPr>
          <p:cNvPr id="8" name="TextBox 7"/>
          <p:cNvSpPr txBox="1"/>
          <p:nvPr/>
        </p:nvSpPr>
        <p:spPr>
          <a:xfrm>
            <a:off x="1019067" y="4809190"/>
            <a:ext cx="6971479" cy="830997"/>
          </a:xfrm>
          <a:prstGeom prst="rect">
            <a:avLst/>
          </a:prstGeom>
          <a:solidFill>
            <a:schemeClr val="accent1">
              <a:lumMod val="40000"/>
              <a:lumOff val="60000"/>
            </a:schemeClr>
          </a:solidFill>
          <a:effectLst>
            <a:outerShdw blurRad="50800" dist="38100" dir="2700000">
              <a:srgbClr val="000000">
                <a:alpha val="43000"/>
              </a:srgbClr>
            </a:outerShdw>
          </a:effectLst>
        </p:spPr>
        <p:txBody>
          <a:bodyPr wrap="square" rtlCol="0">
            <a:spAutoFit/>
          </a:bodyPr>
          <a:lstStyle/>
          <a:p>
            <a:pPr algn="ctr"/>
            <a:r>
              <a:rPr lang="en-US" sz="2400" dirty="0">
                <a:latin typeface="+mn-lt"/>
              </a:rPr>
              <a:t>An “average risky asset” is defined to have a beta of 1.</a:t>
            </a:r>
          </a:p>
        </p:txBody>
      </p:sp>
      <p:sp>
        <p:nvSpPr>
          <p:cNvPr id="10" name="Title 5"/>
          <p:cNvSpPr>
            <a:spLocks noGrp="1"/>
          </p:cNvSpPr>
          <p:nvPr>
            <p:ph type="title"/>
          </p:nvPr>
        </p:nvSpPr>
        <p:spPr>
          <a:xfrm>
            <a:off x="457200" y="274638"/>
            <a:ext cx="8229600" cy="1143000"/>
          </a:xfrm>
        </p:spPr>
        <p:txBody>
          <a:bodyPr>
            <a:normAutofit/>
          </a:bodyPr>
          <a:lstStyle/>
          <a:p>
            <a:r>
              <a:rPr lang="en-US" dirty="0"/>
              <a:t>Introducing the Beta Coefficient</a:t>
            </a:r>
          </a:p>
        </p:txBody>
      </p:sp>
    </p:spTree>
    <p:extLst>
      <p:ext uri="{BB962C8B-B14F-4D97-AF65-F5344CB8AC3E}">
        <p14:creationId xmlns:p14="http://schemas.microsoft.com/office/powerpoint/2010/main" val="375842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517017"/>
            <a:ext cx="7157878" cy="4612850"/>
          </a:xfrm>
        </p:spPr>
        <p:txBody>
          <a:bodyPr>
            <a:noAutofit/>
          </a:bodyPr>
          <a:lstStyle/>
          <a:p>
            <a:pPr marL="107950" indent="0">
              <a:spcBef>
                <a:spcPts val="600"/>
              </a:spcBef>
              <a:buNone/>
            </a:pPr>
            <a:r>
              <a:rPr lang="en-US" sz="2800" b="1" dirty="0"/>
              <a:t>What do you think is the beta of a U.S. Treasury bill?</a:t>
            </a:r>
          </a:p>
          <a:p>
            <a:pPr marL="954088" lvl="1" indent="-514350">
              <a:spcBef>
                <a:spcPts val="600"/>
              </a:spcBef>
              <a:buFont typeface="+mj-lt"/>
              <a:buAutoNum type="alphaUcPeriod"/>
            </a:pPr>
            <a:r>
              <a:rPr lang="en-US" sz="2400" dirty="0"/>
              <a:t>1.0</a:t>
            </a:r>
          </a:p>
          <a:p>
            <a:pPr marL="954088" lvl="1" indent="-514350">
              <a:spcBef>
                <a:spcPts val="600"/>
              </a:spcBef>
              <a:buFont typeface="+mj-lt"/>
              <a:buAutoNum type="alphaUcPeriod"/>
            </a:pPr>
            <a:r>
              <a:rPr lang="en-US" sz="2400" dirty="0"/>
              <a:t>-1.0</a:t>
            </a:r>
          </a:p>
          <a:p>
            <a:pPr marL="954088" lvl="1" indent="-514350">
              <a:spcBef>
                <a:spcPts val="600"/>
              </a:spcBef>
              <a:buFont typeface="+mj-lt"/>
              <a:buAutoNum type="alphaUcPeriod"/>
            </a:pPr>
            <a:r>
              <a:rPr lang="en-US" sz="2400" dirty="0"/>
              <a:t>0</a:t>
            </a:r>
          </a:p>
          <a:p>
            <a:pPr marL="954088" lvl="1" indent="-514350">
              <a:spcBef>
                <a:spcPts val="600"/>
              </a:spcBef>
              <a:buFont typeface="+mj-lt"/>
              <a:buAutoNum type="alphaUcPeriod"/>
            </a:pPr>
            <a:r>
              <a:rPr lang="en-US" sz="2400" dirty="0"/>
              <a:t>0.5</a:t>
            </a:r>
          </a:p>
          <a:p>
            <a:pPr marL="954088" lvl="1" indent="-514350">
              <a:spcBef>
                <a:spcPts val="600"/>
              </a:spcBef>
              <a:buFont typeface="+mj-lt"/>
              <a:buAutoNum type="alphaUcPeriod"/>
            </a:pPr>
            <a:r>
              <a:rPr lang="en-US" sz="2400" dirty="0"/>
              <a:t>Beta doesn’t apply to T-bills</a:t>
            </a:r>
          </a:p>
        </p:txBody>
      </p:sp>
      <p:sp>
        <p:nvSpPr>
          <p:cNvPr id="3" name="Slide Number Placeholder 2"/>
          <p:cNvSpPr>
            <a:spLocks noGrp="1"/>
          </p:cNvSpPr>
          <p:nvPr>
            <p:ph type="sldNum" sz="quarter" idx="12"/>
          </p:nvPr>
        </p:nvSpPr>
        <p:spPr>
          <a:xfrm>
            <a:off x="7660257" y="6407944"/>
            <a:ext cx="1352775" cy="365125"/>
          </a:xfrm>
        </p:spPr>
        <p:txBody>
          <a:bodyPr/>
          <a:lstStyle/>
          <a:p>
            <a:r>
              <a:rPr lang="en-US" dirty="0"/>
              <a:t>11-</a:t>
            </a:r>
            <a:fld id="{EB89C5CF-6863-6540-A5F4-09B0C10DF01D}" type="slidenum">
              <a:rPr lang="en-US" smtClean="0"/>
              <a:pPr/>
              <a:t>88</a:t>
            </a:fld>
            <a:endParaRPr lang="en-US" dirty="0"/>
          </a:p>
        </p:txBody>
      </p:sp>
      <p:sp>
        <p:nvSpPr>
          <p:cNvPr id="4" name="Title 3"/>
          <p:cNvSpPr>
            <a:spLocks noGrp="1"/>
          </p:cNvSpPr>
          <p:nvPr>
            <p:ph type="title"/>
          </p:nvPr>
        </p:nvSpPr>
        <p:spPr/>
        <p:txBody>
          <a:bodyPr/>
          <a:lstStyle/>
          <a:p>
            <a:r>
              <a:rPr lang="en-US" dirty="0" smtClean="0"/>
              <a:t>Question </a:t>
            </a:r>
            <a:r>
              <a:rPr lang="en-US" dirty="0"/>
              <a:t>- Flashback</a:t>
            </a:r>
          </a:p>
        </p:txBody>
      </p:sp>
    </p:spTree>
    <p:extLst>
      <p:ext uri="{BB962C8B-B14F-4D97-AF65-F5344CB8AC3E}">
        <p14:creationId xmlns:p14="http://schemas.microsoft.com/office/powerpoint/2010/main" val="6646270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Interpretation of Beta</a:t>
            </a:r>
          </a:p>
        </p:txBody>
      </p:sp>
      <p:sp>
        <p:nvSpPr>
          <p:cNvPr id="7"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89</a:t>
            </a:fld>
            <a:endParaRPr lang="en-US" altLang="en-US" sz="1600" dirty="0"/>
          </a:p>
        </p:txBody>
      </p:sp>
      <p:cxnSp>
        <p:nvCxnSpPr>
          <p:cNvPr id="9" name="Straight Connector 8"/>
          <p:cNvCxnSpPr/>
          <p:nvPr/>
        </p:nvCxnSpPr>
        <p:spPr>
          <a:xfrm flipV="1">
            <a:off x="897316" y="2871599"/>
            <a:ext cx="7316581" cy="27612"/>
          </a:xfrm>
          <a:prstGeom prst="line">
            <a:avLst/>
          </a:prstGeom>
          <a:ln w="571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1416067" y="2898417"/>
            <a:ext cx="427405" cy="1588"/>
          </a:xfrm>
          <a:prstGeom prst="line">
            <a:avLst/>
          </a:prstGeom>
          <a:ln w="571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4659419" y="2898417"/>
            <a:ext cx="427405" cy="1588"/>
          </a:xfrm>
          <a:prstGeom prst="line">
            <a:avLst/>
          </a:prstGeom>
          <a:ln w="571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53399" y="3701817"/>
            <a:ext cx="2152740" cy="400110"/>
          </a:xfrm>
          <a:prstGeom prst="rect">
            <a:avLst/>
          </a:prstGeom>
          <a:noFill/>
        </p:spPr>
        <p:txBody>
          <a:bodyPr wrap="square" rtlCol="0">
            <a:spAutoFit/>
          </a:bodyPr>
          <a:lstStyle/>
          <a:p>
            <a:pPr algn="ctr"/>
            <a:r>
              <a:rPr lang="en-US" sz="2000" dirty="0">
                <a:latin typeface="+mn-lt"/>
              </a:rPr>
              <a:t>Risk-free asset</a:t>
            </a:r>
          </a:p>
        </p:txBody>
      </p:sp>
      <p:sp>
        <p:nvSpPr>
          <p:cNvPr id="14" name="TextBox 13"/>
          <p:cNvSpPr txBox="1"/>
          <p:nvPr/>
        </p:nvSpPr>
        <p:spPr>
          <a:xfrm>
            <a:off x="3796751" y="3701817"/>
            <a:ext cx="2152740" cy="400110"/>
          </a:xfrm>
          <a:prstGeom prst="rect">
            <a:avLst/>
          </a:prstGeom>
          <a:noFill/>
        </p:spPr>
        <p:txBody>
          <a:bodyPr wrap="square" rtlCol="0">
            <a:spAutoFit/>
          </a:bodyPr>
          <a:lstStyle/>
          <a:p>
            <a:pPr algn="ctr"/>
            <a:r>
              <a:rPr lang="en-US" sz="2000" dirty="0">
                <a:latin typeface="+mn-lt"/>
              </a:rPr>
              <a:t>Average risk</a:t>
            </a:r>
          </a:p>
        </p:txBody>
      </p:sp>
      <p:sp>
        <p:nvSpPr>
          <p:cNvPr id="17" name="TextBox 16"/>
          <p:cNvSpPr txBox="1"/>
          <p:nvPr/>
        </p:nvSpPr>
        <p:spPr>
          <a:xfrm>
            <a:off x="1174208" y="3314979"/>
            <a:ext cx="911122" cy="400110"/>
          </a:xfrm>
          <a:prstGeom prst="rect">
            <a:avLst/>
          </a:prstGeom>
          <a:noFill/>
        </p:spPr>
        <p:txBody>
          <a:bodyPr wrap="square" rtlCol="0">
            <a:spAutoFit/>
          </a:bodyPr>
          <a:lstStyle/>
          <a:p>
            <a:pPr algn="ctr"/>
            <a:r>
              <a:rPr lang="en-US" sz="2000" dirty="0">
                <a:latin typeface="+mn-lt"/>
              </a:rPr>
              <a:t>0</a:t>
            </a:r>
          </a:p>
        </p:txBody>
      </p:sp>
      <p:sp>
        <p:nvSpPr>
          <p:cNvPr id="18" name="TextBox 17"/>
          <p:cNvSpPr txBox="1"/>
          <p:nvPr/>
        </p:nvSpPr>
        <p:spPr>
          <a:xfrm>
            <a:off x="4417560" y="3314979"/>
            <a:ext cx="911122" cy="400110"/>
          </a:xfrm>
          <a:prstGeom prst="rect">
            <a:avLst/>
          </a:prstGeom>
          <a:noFill/>
        </p:spPr>
        <p:txBody>
          <a:bodyPr wrap="square" rtlCol="0">
            <a:spAutoFit/>
          </a:bodyPr>
          <a:lstStyle/>
          <a:p>
            <a:pPr algn="ctr"/>
            <a:r>
              <a:rPr lang="en-US" sz="2000" dirty="0">
                <a:latin typeface="+mn-lt"/>
              </a:rPr>
              <a:t>1.0</a:t>
            </a:r>
          </a:p>
        </p:txBody>
      </p:sp>
      <p:grpSp>
        <p:nvGrpSpPr>
          <p:cNvPr id="29" name="Group 28"/>
          <p:cNvGrpSpPr/>
          <p:nvPr/>
        </p:nvGrpSpPr>
        <p:grpSpPr>
          <a:xfrm>
            <a:off x="3796751" y="4204806"/>
            <a:ext cx="2152740" cy="1699586"/>
            <a:chOff x="3796751" y="4204806"/>
            <a:chExt cx="2152740" cy="1699586"/>
          </a:xfrm>
        </p:grpSpPr>
        <p:sp>
          <p:nvSpPr>
            <p:cNvPr id="15" name="TextBox 14"/>
            <p:cNvSpPr txBox="1"/>
            <p:nvPr/>
          </p:nvSpPr>
          <p:spPr>
            <a:xfrm>
              <a:off x="3796751" y="5196506"/>
              <a:ext cx="2152740" cy="707886"/>
            </a:xfrm>
            <a:prstGeom prst="rect">
              <a:avLst/>
            </a:prstGeom>
            <a:noFill/>
          </p:spPr>
          <p:txBody>
            <a:bodyPr wrap="square" rtlCol="0">
              <a:spAutoFit/>
            </a:bodyPr>
            <a:lstStyle/>
            <a:p>
              <a:pPr algn="ctr"/>
              <a:r>
                <a:rPr lang="en-US" sz="2000" dirty="0">
                  <a:latin typeface="+mn-lt"/>
                </a:rPr>
                <a:t>Beta of the overall market</a:t>
              </a:r>
            </a:p>
          </p:txBody>
        </p:sp>
        <p:sp>
          <p:nvSpPr>
            <p:cNvPr id="19" name="Down Arrow 18"/>
            <p:cNvSpPr/>
            <p:nvPr/>
          </p:nvSpPr>
          <p:spPr>
            <a:xfrm>
              <a:off x="4645341" y="4204806"/>
              <a:ext cx="455561" cy="8812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553399" y="4204806"/>
            <a:ext cx="2152740" cy="1391810"/>
            <a:chOff x="553399" y="4204806"/>
            <a:chExt cx="2152740" cy="1391810"/>
          </a:xfrm>
        </p:grpSpPr>
        <p:sp>
          <p:nvSpPr>
            <p:cNvPr id="16" name="TextBox 15"/>
            <p:cNvSpPr txBox="1"/>
            <p:nvPr/>
          </p:nvSpPr>
          <p:spPr>
            <a:xfrm>
              <a:off x="553399" y="5196506"/>
              <a:ext cx="2152740" cy="400110"/>
            </a:xfrm>
            <a:prstGeom prst="rect">
              <a:avLst/>
            </a:prstGeom>
            <a:noFill/>
          </p:spPr>
          <p:txBody>
            <a:bodyPr wrap="square" rtlCol="0">
              <a:spAutoFit/>
            </a:bodyPr>
            <a:lstStyle/>
            <a:p>
              <a:pPr algn="ctr"/>
              <a:r>
                <a:rPr lang="en-US" sz="2000" dirty="0">
                  <a:latin typeface="+mn-lt"/>
                </a:rPr>
                <a:t>Treasury bills</a:t>
              </a:r>
            </a:p>
          </p:txBody>
        </p:sp>
        <p:sp>
          <p:nvSpPr>
            <p:cNvPr id="20" name="Down Arrow 19"/>
            <p:cNvSpPr/>
            <p:nvPr/>
          </p:nvSpPr>
          <p:spPr>
            <a:xfrm>
              <a:off x="1401989" y="4204806"/>
              <a:ext cx="455561" cy="8812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131609" y="1660084"/>
            <a:ext cx="3635587" cy="984007"/>
            <a:chOff x="1131609" y="1660084"/>
            <a:chExt cx="3635587" cy="984007"/>
          </a:xfrm>
        </p:grpSpPr>
        <p:sp>
          <p:nvSpPr>
            <p:cNvPr id="21" name="TextBox 20"/>
            <p:cNvSpPr txBox="1"/>
            <p:nvPr/>
          </p:nvSpPr>
          <p:spPr>
            <a:xfrm>
              <a:off x="1131609" y="1660084"/>
              <a:ext cx="3635587" cy="584776"/>
            </a:xfrm>
            <a:prstGeom prst="rect">
              <a:avLst/>
            </a:prstGeom>
            <a:noFill/>
          </p:spPr>
          <p:txBody>
            <a:bodyPr wrap="square" rtlCol="0">
              <a:spAutoFit/>
            </a:bodyPr>
            <a:lstStyle/>
            <a:p>
              <a:pPr algn="ctr"/>
              <a:r>
                <a:rPr lang="en-US" sz="1600" dirty="0">
                  <a:latin typeface="+mn-lt"/>
                </a:rPr>
                <a:t>Beta &lt; 1.0 </a:t>
              </a:r>
              <a:r>
                <a:rPr lang="en-US" sz="1600" dirty="0">
                  <a:latin typeface="+mn-lt"/>
                  <a:sym typeface="Wingdings"/>
                </a:rPr>
                <a:t> stock is less risky than average</a:t>
              </a:r>
              <a:endParaRPr lang="en-US" sz="1600" dirty="0">
                <a:latin typeface="+mn-lt"/>
              </a:endParaRPr>
            </a:p>
          </p:txBody>
        </p:sp>
        <p:sp>
          <p:nvSpPr>
            <p:cNvPr id="23" name="Left Brace 22"/>
            <p:cNvSpPr/>
            <p:nvPr/>
          </p:nvSpPr>
          <p:spPr>
            <a:xfrm rot="5400000" flipV="1">
              <a:off x="2749873" y="635129"/>
              <a:ext cx="399059" cy="3618865"/>
            </a:xfrm>
            <a:prstGeom prst="leftBrace">
              <a:avLst>
                <a:gd name="adj1" fmla="val 13266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4981224" y="1660084"/>
            <a:ext cx="3635587" cy="936877"/>
            <a:chOff x="4981224" y="1660084"/>
            <a:chExt cx="3635587" cy="936877"/>
          </a:xfrm>
        </p:grpSpPr>
        <p:sp>
          <p:nvSpPr>
            <p:cNvPr id="22" name="TextBox 21"/>
            <p:cNvSpPr txBox="1"/>
            <p:nvPr/>
          </p:nvSpPr>
          <p:spPr>
            <a:xfrm>
              <a:off x="4981224" y="1660084"/>
              <a:ext cx="3635587" cy="584776"/>
            </a:xfrm>
            <a:prstGeom prst="rect">
              <a:avLst/>
            </a:prstGeom>
            <a:noFill/>
          </p:spPr>
          <p:txBody>
            <a:bodyPr wrap="square" rtlCol="0">
              <a:spAutoFit/>
            </a:bodyPr>
            <a:lstStyle/>
            <a:p>
              <a:pPr algn="ctr"/>
              <a:r>
                <a:rPr lang="en-US" sz="1600" dirty="0">
                  <a:latin typeface="+mn-lt"/>
                </a:rPr>
                <a:t>Beta &gt; 1.0 </a:t>
              </a:r>
              <a:r>
                <a:rPr lang="en-US" sz="1600" dirty="0">
                  <a:latin typeface="+mn-lt"/>
                  <a:sym typeface="Wingdings"/>
                </a:rPr>
                <a:t> stock is riskier than average</a:t>
              </a:r>
              <a:endParaRPr lang="en-US" sz="1600" dirty="0">
                <a:latin typeface="+mn-lt"/>
              </a:endParaRPr>
            </a:p>
          </p:txBody>
        </p:sp>
        <p:sp>
          <p:nvSpPr>
            <p:cNvPr id="24" name="Left Brace 23"/>
            <p:cNvSpPr/>
            <p:nvPr/>
          </p:nvSpPr>
          <p:spPr>
            <a:xfrm rot="5400000" flipV="1">
              <a:off x="6599488" y="587999"/>
              <a:ext cx="399059" cy="3618865"/>
            </a:xfrm>
            <a:prstGeom prst="leftBrace">
              <a:avLst>
                <a:gd name="adj1" fmla="val 13266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5" name="TextBox 24"/>
          <p:cNvSpPr txBox="1"/>
          <p:nvPr/>
        </p:nvSpPr>
        <p:spPr>
          <a:xfrm>
            <a:off x="6355086" y="3833672"/>
            <a:ext cx="2331714" cy="1569660"/>
          </a:xfrm>
          <a:prstGeom prst="rect">
            <a:avLst/>
          </a:prstGeom>
          <a:solidFill>
            <a:schemeClr val="accent1">
              <a:lumMod val="40000"/>
              <a:lumOff val="60000"/>
            </a:schemeClr>
          </a:solidFill>
          <a:effectLst>
            <a:outerShdw blurRad="50800" dist="38100" dir="2700000">
              <a:srgbClr val="000000">
                <a:alpha val="43000"/>
              </a:srgbClr>
            </a:outerShdw>
          </a:effectLst>
        </p:spPr>
        <p:txBody>
          <a:bodyPr wrap="square" rtlCol="0">
            <a:spAutoFit/>
          </a:bodyPr>
          <a:lstStyle/>
          <a:p>
            <a:pPr algn="ctr"/>
            <a:r>
              <a:rPr lang="en-US" sz="2400" dirty="0">
                <a:latin typeface="+mn-lt"/>
              </a:rPr>
              <a:t>Most stocks have betas in the range of 0.5 to 1.5</a:t>
            </a:r>
          </a:p>
        </p:txBody>
      </p:sp>
    </p:spTree>
    <p:extLst>
      <p:ext uri="{BB962C8B-B14F-4D97-AF65-F5344CB8AC3E}">
        <p14:creationId xmlns:p14="http://schemas.microsoft.com/office/powerpoint/2010/main" val="31743510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To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lide(fromTop)">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041257"/>
            <a:ext cx="6172200" cy="1609990"/>
          </a:xfrm>
        </p:spPr>
        <p:txBody>
          <a:bodyPr/>
          <a:lstStyle/>
          <a:p>
            <a:r>
              <a:rPr lang="en-US" sz="1800" dirty="0"/>
              <a:t>You invest in a stock with a share price of $25</a:t>
            </a:r>
          </a:p>
          <a:p>
            <a:r>
              <a:rPr lang="en-US" sz="1800" dirty="0"/>
              <a:t>After one year, the stock price per share is $35</a:t>
            </a:r>
          </a:p>
          <a:p>
            <a:r>
              <a:rPr lang="en-US" sz="1800" dirty="0"/>
              <a:t>Each share paid a $2 dividend</a:t>
            </a:r>
          </a:p>
          <a:p>
            <a:r>
              <a:rPr lang="en-US" sz="1800" dirty="0"/>
              <a:t>What was your % return after one year?</a:t>
            </a:r>
          </a:p>
        </p:txBody>
      </p:sp>
      <p:sp>
        <p:nvSpPr>
          <p:cNvPr id="3" name="Title 2"/>
          <p:cNvSpPr>
            <a:spLocks noGrp="1"/>
          </p:cNvSpPr>
          <p:nvPr>
            <p:ph type="title"/>
          </p:nvPr>
        </p:nvSpPr>
        <p:spPr/>
        <p:txBody>
          <a:bodyPr/>
          <a:lstStyle/>
          <a:p>
            <a:r>
              <a:rPr lang="en-US" dirty="0"/>
              <a:t>Percent Return: Example</a:t>
            </a:r>
          </a:p>
        </p:txBody>
      </p:sp>
      <p:sp>
        <p:nvSpPr>
          <p:cNvPr id="4" name="Slide Number Placeholder 3"/>
          <p:cNvSpPr>
            <a:spLocks noGrp="1"/>
          </p:cNvSpPr>
          <p:nvPr>
            <p:ph type="sldNum" sz="quarter" idx="12"/>
          </p:nvPr>
        </p:nvSpPr>
        <p:spPr/>
        <p:txBody>
          <a:bodyPr/>
          <a:lstStyle/>
          <a:p>
            <a:pPr>
              <a:defRPr/>
            </a:pPr>
            <a:r>
              <a:rPr lang="en-US" altLang="en-US"/>
              <a:t>10-</a:t>
            </a:r>
            <a:fld id="{67C0A812-1479-4DE4-979A-2C89457B5F3D}" type="slidenum">
              <a:rPr lang="en-US" altLang="en-US" smtClean="0"/>
              <a:pPr>
                <a:defRPr/>
              </a:pPr>
              <a:t>9</a:t>
            </a:fld>
            <a:endParaRPr lang="en-US" altLang="en-US" dirty="0"/>
          </a:p>
        </p:txBody>
      </p:sp>
      <p:sp>
        <p:nvSpPr>
          <p:cNvPr id="36" name="Rectangle 35"/>
          <p:cNvSpPr/>
          <p:nvPr/>
        </p:nvSpPr>
        <p:spPr>
          <a:xfrm>
            <a:off x="2621974" y="3588036"/>
            <a:ext cx="1693718" cy="1849224"/>
          </a:xfrm>
          <a:prstGeom prst="rect">
            <a:avLst/>
          </a:prstGeom>
        </p:spPr>
        <p:txBody>
          <a:bodyPr wrap="square">
            <a:spAutoFit/>
          </a:bodyPr>
          <a:lstStyle/>
          <a:p>
            <a:pPr marL="715566" lvl="1" indent="-385763">
              <a:spcBef>
                <a:spcPts val="450"/>
              </a:spcBef>
              <a:buFont typeface="+mj-lt"/>
              <a:buAutoNum type="alphaUcPeriod"/>
            </a:pPr>
            <a:r>
              <a:rPr lang="en-US" sz="1950" dirty="0"/>
              <a:t>8%</a:t>
            </a:r>
          </a:p>
          <a:p>
            <a:pPr marL="715566" lvl="1" indent="-385763">
              <a:spcBef>
                <a:spcPts val="450"/>
              </a:spcBef>
              <a:buFont typeface="+mj-lt"/>
              <a:buAutoNum type="alphaUcPeriod"/>
            </a:pPr>
            <a:r>
              <a:rPr lang="en-US" sz="1950" dirty="0"/>
              <a:t>40%</a:t>
            </a:r>
          </a:p>
          <a:p>
            <a:pPr marL="715566" lvl="1" indent="-385763">
              <a:spcBef>
                <a:spcPts val="450"/>
              </a:spcBef>
              <a:buFont typeface="+mj-lt"/>
              <a:buAutoNum type="alphaUcPeriod"/>
            </a:pPr>
            <a:r>
              <a:rPr lang="en-US" sz="1950" dirty="0"/>
              <a:t>48%</a:t>
            </a:r>
          </a:p>
          <a:p>
            <a:pPr marL="715566" lvl="1" indent="-385763">
              <a:spcBef>
                <a:spcPts val="450"/>
              </a:spcBef>
              <a:buFont typeface="+mj-lt"/>
              <a:buAutoNum type="alphaUcPeriod"/>
            </a:pPr>
            <a:r>
              <a:rPr lang="en-US" sz="1950" dirty="0"/>
              <a:t>34.3%</a:t>
            </a:r>
          </a:p>
          <a:p>
            <a:pPr marL="715566" lvl="1" indent="-385763">
              <a:spcBef>
                <a:spcPts val="450"/>
              </a:spcBef>
              <a:buFont typeface="+mj-lt"/>
              <a:buAutoNum type="alphaUcPeriod"/>
            </a:pPr>
            <a:r>
              <a:rPr lang="en-US" sz="1950" dirty="0"/>
              <a:t>5.7%</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TextBox 5"/>
          <p:cNvSpPr txBox="1">
            <a:spLocks noChangeArrowheads="1"/>
          </p:cNvSpPr>
          <p:nvPr/>
        </p:nvSpPr>
        <p:spPr bwMode="auto">
          <a:xfrm>
            <a:off x="304800" y="6307138"/>
            <a:ext cx="7239000" cy="400050"/>
          </a:xfrm>
          <a:prstGeom prst="rect">
            <a:avLst/>
          </a:prstGeom>
          <a:noFill/>
          <a:ln w="9525">
            <a:noFill/>
            <a:miter lim="800000"/>
            <a:headEnd/>
            <a:tailEnd/>
          </a:ln>
        </p:spPr>
        <p:txBody>
          <a:bodyPr>
            <a:prstTxWarp prst="textNoShape">
              <a:avLst/>
            </a:prstTxWarp>
            <a:spAutoFit/>
          </a:bodyPr>
          <a:lstStyle/>
          <a:p>
            <a:pPr eaLnBrk="1" hangingPunct="1"/>
            <a:r>
              <a:rPr lang="en-US" sz="1000" i="1">
                <a:latin typeface="Times New Roman" pitchFamily="-65" charset="0"/>
                <a:ea typeface="Times New Roman" pitchFamily="-65" charset="0"/>
                <a:cs typeface="Times New Roman" pitchFamily="-65" charset="0"/>
              </a:rPr>
              <a:t>Copyright (c) 2017 McGraw-Hill Education. All rights reserved. No reproduction or distribution without the prior written consent of McGraw-Hill Education.</a:t>
            </a:r>
            <a:endParaRPr lang="en-US" sz="1000" i="1">
              <a:solidFill>
                <a:srgbClr val="080000"/>
              </a:solidFill>
              <a:latin typeface="Times New Roman" pitchFamily="-65" charset="0"/>
              <a:ea typeface="ＭＳ Ｐゴシック" pitchFamily="-65" charset="-128"/>
              <a:cs typeface="Times New Roman" pitchFamily="-65" charset="0"/>
            </a:endParaRPr>
          </a:p>
        </p:txBody>
      </p:sp>
      <p:pic>
        <p:nvPicPr>
          <p:cNvPr id="57350" name="Picture 6"/>
          <p:cNvPicPr>
            <a:picLocks noChangeAspect="1" noChangeArrowheads="1"/>
          </p:cNvPicPr>
          <p:nvPr/>
        </p:nvPicPr>
        <p:blipFill>
          <a:blip r:embed="rId3"/>
          <a:srcRect/>
          <a:stretch>
            <a:fillRect/>
          </a:stretch>
        </p:blipFill>
        <p:spPr bwMode="auto">
          <a:xfrm>
            <a:off x="1331650" y="1701390"/>
            <a:ext cx="6734014" cy="4436946"/>
          </a:xfrm>
          <a:prstGeom prst="rect">
            <a:avLst/>
          </a:prstGeom>
          <a:noFill/>
          <a:ln w="9525">
            <a:noFill/>
            <a:miter lim="800000"/>
            <a:headEnd/>
            <a:tailEnd/>
          </a:ln>
        </p:spPr>
      </p:pic>
      <p:sp>
        <p:nvSpPr>
          <p:cNvPr id="7" name="Title 6"/>
          <p:cNvSpPr>
            <a:spLocks noGrp="1"/>
          </p:cNvSpPr>
          <p:nvPr>
            <p:ph type="title"/>
          </p:nvPr>
        </p:nvSpPr>
        <p:spPr/>
        <p:txBody>
          <a:bodyPr>
            <a:normAutofit/>
          </a:bodyPr>
          <a:lstStyle/>
          <a:p>
            <a:r>
              <a:rPr lang="en-US" dirty="0"/>
              <a:t>Beta Coefficients for Selected Companies</a:t>
            </a:r>
          </a:p>
        </p:txBody>
      </p:sp>
      <p:sp>
        <p:nvSpPr>
          <p:cNvPr id="9"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90</a:t>
            </a:fld>
            <a:endParaRPr lang="en-US" altLang="en-US" sz="1600" dirty="0"/>
          </a:p>
        </p:txBody>
      </p:sp>
    </p:spTree>
    <p:extLst>
      <p:ext uri="{BB962C8B-B14F-4D97-AF65-F5344CB8AC3E}">
        <p14:creationId xmlns:p14="http://schemas.microsoft.com/office/powerpoint/2010/main" val="1832373417"/>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5" name="Object 4"/>
          <p:cNvGraphicFramePr>
            <a:graphicFrameLocks noGrp="1" noChangeAspect="1"/>
          </p:cNvGraphicFramePr>
          <p:nvPr>
            <p:ph idx="1"/>
          </p:nvPr>
        </p:nvGraphicFramePr>
        <p:xfrm>
          <a:off x="2878138" y="4355306"/>
          <a:ext cx="3006725" cy="1503363"/>
        </p:xfrm>
        <a:graphic>
          <a:graphicData uri="http://schemas.openxmlformats.org/presentationml/2006/ole">
            <mc:AlternateContent xmlns:mc="http://schemas.openxmlformats.org/markup-compatibility/2006">
              <mc:Choice xmlns:v="urn:schemas-microsoft-com:vml" Requires="v">
                <p:oleObj spid="_x0000_s296965" name="Equation" r:id="rId4" imgW="1079500" imgH="520700" progId="Equation.3">
                  <p:embed/>
                </p:oleObj>
              </mc:Choice>
              <mc:Fallback>
                <p:oleObj name="Equation" r:id="rId4" imgW="1079500" imgH="520700" progId="Equation.3">
                  <p:embed/>
                  <p:pic>
                    <p:nvPicPr>
                      <p:cNvPr id="59395"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8138" y="4355306"/>
                        <a:ext cx="3006725" cy="1503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397" name="Rectangle 3"/>
          <p:cNvSpPr>
            <a:spLocks noChangeArrowheads="1"/>
          </p:cNvSpPr>
          <p:nvPr/>
        </p:nvSpPr>
        <p:spPr bwMode="auto">
          <a:xfrm>
            <a:off x="495303" y="1474394"/>
            <a:ext cx="7848600" cy="5014193"/>
          </a:xfrm>
          <a:prstGeom prst="rect">
            <a:avLst/>
          </a:prstGeom>
          <a:noFill/>
          <a:ln w="12700">
            <a:noFill/>
            <a:miter lim="800000"/>
            <a:headEnd/>
            <a:tailEnd/>
          </a:ln>
        </p:spPr>
        <p:txBody>
          <a:bodyPr wrap="square" lIns="90488" tIns="44450" rIns="90488" bIns="44450">
            <a:prstTxWarp prst="textNoShape">
              <a:avLst/>
            </a:prstTxWarp>
            <a:spAutoFit/>
          </a:bodyPr>
          <a:lstStyle/>
          <a:p>
            <a:pPr>
              <a:tabLst>
                <a:tab pos="511175" algn="l"/>
              </a:tabLst>
            </a:pPr>
            <a:r>
              <a:rPr lang="el-GR" sz="3200" i="1" dirty="0">
                <a:ea typeface="Arial" pitchFamily="-65" charset="0"/>
                <a:cs typeface="Arial" pitchFamily="-65" charset="0"/>
              </a:rPr>
              <a:t>β</a:t>
            </a:r>
            <a:r>
              <a:rPr lang="en-US" sz="3200" i="1" baseline="-25000" dirty="0"/>
              <a:t>p</a:t>
            </a:r>
            <a:r>
              <a:rPr lang="en-US" sz="3200" dirty="0"/>
              <a:t>	= Weighted average of the Betas of the 	   assets in the portfolio</a:t>
            </a:r>
          </a:p>
          <a:p>
            <a:pPr>
              <a:tabLst>
                <a:tab pos="511175" algn="l"/>
              </a:tabLst>
            </a:pPr>
            <a:endParaRPr lang="en-US" sz="3200" dirty="0"/>
          </a:p>
          <a:p>
            <a:pPr>
              <a:tabLst>
                <a:tab pos="511175" algn="l"/>
              </a:tabLst>
            </a:pPr>
            <a:r>
              <a:rPr lang="en-US" sz="3200" dirty="0"/>
              <a:t>Weights (</a:t>
            </a:r>
            <a:r>
              <a:rPr lang="en-US" sz="3200" i="1" dirty="0" err="1"/>
              <a:t>w</a:t>
            </a:r>
            <a:r>
              <a:rPr lang="en-US" sz="3200" i="1" baseline="-25000" dirty="0" err="1"/>
              <a:t>j</a:t>
            </a:r>
            <a:r>
              <a:rPr lang="en-US" sz="3200" dirty="0"/>
              <a:t>)= % of portfolio invested in 			asset </a:t>
            </a:r>
            <a:r>
              <a:rPr lang="en-US" sz="3200" dirty="0" err="1"/>
              <a:t>j</a:t>
            </a:r>
            <a:endParaRPr lang="en-US" sz="3200" dirty="0"/>
          </a:p>
          <a:p>
            <a:pPr>
              <a:tabLst>
                <a:tab pos="511175" algn="l"/>
              </a:tabLst>
            </a:pPr>
            <a:endParaRPr lang="en-US" sz="3200" dirty="0"/>
          </a:p>
          <a:p>
            <a:pPr>
              <a:tabLst>
                <a:tab pos="511175" algn="l"/>
              </a:tabLst>
            </a:pPr>
            <a:endParaRPr lang="en-US" sz="3200" dirty="0"/>
          </a:p>
          <a:p>
            <a:pPr>
              <a:tabLst>
                <a:tab pos="511175" algn="l"/>
              </a:tabLst>
            </a:pPr>
            <a:endParaRPr lang="en-US" sz="3200" b="1" dirty="0"/>
          </a:p>
          <a:p>
            <a:pPr>
              <a:tabLst>
                <a:tab pos="511175" algn="l"/>
              </a:tabLst>
            </a:pPr>
            <a:r>
              <a:rPr lang="en-US" sz="3200" b="1" dirty="0"/>
              <a:t>	</a:t>
            </a:r>
          </a:p>
          <a:p>
            <a:pPr>
              <a:tabLst>
                <a:tab pos="511175" algn="l"/>
              </a:tabLst>
            </a:pPr>
            <a:r>
              <a:rPr lang="en-US" sz="3200" b="1" dirty="0"/>
              <a:t>	</a:t>
            </a:r>
          </a:p>
        </p:txBody>
      </p:sp>
      <p:sp>
        <p:nvSpPr>
          <p:cNvPr id="59398" name="TextBox 5"/>
          <p:cNvSpPr txBox="1">
            <a:spLocks noChangeArrowheads="1"/>
          </p:cNvSpPr>
          <p:nvPr/>
        </p:nvSpPr>
        <p:spPr bwMode="auto">
          <a:xfrm>
            <a:off x="304800" y="6307138"/>
            <a:ext cx="7239000" cy="400050"/>
          </a:xfrm>
          <a:prstGeom prst="rect">
            <a:avLst/>
          </a:prstGeom>
          <a:noFill/>
          <a:ln w="9525">
            <a:noFill/>
            <a:miter lim="800000"/>
            <a:headEnd/>
            <a:tailEnd/>
          </a:ln>
        </p:spPr>
        <p:txBody>
          <a:bodyPr>
            <a:prstTxWarp prst="textNoShape">
              <a:avLst/>
            </a:prstTxWarp>
            <a:spAutoFit/>
          </a:bodyPr>
          <a:lstStyle/>
          <a:p>
            <a:pPr eaLnBrk="1" hangingPunct="1"/>
            <a:r>
              <a:rPr lang="en-US" sz="1000" i="1">
                <a:latin typeface="Times New Roman" pitchFamily="-65" charset="0"/>
                <a:ea typeface="Times New Roman" pitchFamily="-65" charset="0"/>
                <a:cs typeface="Times New Roman" pitchFamily="-65" charset="0"/>
              </a:rPr>
              <a:t>Copyright (c) 2017 McGraw-Hill Education. All rights reserved. No reproduction or distribution without the prior written consent of McGraw-Hill Education.</a:t>
            </a:r>
            <a:endParaRPr lang="en-US" sz="1000" i="1">
              <a:solidFill>
                <a:srgbClr val="080000"/>
              </a:solidFill>
              <a:latin typeface="Times New Roman" pitchFamily="-65" charset="0"/>
              <a:ea typeface="ＭＳ Ｐゴシック" pitchFamily="-65" charset="-128"/>
              <a:cs typeface="Times New Roman" pitchFamily="-65" charset="0"/>
            </a:endParaRPr>
          </a:p>
        </p:txBody>
      </p:sp>
      <p:sp>
        <p:nvSpPr>
          <p:cNvPr id="7" name="Title 6"/>
          <p:cNvSpPr>
            <a:spLocks noGrp="1"/>
          </p:cNvSpPr>
          <p:nvPr>
            <p:ph type="title"/>
          </p:nvPr>
        </p:nvSpPr>
        <p:spPr/>
        <p:txBody>
          <a:bodyPr/>
          <a:lstStyle/>
          <a:p>
            <a:r>
              <a:rPr lang="en-US" dirty="0"/>
              <a:t>Portfolio Beta</a:t>
            </a:r>
          </a:p>
        </p:txBody>
      </p:sp>
      <p:sp>
        <p:nvSpPr>
          <p:cNvPr id="8"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91</a:t>
            </a:fld>
            <a:endParaRPr lang="en-US" altLang="en-US" sz="1600" dirty="0"/>
          </a:p>
        </p:txBody>
      </p:sp>
    </p:spTree>
    <p:extLst>
      <p:ext uri="{BB962C8B-B14F-4D97-AF65-F5344CB8AC3E}">
        <p14:creationId xmlns:p14="http://schemas.microsoft.com/office/powerpoint/2010/main" val="1224488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133" y="1591921"/>
            <a:ext cx="8140096" cy="4436342"/>
          </a:xfrm>
        </p:spPr>
        <p:txBody>
          <a:bodyPr>
            <a:noAutofit/>
          </a:bodyPr>
          <a:lstStyle/>
          <a:p>
            <a:pPr marL="107950" indent="0">
              <a:spcBef>
                <a:spcPts val="600"/>
              </a:spcBef>
              <a:buNone/>
            </a:pPr>
            <a:r>
              <a:rPr lang="en-US" sz="2800" b="1" dirty="0"/>
              <a:t>What is the beta of the following portfolio?</a:t>
            </a:r>
          </a:p>
          <a:p>
            <a:pPr marL="954088" lvl="1" indent="-514350">
              <a:spcBef>
                <a:spcPts val="600"/>
              </a:spcBef>
              <a:buFont typeface="+mj-lt"/>
              <a:buAutoNum type="alphaUcPeriod"/>
            </a:pPr>
            <a:r>
              <a:rPr lang="en-US" dirty="0"/>
              <a:t>.98</a:t>
            </a:r>
          </a:p>
          <a:p>
            <a:pPr marL="954088" lvl="1" indent="-514350">
              <a:spcBef>
                <a:spcPts val="600"/>
              </a:spcBef>
              <a:buFont typeface="+mj-lt"/>
              <a:buAutoNum type="alphaUcPeriod"/>
            </a:pPr>
            <a:r>
              <a:rPr lang="en-US" dirty="0"/>
              <a:t>.76</a:t>
            </a:r>
          </a:p>
          <a:p>
            <a:pPr marL="954088" lvl="1" indent="-514350">
              <a:spcBef>
                <a:spcPts val="600"/>
              </a:spcBef>
              <a:buFont typeface="+mj-lt"/>
              <a:buAutoNum type="alphaUcPeriod"/>
            </a:pPr>
            <a:r>
              <a:rPr lang="en-US" dirty="0"/>
              <a:t>1.18</a:t>
            </a:r>
          </a:p>
          <a:p>
            <a:pPr marL="954088" lvl="1" indent="-514350">
              <a:spcBef>
                <a:spcPts val="600"/>
              </a:spcBef>
              <a:buFont typeface="+mj-lt"/>
              <a:buAutoNum type="alphaUcPeriod"/>
            </a:pPr>
            <a:r>
              <a:rPr lang="en-US" dirty="0"/>
              <a:t>1.21</a:t>
            </a:r>
          </a:p>
          <a:p>
            <a:pPr marL="954088" lvl="1" indent="-514350">
              <a:spcBef>
                <a:spcPts val="600"/>
              </a:spcBef>
              <a:buFont typeface="+mj-lt"/>
              <a:buAutoNum type="alphaUcPeriod"/>
            </a:pPr>
            <a:r>
              <a:rPr lang="en-US" dirty="0"/>
              <a:t>1.13</a:t>
            </a:r>
            <a:endParaRPr lang="en-US" sz="2600" dirty="0"/>
          </a:p>
        </p:txBody>
      </p:sp>
      <p:sp>
        <p:nvSpPr>
          <p:cNvPr id="3" name="Slide Number Placeholder 2"/>
          <p:cNvSpPr>
            <a:spLocks noGrp="1"/>
          </p:cNvSpPr>
          <p:nvPr>
            <p:ph type="sldNum" sz="quarter" idx="12"/>
          </p:nvPr>
        </p:nvSpPr>
        <p:spPr>
          <a:xfrm>
            <a:off x="7660257" y="6407944"/>
            <a:ext cx="1352775" cy="365125"/>
          </a:xfrm>
        </p:spPr>
        <p:txBody>
          <a:bodyPr/>
          <a:lstStyle/>
          <a:p>
            <a:r>
              <a:rPr lang="en-US" dirty="0"/>
              <a:t>11-</a:t>
            </a:r>
            <a:fld id="{EB89C5CF-6863-6540-A5F4-09B0C10DF01D}" type="slidenum">
              <a:rPr lang="en-US" smtClean="0"/>
              <a:pPr/>
              <a:t>92</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pic>
        <p:nvPicPr>
          <p:cNvPr id="6" name="Picture 5">
            <a:extLst>
              <a:ext uri="{FF2B5EF4-FFF2-40B4-BE49-F238E27FC236}">
                <a16:creationId xmlns:a16="http://schemas.microsoft.com/office/drawing/2014/main" id="{51ED7EF3-77C1-4C44-9288-1F0B0F2C3132}"/>
              </a:ext>
            </a:extLst>
          </p:cNvPr>
          <p:cNvPicPr>
            <a:picLocks noChangeAspect="1"/>
          </p:cNvPicPr>
          <p:nvPr/>
        </p:nvPicPr>
        <p:blipFill>
          <a:blip r:embed="rId3"/>
          <a:stretch>
            <a:fillRect/>
          </a:stretch>
        </p:blipFill>
        <p:spPr>
          <a:xfrm>
            <a:off x="3138488" y="2710596"/>
            <a:ext cx="2530792" cy="2006276"/>
          </a:xfrm>
          <a:prstGeom prst="rect">
            <a:avLst/>
          </a:prstGeom>
        </p:spPr>
      </p:pic>
    </p:spTree>
    <p:extLst>
      <p:ext uri="{BB962C8B-B14F-4D97-AF65-F5344CB8AC3E}">
        <p14:creationId xmlns:p14="http://schemas.microsoft.com/office/powerpoint/2010/main" val="9438789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133" y="1591921"/>
            <a:ext cx="8319710" cy="4436342"/>
          </a:xfrm>
        </p:spPr>
        <p:txBody>
          <a:bodyPr>
            <a:noAutofit/>
          </a:bodyPr>
          <a:lstStyle/>
          <a:p>
            <a:pPr marL="107950" indent="0">
              <a:spcBef>
                <a:spcPts val="600"/>
              </a:spcBef>
              <a:buNone/>
            </a:pPr>
            <a:r>
              <a:rPr lang="en-US" sz="2800" b="1" dirty="0"/>
              <a:t>Standard deviation measures _____ risk while beta measures _____ risk.</a:t>
            </a:r>
          </a:p>
          <a:p>
            <a:pPr marL="954088" lvl="1" indent="-514350">
              <a:spcBef>
                <a:spcPts val="600"/>
              </a:spcBef>
              <a:buFont typeface="+mj-lt"/>
              <a:buAutoNum type="alphaUcPeriod"/>
            </a:pPr>
            <a:r>
              <a:rPr lang="en-US" sz="2600" dirty="0"/>
              <a:t>systematic; unsystematic</a:t>
            </a:r>
          </a:p>
          <a:p>
            <a:pPr marL="954088" lvl="1" indent="-514350">
              <a:spcBef>
                <a:spcPts val="600"/>
              </a:spcBef>
              <a:buFont typeface="+mj-lt"/>
              <a:buAutoNum type="alphaUcPeriod"/>
            </a:pPr>
            <a:r>
              <a:rPr lang="en-US" sz="2600" dirty="0"/>
              <a:t>unsystematic; systematic</a:t>
            </a:r>
          </a:p>
          <a:p>
            <a:pPr marL="954088" lvl="1" indent="-514350">
              <a:spcBef>
                <a:spcPts val="600"/>
              </a:spcBef>
              <a:buFont typeface="+mj-lt"/>
              <a:buAutoNum type="alphaUcPeriod"/>
            </a:pPr>
            <a:r>
              <a:rPr lang="en-US" sz="2600" dirty="0"/>
              <a:t>total; unsystematic</a:t>
            </a:r>
          </a:p>
          <a:p>
            <a:pPr marL="954088" lvl="1" indent="-514350">
              <a:spcBef>
                <a:spcPts val="600"/>
              </a:spcBef>
              <a:buFont typeface="+mj-lt"/>
              <a:buAutoNum type="alphaUcPeriod"/>
            </a:pPr>
            <a:r>
              <a:rPr lang="en-US" sz="2600" dirty="0"/>
              <a:t>total; systematic</a:t>
            </a:r>
          </a:p>
          <a:p>
            <a:pPr marL="954088" lvl="1" indent="-514350">
              <a:spcBef>
                <a:spcPts val="600"/>
              </a:spcBef>
              <a:buFont typeface="+mj-lt"/>
              <a:buAutoNum type="alphaUcPeriod"/>
            </a:pPr>
            <a:r>
              <a:rPr lang="en-US" sz="2600" dirty="0"/>
              <a:t>asset-specific; market</a:t>
            </a:r>
          </a:p>
        </p:txBody>
      </p:sp>
      <p:sp>
        <p:nvSpPr>
          <p:cNvPr id="3" name="Slide Number Placeholder 2"/>
          <p:cNvSpPr>
            <a:spLocks noGrp="1"/>
          </p:cNvSpPr>
          <p:nvPr>
            <p:ph type="sldNum" sz="quarter" idx="12"/>
          </p:nvPr>
        </p:nvSpPr>
        <p:spPr>
          <a:xfrm>
            <a:off x="7660257" y="6407944"/>
            <a:ext cx="1352775" cy="365125"/>
          </a:xfrm>
        </p:spPr>
        <p:txBody>
          <a:bodyPr/>
          <a:lstStyle/>
          <a:p>
            <a:r>
              <a:rPr lang="en-US" dirty="0"/>
              <a:t>11-</a:t>
            </a:r>
            <a:fld id="{EB89C5CF-6863-6540-A5F4-09B0C10DF01D}" type="slidenum">
              <a:rPr lang="en-US" smtClean="0"/>
              <a:pPr/>
              <a:t>93</a:t>
            </a:fld>
            <a:endParaRPr lang="en-US" dirty="0"/>
          </a:p>
        </p:txBody>
      </p:sp>
      <p:sp>
        <p:nvSpPr>
          <p:cNvPr id="4" name="Title 3"/>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11656467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p:cNvSpPr/>
          <p:nvPr/>
        </p:nvSpPr>
        <p:spPr>
          <a:xfrm>
            <a:off x="1090585" y="2195113"/>
            <a:ext cx="7123312" cy="170233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43" name="Rectangle 3"/>
          <p:cNvSpPr>
            <a:spLocks noGrp="1" noChangeArrowheads="1"/>
          </p:cNvSpPr>
          <p:nvPr>
            <p:ph idx="1"/>
          </p:nvPr>
        </p:nvSpPr>
        <p:spPr bwMode="auto">
          <a:xfrm>
            <a:off x="736600" y="1667932"/>
            <a:ext cx="76962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a:t>Consider the following information:</a:t>
            </a:r>
          </a:p>
          <a:p>
            <a:pPr lvl="1" eaLnBrk="1" hangingPunct="1">
              <a:buFontTx/>
              <a:buNone/>
            </a:pPr>
            <a:r>
              <a:rPr lang="en-US" sz="2400" dirty="0"/>
              <a:t>   	</a:t>
            </a:r>
            <a:r>
              <a:rPr lang="en-US" sz="2000" dirty="0"/>
              <a:t>			Standard Deviation		Beta</a:t>
            </a:r>
          </a:p>
          <a:p>
            <a:pPr lvl="1" eaLnBrk="1" hangingPunct="1">
              <a:buFontTx/>
              <a:buNone/>
            </a:pPr>
            <a:r>
              <a:rPr lang="en-US" sz="2000" dirty="0"/>
              <a:t>	Security C		20%			1.25</a:t>
            </a:r>
          </a:p>
          <a:p>
            <a:pPr lvl="1" eaLnBrk="1" hangingPunct="1">
              <a:buFontTx/>
              <a:buNone/>
            </a:pPr>
            <a:r>
              <a:rPr lang="en-US" sz="2000" dirty="0"/>
              <a:t>	Security K		30%			0.95</a:t>
            </a:r>
            <a:endParaRPr lang="en-US" sz="2800" dirty="0"/>
          </a:p>
          <a:p>
            <a:pPr eaLnBrk="1" hangingPunct="1"/>
            <a:endParaRPr lang="en-US" sz="2800" dirty="0"/>
          </a:p>
          <a:p>
            <a:pPr eaLnBrk="1" hangingPunct="1"/>
            <a:r>
              <a:rPr lang="en-US" sz="2800" dirty="0"/>
              <a:t>Which security has more total risk?</a:t>
            </a:r>
          </a:p>
          <a:p>
            <a:pPr marL="519113" lvl="1" indent="0" eaLnBrk="1" hangingPunct="1">
              <a:buNone/>
            </a:pPr>
            <a:r>
              <a:rPr lang="en-US" sz="2400" dirty="0"/>
              <a:t>A. Security C</a:t>
            </a:r>
          </a:p>
          <a:p>
            <a:pPr marL="519113" lvl="1" indent="0" eaLnBrk="1" hangingPunct="1">
              <a:buNone/>
            </a:pPr>
            <a:r>
              <a:rPr lang="en-US" sz="2400" dirty="0"/>
              <a:t>B. Security K</a:t>
            </a:r>
          </a:p>
        </p:txBody>
      </p:sp>
      <p:sp>
        <p:nvSpPr>
          <p:cNvPr id="61445" name="Line 4"/>
          <p:cNvSpPr>
            <a:spLocks noChangeShapeType="1"/>
          </p:cNvSpPr>
          <p:nvPr/>
        </p:nvSpPr>
        <p:spPr bwMode="auto">
          <a:xfrm>
            <a:off x="1380068" y="2876862"/>
            <a:ext cx="6400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7" name="Title 6"/>
          <p:cNvSpPr>
            <a:spLocks noGrp="1"/>
          </p:cNvSpPr>
          <p:nvPr>
            <p:ph type="title"/>
          </p:nvPr>
        </p:nvSpPr>
        <p:spPr/>
        <p:txBody>
          <a:bodyPr>
            <a:normAutofit/>
          </a:bodyPr>
          <a:lstStyle/>
          <a:p>
            <a:r>
              <a:rPr lang="en-US" sz="3200" dirty="0"/>
              <a:t>Total Risk vs. Systematic Risk</a:t>
            </a:r>
          </a:p>
        </p:txBody>
      </p:sp>
      <p:sp>
        <p:nvSpPr>
          <p:cNvPr id="8"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94</a:t>
            </a:fld>
            <a:endParaRPr lang="en-US" altLang="en-US" sz="1600" dirty="0"/>
          </a:p>
        </p:txBody>
      </p:sp>
    </p:spTree>
    <p:extLst>
      <p:ext uri="{BB962C8B-B14F-4D97-AF65-F5344CB8AC3E}">
        <p14:creationId xmlns:p14="http://schemas.microsoft.com/office/powerpoint/2010/main" val="2692026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4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4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p:cNvSpPr/>
          <p:nvPr/>
        </p:nvSpPr>
        <p:spPr>
          <a:xfrm>
            <a:off x="1090585" y="2195113"/>
            <a:ext cx="7123312" cy="158240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43" name="Rectangle 3"/>
          <p:cNvSpPr>
            <a:spLocks noGrp="1" noChangeArrowheads="1"/>
          </p:cNvSpPr>
          <p:nvPr>
            <p:ph idx="1"/>
          </p:nvPr>
        </p:nvSpPr>
        <p:spPr bwMode="auto">
          <a:xfrm>
            <a:off x="517697" y="1667932"/>
            <a:ext cx="76962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a:t>Consider the following information:</a:t>
            </a:r>
          </a:p>
          <a:p>
            <a:pPr lvl="1" eaLnBrk="1" hangingPunct="1">
              <a:buFontTx/>
              <a:buNone/>
            </a:pPr>
            <a:r>
              <a:rPr lang="en-US" sz="2400" dirty="0"/>
              <a:t>   	</a:t>
            </a:r>
            <a:r>
              <a:rPr lang="en-US" sz="2000" dirty="0"/>
              <a:t>			Standard Deviation		Beta</a:t>
            </a:r>
          </a:p>
          <a:p>
            <a:pPr lvl="1" eaLnBrk="1" hangingPunct="1">
              <a:buFontTx/>
              <a:buNone/>
            </a:pPr>
            <a:r>
              <a:rPr lang="en-US" sz="2000" dirty="0"/>
              <a:t>	Security C		20%			1.25</a:t>
            </a:r>
          </a:p>
          <a:p>
            <a:pPr lvl="1" eaLnBrk="1" hangingPunct="1">
              <a:buFontTx/>
              <a:buNone/>
            </a:pPr>
            <a:r>
              <a:rPr lang="en-US" sz="2000" dirty="0"/>
              <a:t>	Security K		30%			0.95</a:t>
            </a:r>
            <a:endParaRPr lang="en-US" sz="2800" dirty="0"/>
          </a:p>
          <a:p>
            <a:pPr eaLnBrk="1" hangingPunct="1"/>
            <a:endParaRPr lang="en-US" sz="2800" dirty="0"/>
          </a:p>
          <a:p>
            <a:pPr eaLnBrk="1" hangingPunct="1"/>
            <a:r>
              <a:rPr lang="en-US" sz="2800" dirty="0"/>
              <a:t>Which security has more systemic risk?</a:t>
            </a:r>
          </a:p>
          <a:p>
            <a:pPr marL="519113" lvl="1" indent="0" eaLnBrk="1" hangingPunct="1">
              <a:buNone/>
            </a:pPr>
            <a:r>
              <a:rPr lang="en-US" sz="2400" dirty="0"/>
              <a:t>A. Security C</a:t>
            </a:r>
          </a:p>
          <a:p>
            <a:pPr marL="519113" lvl="1" indent="0" eaLnBrk="1" hangingPunct="1">
              <a:buNone/>
            </a:pPr>
            <a:r>
              <a:rPr lang="en-US" sz="2400" dirty="0"/>
              <a:t>B. Security K</a:t>
            </a:r>
          </a:p>
        </p:txBody>
      </p:sp>
      <p:sp>
        <p:nvSpPr>
          <p:cNvPr id="61445" name="Line 4"/>
          <p:cNvSpPr>
            <a:spLocks noChangeShapeType="1"/>
          </p:cNvSpPr>
          <p:nvPr/>
        </p:nvSpPr>
        <p:spPr bwMode="auto">
          <a:xfrm>
            <a:off x="1362075" y="2876863"/>
            <a:ext cx="6400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7" name="Title 6"/>
          <p:cNvSpPr>
            <a:spLocks noGrp="1"/>
          </p:cNvSpPr>
          <p:nvPr>
            <p:ph type="title"/>
          </p:nvPr>
        </p:nvSpPr>
        <p:spPr/>
        <p:txBody>
          <a:bodyPr>
            <a:normAutofit/>
          </a:bodyPr>
          <a:lstStyle/>
          <a:p>
            <a:r>
              <a:rPr lang="en-US" sz="3200" dirty="0"/>
              <a:t>Total Risk vs. Systematic Risk</a:t>
            </a:r>
          </a:p>
        </p:txBody>
      </p:sp>
      <p:sp>
        <p:nvSpPr>
          <p:cNvPr id="8"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95</a:t>
            </a:fld>
            <a:endParaRPr lang="en-US" altLang="en-US" sz="1600" dirty="0"/>
          </a:p>
        </p:txBody>
      </p:sp>
    </p:spTree>
    <p:extLst>
      <p:ext uri="{BB962C8B-B14F-4D97-AF65-F5344CB8AC3E}">
        <p14:creationId xmlns:p14="http://schemas.microsoft.com/office/powerpoint/2010/main" val="2238650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4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4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p:cNvSpPr/>
          <p:nvPr/>
        </p:nvSpPr>
        <p:spPr>
          <a:xfrm>
            <a:off x="1090585" y="2195113"/>
            <a:ext cx="7123312" cy="1642369"/>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43" name="Rectangle 3"/>
          <p:cNvSpPr>
            <a:spLocks noGrp="1" noChangeArrowheads="1"/>
          </p:cNvSpPr>
          <p:nvPr>
            <p:ph idx="1"/>
          </p:nvPr>
        </p:nvSpPr>
        <p:spPr bwMode="auto">
          <a:xfrm>
            <a:off x="736600" y="1667932"/>
            <a:ext cx="76962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a:t>Consider the following information:</a:t>
            </a:r>
          </a:p>
          <a:p>
            <a:pPr lvl="1" eaLnBrk="1" hangingPunct="1">
              <a:buFontTx/>
              <a:buNone/>
            </a:pPr>
            <a:r>
              <a:rPr lang="en-US" sz="2400" dirty="0"/>
              <a:t>   	</a:t>
            </a:r>
            <a:r>
              <a:rPr lang="en-US" sz="2000" dirty="0"/>
              <a:t>			Standard Deviation		Beta</a:t>
            </a:r>
          </a:p>
          <a:p>
            <a:pPr lvl="1" eaLnBrk="1" hangingPunct="1">
              <a:buFontTx/>
              <a:buNone/>
            </a:pPr>
            <a:r>
              <a:rPr lang="en-US" sz="2000" dirty="0"/>
              <a:t>	Security C		20%			1.25</a:t>
            </a:r>
          </a:p>
          <a:p>
            <a:pPr lvl="1" eaLnBrk="1" hangingPunct="1">
              <a:buFontTx/>
              <a:buNone/>
            </a:pPr>
            <a:r>
              <a:rPr lang="en-US" sz="2000" dirty="0"/>
              <a:t>	Security K		30%			0.95</a:t>
            </a:r>
            <a:endParaRPr lang="en-US" sz="2800" dirty="0"/>
          </a:p>
          <a:p>
            <a:pPr eaLnBrk="1" hangingPunct="1"/>
            <a:endParaRPr lang="en-US" sz="2800" dirty="0"/>
          </a:p>
          <a:p>
            <a:pPr eaLnBrk="1" hangingPunct="1"/>
            <a:r>
              <a:rPr lang="en-US" sz="2800" dirty="0"/>
              <a:t>Which security should have the higher expected return?</a:t>
            </a:r>
          </a:p>
          <a:p>
            <a:pPr marL="519113" lvl="1" indent="0" eaLnBrk="1" hangingPunct="1">
              <a:buNone/>
            </a:pPr>
            <a:r>
              <a:rPr lang="en-US" sz="2400" dirty="0"/>
              <a:t>A. Security C</a:t>
            </a:r>
          </a:p>
          <a:p>
            <a:pPr marL="519113" lvl="1" indent="0" eaLnBrk="1" hangingPunct="1">
              <a:buNone/>
            </a:pPr>
            <a:r>
              <a:rPr lang="en-US" sz="2400" dirty="0"/>
              <a:t>B. Security K</a:t>
            </a:r>
          </a:p>
        </p:txBody>
      </p:sp>
      <p:sp>
        <p:nvSpPr>
          <p:cNvPr id="61445" name="Line 4"/>
          <p:cNvSpPr>
            <a:spLocks noChangeShapeType="1"/>
          </p:cNvSpPr>
          <p:nvPr/>
        </p:nvSpPr>
        <p:spPr bwMode="auto">
          <a:xfrm>
            <a:off x="1380068" y="2831891"/>
            <a:ext cx="6400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7" name="Title 6"/>
          <p:cNvSpPr>
            <a:spLocks noGrp="1"/>
          </p:cNvSpPr>
          <p:nvPr>
            <p:ph type="title"/>
          </p:nvPr>
        </p:nvSpPr>
        <p:spPr/>
        <p:txBody>
          <a:bodyPr>
            <a:normAutofit/>
          </a:bodyPr>
          <a:lstStyle/>
          <a:p>
            <a:r>
              <a:rPr lang="en-US" sz="3200" dirty="0"/>
              <a:t>Total Risk vs. Systematic Risk</a:t>
            </a:r>
          </a:p>
        </p:txBody>
      </p:sp>
      <p:sp>
        <p:nvSpPr>
          <p:cNvPr id="8"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96</a:t>
            </a:fld>
            <a:endParaRPr lang="en-US" altLang="en-US" sz="1600" dirty="0"/>
          </a:p>
        </p:txBody>
      </p:sp>
    </p:spTree>
    <p:extLst>
      <p:ext uri="{BB962C8B-B14F-4D97-AF65-F5344CB8AC3E}">
        <p14:creationId xmlns:p14="http://schemas.microsoft.com/office/powerpoint/2010/main" val="2029435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4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4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9262" y="1144856"/>
            <a:ext cx="8643481" cy="3775075"/>
          </a:xfrm>
        </p:spPr>
        <p:txBody>
          <a:bodyPr>
            <a:normAutofit fontScale="92500" lnSpcReduction="10000"/>
          </a:bodyPr>
          <a:lstStyle/>
          <a:p>
            <a:pPr algn="ctr">
              <a:buNone/>
            </a:pPr>
            <a:r>
              <a:rPr lang="en-US" sz="8649" dirty="0">
                <a:latin typeface="Arial Black"/>
                <a:cs typeface="Arial Black"/>
              </a:rPr>
              <a:t>Capital Asset Pricing Model</a:t>
            </a:r>
          </a:p>
          <a:p>
            <a:pPr algn="ctr">
              <a:buNone/>
            </a:pPr>
            <a:r>
              <a:rPr lang="en-US" sz="8649" dirty="0">
                <a:latin typeface="Arial Black"/>
                <a:cs typeface="Arial Black"/>
              </a:rPr>
              <a:t>(CAPM)</a:t>
            </a:r>
          </a:p>
          <a:p>
            <a:pPr algn="ctr"/>
            <a:endParaRPr lang="en-US" dirty="0"/>
          </a:p>
          <a:p>
            <a:pPr algn="ctr"/>
            <a:endParaRPr lang="en-US" dirty="0"/>
          </a:p>
          <a:p>
            <a:pPr algn="ctr"/>
            <a:endParaRPr lang="en-US" dirty="0"/>
          </a:p>
        </p:txBody>
      </p:sp>
      <p:sp>
        <p:nvSpPr>
          <p:cNvPr id="6" name="Slide Number Placeholder 2"/>
          <p:cNvSpPr>
            <a:spLocks noGrp="1"/>
          </p:cNvSpPr>
          <p:nvPr>
            <p:ph type="sldNum" sz="quarter" idx="12"/>
          </p:nvPr>
        </p:nvSpPr>
        <p:spPr>
          <a:xfrm>
            <a:off x="8059257" y="6407944"/>
            <a:ext cx="953775" cy="365760"/>
          </a:xfrm>
        </p:spPr>
        <p:txBody>
          <a:bodyPr/>
          <a:lstStyle/>
          <a:p>
            <a:r>
              <a:rPr lang="en-US" dirty="0"/>
              <a:t>11-</a:t>
            </a:r>
            <a:fld id="{EB89C5CF-6863-6540-A5F4-09B0C10DF01D}" type="slidenum">
              <a:rPr lang="en-US" smtClean="0"/>
              <a:pPr/>
              <a:t>97</a:t>
            </a:fld>
            <a:endParaRPr lang="en-US" dirty="0"/>
          </a:p>
        </p:txBody>
      </p:sp>
      <p:pic>
        <p:nvPicPr>
          <p:cNvPr id="5" name="Picture 4" descr="15297971_s.jpg"/>
          <p:cNvPicPr>
            <a:picLocks noChangeAspect="1"/>
          </p:cNvPicPr>
          <p:nvPr/>
        </p:nvPicPr>
        <p:blipFill>
          <a:blip r:embed="rId3"/>
          <a:srcRect l="7037" t="38228" r="64518" b="36233"/>
          <a:stretch>
            <a:fillRect/>
          </a:stretch>
        </p:blipFill>
        <p:spPr>
          <a:xfrm>
            <a:off x="6316132" y="5029198"/>
            <a:ext cx="2350246" cy="1463040"/>
          </a:xfrm>
          <a:prstGeom prst="rect">
            <a:avLst/>
          </a:prstGeom>
        </p:spPr>
      </p:pic>
    </p:spTree>
    <p:extLst>
      <p:ext uri="{BB962C8B-B14F-4D97-AF65-F5344CB8AC3E}">
        <p14:creationId xmlns:p14="http://schemas.microsoft.com/office/powerpoint/2010/main" val="296373215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bwMode="auto">
          <a:xfrm>
            <a:off x="457200" y="1726844"/>
            <a:ext cx="8229600" cy="64774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dirty="0"/>
              <a:t>From Chapter 10 we learned:</a:t>
            </a:r>
          </a:p>
        </p:txBody>
      </p:sp>
      <p:sp>
        <p:nvSpPr>
          <p:cNvPr id="6" name="Title 5"/>
          <p:cNvSpPr>
            <a:spLocks noGrp="1"/>
          </p:cNvSpPr>
          <p:nvPr>
            <p:ph type="title"/>
          </p:nvPr>
        </p:nvSpPr>
        <p:spPr/>
        <p:txBody>
          <a:bodyPr/>
          <a:lstStyle/>
          <a:p>
            <a:r>
              <a:rPr lang="en-US" dirty="0"/>
              <a:t>Beta and the Risk Premium</a:t>
            </a:r>
          </a:p>
        </p:txBody>
      </p:sp>
      <p:sp>
        <p:nvSpPr>
          <p:cNvPr id="7"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98</a:t>
            </a:fld>
            <a:endParaRPr lang="en-US" altLang="en-US" sz="1600" dirty="0"/>
          </a:p>
        </p:txBody>
      </p:sp>
      <p:sp>
        <p:nvSpPr>
          <p:cNvPr id="5" name="Rectangle 3"/>
          <p:cNvSpPr txBox="1">
            <a:spLocks noChangeArrowheads="1"/>
          </p:cNvSpPr>
          <p:nvPr/>
        </p:nvSpPr>
        <p:spPr bwMode="auto">
          <a:xfrm>
            <a:off x="457200" y="3686147"/>
            <a:ext cx="8229600" cy="2277946"/>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27050" marR="0" lvl="0" indent="-419100" algn="l" defTabSz="914400" rtl="0" eaLnBrk="1" fontAlgn="base" latinLnBrk="0" hangingPunct="1">
              <a:lnSpc>
                <a:spcPct val="100000"/>
              </a:lnSpc>
              <a:spcBef>
                <a:spcPts val="400"/>
              </a:spcBef>
              <a:spcAft>
                <a:spcPts val="600"/>
              </a:spcAft>
              <a:buClr>
                <a:schemeClr val="accent1"/>
              </a:buClr>
              <a:buSzPct val="110000"/>
              <a:buFont typeface="Wingdings"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ＭＳ Ｐゴシック" panose="020B0600070205080204" pitchFamily="34" charset="-128"/>
                <a:cs typeface="+mn-cs"/>
              </a:rPr>
              <a:t>Algebraically,</a:t>
            </a:r>
            <a:r>
              <a:rPr kumimoji="0" lang="en-US" sz="2400" b="0" i="0" u="none" strike="noStrike" kern="1200" cap="none" spc="0" normalizeH="0" noProof="0" dirty="0">
                <a:ln>
                  <a:noFill/>
                </a:ln>
                <a:solidFill>
                  <a:schemeClr val="tx1"/>
                </a:solidFill>
                <a:effectLst/>
                <a:uLnTx/>
                <a:uFillTx/>
                <a:latin typeface="+mn-lt"/>
                <a:ea typeface="ＭＳ Ｐゴシック" panose="020B0600070205080204" pitchFamily="34" charset="-128"/>
                <a:cs typeface="+mn-cs"/>
              </a:rPr>
              <a:t> this is</a:t>
            </a:r>
            <a:r>
              <a:rPr kumimoji="0" lang="en-US" sz="2400" b="0" i="0" u="none" strike="noStrike" kern="1200" cap="none" spc="0" normalizeH="0" baseline="0" noProof="0" dirty="0">
                <a:ln>
                  <a:noFill/>
                </a:ln>
                <a:solidFill>
                  <a:schemeClr val="tx1"/>
                </a:solidFill>
                <a:effectLst/>
                <a:uLnTx/>
                <a:uFillTx/>
                <a:latin typeface="+mn-lt"/>
                <a:ea typeface="ＭＳ Ｐゴシック" panose="020B0600070205080204" pitchFamily="34" charset="-128"/>
                <a:cs typeface="+mn-cs"/>
              </a:rPr>
              <a:t>:</a:t>
            </a:r>
          </a:p>
          <a:p>
            <a:pPr marL="984250" lvl="1" indent="-419100" defTabSz="914400" eaLnBrk="1" hangingPunct="1">
              <a:spcBef>
                <a:spcPts val="400"/>
              </a:spcBef>
              <a:spcAft>
                <a:spcPts val="600"/>
              </a:spcAft>
              <a:buClr>
                <a:schemeClr val="accent1"/>
              </a:buClr>
              <a:buSzPct val="110000"/>
              <a:buFont typeface="Wingdings" charset="2"/>
              <a:buChar char="Ø"/>
            </a:pPr>
            <a:r>
              <a:rPr lang="en-US" sz="2000" dirty="0">
                <a:latin typeface="+mn-lt"/>
              </a:rPr>
              <a:t>Risk Premium = Expected Return – Risk Free Return</a:t>
            </a:r>
          </a:p>
          <a:p>
            <a:pPr marL="527050" indent="-419100" defTabSz="914400" eaLnBrk="1" hangingPunct="1">
              <a:spcBef>
                <a:spcPts val="400"/>
              </a:spcBef>
              <a:spcAft>
                <a:spcPts val="600"/>
              </a:spcAft>
              <a:buClr>
                <a:schemeClr val="accent1"/>
              </a:buClr>
              <a:buSzPct val="110000"/>
              <a:buFont typeface="Wingdings" charset="2"/>
              <a:buChar char="§"/>
            </a:pPr>
            <a:r>
              <a:rPr kumimoji="0" lang="en-US" sz="2400" b="0" i="0" u="none" strike="noStrike" kern="1200" cap="none" spc="0" normalizeH="0" baseline="0" noProof="0" dirty="0">
                <a:ln>
                  <a:noFill/>
                </a:ln>
                <a:solidFill>
                  <a:schemeClr val="tx1"/>
                </a:solidFill>
                <a:effectLst/>
                <a:uLnTx/>
                <a:uFillTx/>
                <a:latin typeface="+mn-lt"/>
                <a:ea typeface="ＭＳ Ｐゴシック" panose="020B0600070205080204" pitchFamily="34" charset="-128"/>
                <a:cs typeface="+mn-cs"/>
              </a:rPr>
              <a:t>We now know that the higher the beta for</a:t>
            </a:r>
            <a:r>
              <a:rPr kumimoji="0" lang="en-US" sz="2400" b="0" i="0" u="none" strike="noStrike" kern="1200" cap="none" spc="0" normalizeH="0" noProof="0" dirty="0">
                <a:ln>
                  <a:noFill/>
                </a:ln>
                <a:solidFill>
                  <a:schemeClr val="tx1"/>
                </a:solidFill>
                <a:effectLst/>
                <a:uLnTx/>
                <a:uFillTx/>
                <a:latin typeface="+mn-lt"/>
                <a:ea typeface="ＭＳ Ｐゴシック" panose="020B0600070205080204" pitchFamily="34" charset="-128"/>
                <a:cs typeface="+mn-cs"/>
              </a:rPr>
              <a:t> a company, the greater the risk, so the risk premium will be greater</a:t>
            </a:r>
            <a:endParaRPr kumimoji="0" lang="en-US" sz="2400" b="0" i="0" u="none" strike="noStrike" kern="1200" cap="none" spc="0" normalizeH="0" baseline="0" noProof="0" dirty="0">
              <a:ln>
                <a:noFill/>
              </a:ln>
              <a:solidFill>
                <a:schemeClr val="tx1"/>
              </a:solidFill>
              <a:effectLst/>
              <a:uLnTx/>
              <a:uFillTx/>
              <a:latin typeface="+mn-lt"/>
              <a:ea typeface="ＭＳ Ｐゴシック" panose="020B0600070205080204" pitchFamily="34" charset="-128"/>
              <a:cs typeface="+mn-cs"/>
            </a:endParaRPr>
          </a:p>
        </p:txBody>
      </p:sp>
      <p:sp>
        <p:nvSpPr>
          <p:cNvPr id="8" name="Right Arrow Callout 7"/>
          <p:cNvSpPr/>
          <p:nvPr/>
        </p:nvSpPr>
        <p:spPr>
          <a:xfrm>
            <a:off x="1339072" y="2356190"/>
            <a:ext cx="2571168" cy="1094356"/>
          </a:xfrm>
          <a:prstGeom prst="rightArrowCallout">
            <a:avLst>
              <a:gd name="adj1" fmla="val 25000"/>
              <a:gd name="adj2" fmla="val 25000"/>
              <a:gd name="adj3" fmla="val 25000"/>
              <a:gd name="adj4" fmla="val 78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Risk Premium</a:t>
            </a:r>
          </a:p>
        </p:txBody>
      </p:sp>
      <p:sp>
        <p:nvSpPr>
          <p:cNvPr id="9" name="TextBox 8"/>
          <p:cNvSpPr txBox="1"/>
          <p:nvPr/>
        </p:nvSpPr>
        <p:spPr>
          <a:xfrm>
            <a:off x="4196680" y="2303204"/>
            <a:ext cx="3823949" cy="1200329"/>
          </a:xfrm>
          <a:prstGeom prst="rect">
            <a:avLst/>
          </a:prstGeom>
          <a:noFill/>
        </p:spPr>
        <p:txBody>
          <a:bodyPr wrap="square" rtlCol="0">
            <a:spAutoFit/>
          </a:bodyPr>
          <a:lstStyle/>
          <a:p>
            <a:pPr algn="ctr"/>
            <a:r>
              <a:rPr lang="en-US" dirty="0">
                <a:latin typeface="+mn-lt"/>
              </a:rPr>
              <a:t>The excess return required from an investment in a risky asset over that required from a risk-free investment</a:t>
            </a:r>
          </a:p>
        </p:txBody>
      </p:sp>
    </p:spTree>
    <p:extLst>
      <p:ext uri="{BB962C8B-B14F-4D97-AF65-F5344CB8AC3E}">
        <p14:creationId xmlns:p14="http://schemas.microsoft.com/office/powerpoint/2010/main" val="972123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Capital Asset Pricing Model</a:t>
            </a:r>
          </a:p>
        </p:txBody>
      </p:sp>
      <p:sp>
        <p:nvSpPr>
          <p:cNvPr id="7" name="Slide Number Placeholder 4"/>
          <p:cNvSpPr>
            <a:spLocks noGrp="1"/>
          </p:cNvSpPr>
          <p:nvPr>
            <p:ph type="sldNum" sz="quarter" idx="12"/>
          </p:nvPr>
        </p:nvSpPr>
        <p:spPr bwMode="auto">
          <a:xfrm>
            <a:off x="7762875" y="6408738"/>
            <a:ext cx="12509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spcAft>
                <a:spcPts val="600"/>
              </a:spcAft>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spcAft>
                <a:spcPts val="600"/>
              </a:spcAft>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spcAft>
                <a:spcPts val="600"/>
              </a:spcAft>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spcAft>
                <a:spcPts val="600"/>
              </a:spcAft>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25146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9718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34290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886200" indent="-228600" defTabSz="457200" eaLnBrk="0" fontAlgn="base" hangingPunct="0">
              <a:spcBef>
                <a:spcPts val="350"/>
              </a:spcBef>
              <a:spcAft>
                <a:spcPts val="60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spcAft>
                <a:spcPct val="0"/>
              </a:spcAft>
              <a:buClrTx/>
              <a:buSzTx/>
              <a:buFontTx/>
              <a:buNone/>
            </a:pPr>
            <a:r>
              <a:rPr lang="en-US" altLang="en-US" sz="1600" dirty="0"/>
              <a:t>11-</a:t>
            </a:r>
            <a:fld id="{3374BF05-F32D-4093-A36A-B6D078D6C971}" type="slidenum">
              <a:rPr lang="en-US" altLang="en-US" sz="1600" smtClean="0"/>
              <a:pPr>
                <a:spcBef>
                  <a:spcPct val="0"/>
                </a:spcBef>
                <a:spcAft>
                  <a:spcPct val="0"/>
                </a:spcAft>
                <a:buClrTx/>
                <a:buSzTx/>
                <a:buFontTx/>
                <a:buNone/>
              </a:pPr>
              <a:t>99</a:t>
            </a:fld>
            <a:endParaRPr lang="en-US" altLang="en-US" sz="1600" dirty="0"/>
          </a:p>
        </p:txBody>
      </p:sp>
      <p:sp>
        <p:nvSpPr>
          <p:cNvPr id="8" name="Right Arrow Callout 7"/>
          <p:cNvSpPr/>
          <p:nvPr/>
        </p:nvSpPr>
        <p:spPr>
          <a:xfrm>
            <a:off x="946110" y="2092906"/>
            <a:ext cx="2836426" cy="1764224"/>
          </a:xfrm>
          <a:prstGeom prst="rightArrowCallout">
            <a:avLst>
              <a:gd name="adj1" fmla="val 25000"/>
              <a:gd name="adj2" fmla="val 25000"/>
              <a:gd name="adj3" fmla="val 25000"/>
              <a:gd name="adj4" fmla="val 78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Capital Asset Pricing Model (CAPM)</a:t>
            </a:r>
          </a:p>
        </p:txBody>
      </p:sp>
      <p:sp>
        <p:nvSpPr>
          <p:cNvPr id="9" name="TextBox 8"/>
          <p:cNvSpPr txBox="1"/>
          <p:nvPr/>
        </p:nvSpPr>
        <p:spPr>
          <a:xfrm>
            <a:off x="3975801" y="1820856"/>
            <a:ext cx="4265704" cy="2308324"/>
          </a:xfrm>
          <a:prstGeom prst="rect">
            <a:avLst/>
          </a:prstGeom>
          <a:noFill/>
        </p:spPr>
        <p:txBody>
          <a:bodyPr wrap="square" rtlCol="0">
            <a:spAutoFit/>
          </a:bodyPr>
          <a:lstStyle/>
          <a:p>
            <a:pPr algn="ctr"/>
            <a:r>
              <a:rPr lang="en-US" sz="2400" dirty="0">
                <a:latin typeface="+mn-lt"/>
              </a:rPr>
              <a:t>Defines the relationship between risk and return</a:t>
            </a:r>
          </a:p>
          <a:p>
            <a:pPr algn="ctr"/>
            <a:endParaRPr lang="en-US" sz="1600" dirty="0">
              <a:latin typeface="+mn-lt"/>
            </a:endParaRPr>
          </a:p>
          <a:p>
            <a:pPr marL="455613" indent="-220663">
              <a:buFont typeface="Arial"/>
              <a:buChar char="•"/>
            </a:pPr>
            <a:r>
              <a:rPr lang="en-US" sz="2000" dirty="0">
                <a:latin typeface="+mn-lt"/>
              </a:rPr>
              <a:t>Mathematical equation that shows the relationship between expected return and beta</a:t>
            </a:r>
          </a:p>
        </p:txBody>
      </p:sp>
      <p:sp>
        <p:nvSpPr>
          <p:cNvPr id="10" name="TextBox 9"/>
          <p:cNvSpPr txBox="1"/>
          <p:nvPr/>
        </p:nvSpPr>
        <p:spPr>
          <a:xfrm>
            <a:off x="1019067" y="4588294"/>
            <a:ext cx="6971479" cy="1200328"/>
          </a:xfrm>
          <a:prstGeom prst="rect">
            <a:avLst/>
          </a:prstGeom>
          <a:solidFill>
            <a:schemeClr val="accent1">
              <a:lumMod val="40000"/>
              <a:lumOff val="60000"/>
            </a:schemeClr>
          </a:solidFill>
          <a:effectLst>
            <a:outerShdw blurRad="50800" dist="38100" dir="2700000">
              <a:srgbClr val="000000">
                <a:alpha val="43000"/>
              </a:srgbClr>
            </a:outerShdw>
          </a:effectLst>
        </p:spPr>
        <p:txBody>
          <a:bodyPr wrap="square" rtlCol="0">
            <a:spAutoFit/>
          </a:bodyPr>
          <a:lstStyle/>
          <a:p>
            <a:pPr algn="ctr"/>
            <a:r>
              <a:rPr lang="en-US" sz="2400" dirty="0">
                <a:latin typeface="+mn-lt"/>
              </a:rPr>
              <a:t>If the systemic risk of an asset is known (i.e., the beta), CAPM can be used to determine its expected return.</a:t>
            </a:r>
          </a:p>
        </p:txBody>
      </p:sp>
    </p:spTree>
    <p:extLst>
      <p:ext uri="{BB962C8B-B14F-4D97-AF65-F5344CB8AC3E}">
        <p14:creationId xmlns:p14="http://schemas.microsoft.com/office/powerpoint/2010/main" val="281399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AD58108A6E984C8BFE62DFA2DFF5F5" ma:contentTypeVersion="10" ma:contentTypeDescription="Create a new document." ma:contentTypeScope="" ma:versionID="29d981b0c53cda4a51e230d1d34d4427">
  <xsd:schema xmlns:xsd="http://www.w3.org/2001/XMLSchema" xmlns:xs="http://www.w3.org/2001/XMLSchema" xmlns:p="http://schemas.microsoft.com/office/2006/metadata/properties" xmlns:ns3="ae0e20d5-9461-4c10-9964-990d847ef4a4" targetNamespace="http://schemas.microsoft.com/office/2006/metadata/properties" ma:root="true" ma:fieldsID="83af45b8346b3167b397d0398c58e186" ns3:_="">
    <xsd:import namespace="ae0e20d5-9461-4c10-9964-990d847ef4a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0e20d5-9461-4c10-9964-990d847ef4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F5E5FB-3E79-4C2E-8F36-D91BE76865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0e20d5-9461-4c10-9964-990d847ef4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0B2175-D166-44D6-B289-EC4B45020A3D}">
  <ds:schemaRefs>
    <ds:schemaRef ds:uri="http://schemas.microsoft.com/sharepoint/v3/contenttype/forms"/>
  </ds:schemaRefs>
</ds:datastoreItem>
</file>

<file path=customXml/itemProps3.xml><?xml version="1.0" encoding="utf-8"?>
<ds:datastoreItem xmlns:ds="http://schemas.openxmlformats.org/officeDocument/2006/customXml" ds:itemID="{0E3C0783-72AF-427E-BFC1-4E037FF1B066}">
  <ds:schemaRefs>
    <ds:schemaRef ds:uri="ae0e20d5-9461-4c10-9964-990d847ef4a4"/>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Concourse.thmx</Template>
  <TotalTime>45750</TotalTime>
  <Words>7146</Words>
  <Application>Microsoft Office PowerPoint</Application>
  <PresentationFormat>On-screen Show (4:3)</PresentationFormat>
  <Paragraphs>1433</Paragraphs>
  <Slides>148</Slides>
  <Notes>96</Notes>
  <HiddenSlides>0</HiddenSlides>
  <MMClips>1</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148</vt:i4>
      </vt:variant>
    </vt:vector>
  </HeadingPairs>
  <TitlesOfParts>
    <vt:vector size="163" baseType="lpstr">
      <vt:lpstr>ＭＳ Ｐゴシック</vt:lpstr>
      <vt:lpstr>Arial</vt:lpstr>
      <vt:lpstr>Arial Black</vt:lpstr>
      <vt:lpstr>Calibri</vt:lpstr>
      <vt:lpstr>Century Schoolbook</vt:lpstr>
      <vt:lpstr>Lucida Sans Unicode</vt:lpstr>
      <vt:lpstr>Symbol</vt:lpstr>
      <vt:lpstr>Times New Roman</vt:lpstr>
      <vt:lpstr>Verdana</vt:lpstr>
      <vt:lpstr>Wingdings</vt:lpstr>
      <vt:lpstr>Wingdings 2</vt:lpstr>
      <vt:lpstr>Wingdings 3</vt:lpstr>
      <vt:lpstr>Concourse</vt:lpstr>
      <vt:lpstr>Equation</vt:lpstr>
      <vt:lpstr>Worksheet</vt:lpstr>
      <vt:lpstr>PowerPoint Presentation</vt:lpstr>
      <vt:lpstr>Overview: Chapter 10-12</vt:lpstr>
      <vt:lpstr>Chapter 10 Objectives</vt:lpstr>
      <vt:lpstr>PowerPoint Presentation</vt:lpstr>
      <vt:lpstr>Dollar Return</vt:lpstr>
      <vt:lpstr>Dollar Return: Example</vt:lpstr>
      <vt:lpstr>Dollar Return: Example</vt:lpstr>
      <vt:lpstr>Percent Return</vt:lpstr>
      <vt:lpstr>Percent Return: Example</vt:lpstr>
      <vt:lpstr>Percent Return</vt:lpstr>
      <vt:lpstr>Percent Return: Example</vt:lpstr>
      <vt:lpstr>PowerPoint Presentation</vt:lpstr>
      <vt:lpstr>Historical Returns: 1926 to 2014</vt:lpstr>
      <vt:lpstr>PowerPoint Presentation</vt:lpstr>
      <vt:lpstr>Computing Average Returns</vt:lpstr>
      <vt:lpstr>Average Returns: 1926-2014</vt:lpstr>
      <vt:lpstr>PowerPoint Presentation</vt:lpstr>
      <vt:lpstr>Understanding Risk</vt:lpstr>
      <vt:lpstr>Understanding Risk</vt:lpstr>
      <vt:lpstr>Understanding Risk</vt:lpstr>
      <vt:lpstr>Understanding Risk-Free Return</vt:lpstr>
      <vt:lpstr>Understanding Risk-Free Return</vt:lpstr>
      <vt:lpstr>Understanding Risk Premium</vt:lpstr>
      <vt:lpstr>Question </vt:lpstr>
      <vt:lpstr>Historical Risk Premiums</vt:lpstr>
      <vt:lpstr>Historical Risk Premiums</vt:lpstr>
      <vt:lpstr>Historical Risk Premiums</vt:lpstr>
      <vt:lpstr>Understanding Risk</vt:lpstr>
      <vt:lpstr>Understanding Risk</vt:lpstr>
      <vt:lpstr>Understanding Risk</vt:lpstr>
      <vt:lpstr>Understanding Risk</vt:lpstr>
      <vt:lpstr>Calculating Risk</vt:lpstr>
      <vt:lpstr>Return Variability</vt:lpstr>
      <vt:lpstr>Calculating Historical Variance and Standard Deviation</vt:lpstr>
      <vt:lpstr>Historical Data: 1926-2014</vt:lpstr>
      <vt:lpstr>Historical Data: 1926-2014</vt:lpstr>
      <vt:lpstr>Return Variability Review and Concepts</vt:lpstr>
      <vt:lpstr>The Normal Distribution</vt:lpstr>
      <vt:lpstr>Question </vt:lpstr>
      <vt:lpstr>Question - Answer</vt:lpstr>
      <vt:lpstr>Historical Risk Premiums</vt:lpstr>
      <vt:lpstr>2008: S&amp;P 500 Monthly Returns </vt:lpstr>
      <vt:lpstr>Record One-Day Losses</vt:lpstr>
      <vt:lpstr>Question</vt:lpstr>
      <vt:lpstr>Question</vt:lpstr>
      <vt:lpstr>Question</vt:lpstr>
      <vt:lpstr>PowerPoint Presentation</vt:lpstr>
      <vt:lpstr>Question</vt:lpstr>
      <vt:lpstr>Average Returns</vt:lpstr>
      <vt:lpstr>Arithmetic vs. Geometric Average</vt:lpstr>
      <vt:lpstr>Geometric Average Return: Formula</vt:lpstr>
      <vt:lpstr>Calculating a Geometric Average Return</vt:lpstr>
      <vt:lpstr>Geometric vs. Arithmetic Average Returns: 1926-2014</vt:lpstr>
      <vt:lpstr>Question</vt:lpstr>
      <vt:lpstr>PowerPoint Presentation</vt:lpstr>
      <vt:lpstr>Inflation and Interest Rates</vt:lpstr>
      <vt:lpstr>The Fisher Effect</vt:lpstr>
      <vt:lpstr>Inflation Example</vt:lpstr>
      <vt:lpstr>Question</vt:lpstr>
      <vt:lpstr>Question</vt:lpstr>
      <vt:lpstr>Questions to Answer</vt:lpstr>
      <vt:lpstr>PowerPoint Presentation</vt:lpstr>
      <vt:lpstr>Expected Returns</vt:lpstr>
      <vt:lpstr>Question</vt:lpstr>
      <vt:lpstr>Expected Returns</vt:lpstr>
      <vt:lpstr>Example: Expected Returns</vt:lpstr>
      <vt:lpstr>Portfolio Expected Returns</vt:lpstr>
      <vt:lpstr>Example: Portfolio Weights</vt:lpstr>
      <vt:lpstr>Variance &amp; Standard Deviation</vt:lpstr>
      <vt:lpstr>Question</vt:lpstr>
      <vt:lpstr>PowerPoint Presentation</vt:lpstr>
      <vt:lpstr>Systemic and Unsystemic Risk</vt:lpstr>
      <vt:lpstr>PowerPoint Presentation</vt:lpstr>
      <vt:lpstr>The Principle of Diversification</vt:lpstr>
      <vt:lpstr>Standard Deviations of Annual Portfolio Returns</vt:lpstr>
      <vt:lpstr>Portfolio Diversification </vt:lpstr>
      <vt:lpstr>Total Risk</vt:lpstr>
      <vt:lpstr>Question</vt:lpstr>
      <vt:lpstr>Question</vt:lpstr>
      <vt:lpstr>Question</vt:lpstr>
      <vt:lpstr>Question</vt:lpstr>
      <vt:lpstr>Questions to Answer</vt:lpstr>
      <vt:lpstr>Risk Summary</vt:lpstr>
      <vt:lpstr>Systemic Risk Principle</vt:lpstr>
      <vt:lpstr>Measuring Systemic Risk for Individual Stocks</vt:lpstr>
      <vt:lpstr>PowerPoint Presentation</vt:lpstr>
      <vt:lpstr>Introducing the Beta Coefficient</vt:lpstr>
      <vt:lpstr>Question - Flashback</vt:lpstr>
      <vt:lpstr>Interpretation of Beta</vt:lpstr>
      <vt:lpstr>Beta Coefficients for Selected Companies</vt:lpstr>
      <vt:lpstr>Portfolio Beta</vt:lpstr>
      <vt:lpstr>Question</vt:lpstr>
      <vt:lpstr>Question</vt:lpstr>
      <vt:lpstr>Total Risk vs. Systematic Risk</vt:lpstr>
      <vt:lpstr>Total Risk vs. Systematic Risk</vt:lpstr>
      <vt:lpstr>Total Risk vs. Systematic Risk</vt:lpstr>
      <vt:lpstr>PowerPoint Presentation</vt:lpstr>
      <vt:lpstr>Beta and the Risk Premium</vt:lpstr>
      <vt:lpstr>Capital Asset Pricing Model</vt:lpstr>
      <vt:lpstr>Capital Asset Pricing Model</vt:lpstr>
      <vt:lpstr>CAPM Example</vt:lpstr>
      <vt:lpstr>PowerPoint Presentation</vt:lpstr>
      <vt:lpstr>Security Market Line</vt:lpstr>
      <vt:lpstr>Security Market Line (SML)</vt:lpstr>
      <vt:lpstr>Question</vt:lpstr>
      <vt:lpstr>Questions to Answer</vt:lpstr>
      <vt:lpstr>PowerPoint Presentation</vt:lpstr>
      <vt:lpstr>Chapter 12 Objectives</vt:lpstr>
      <vt:lpstr>Introduction</vt:lpstr>
      <vt:lpstr>Introduction</vt:lpstr>
      <vt:lpstr>Introduction</vt:lpstr>
      <vt:lpstr>Cost of Capital Basics</vt:lpstr>
      <vt:lpstr>Cost of Capital Basics</vt:lpstr>
      <vt:lpstr>Importance of Cost of Capital</vt:lpstr>
      <vt:lpstr>Cost of Capital Overview</vt:lpstr>
      <vt:lpstr>PowerPoint Presentation</vt:lpstr>
      <vt:lpstr>Cost of Equity</vt:lpstr>
      <vt:lpstr>CAPM (or SML) Approach</vt:lpstr>
      <vt:lpstr>Question - CAPM Example</vt:lpstr>
      <vt:lpstr>CAPM Example</vt:lpstr>
      <vt:lpstr>CAPM Advantages &amp; Disadvantages</vt:lpstr>
      <vt:lpstr>PowerPoint Presentation</vt:lpstr>
      <vt:lpstr>Question -   Cost of Debt</vt:lpstr>
      <vt:lpstr>Cost of Debt</vt:lpstr>
      <vt:lpstr>Cost of Debt – Tax Impact</vt:lpstr>
      <vt:lpstr>Cost of Debt – Example</vt:lpstr>
      <vt:lpstr>Cost of Debt – Example</vt:lpstr>
      <vt:lpstr>PowerPoint Presentation</vt:lpstr>
      <vt:lpstr>Cost of Preferred Stock</vt:lpstr>
      <vt:lpstr>PowerPoint Presentation</vt:lpstr>
      <vt:lpstr>Weighted Average Cost of Capital</vt:lpstr>
      <vt:lpstr>WACC – Estimating Weights</vt:lpstr>
      <vt:lpstr>WACC – Final Calculation</vt:lpstr>
      <vt:lpstr>Weighted Average Cost of Capital or WACC</vt:lpstr>
      <vt:lpstr>Weighted Average Cost of Capital or WACC</vt:lpstr>
      <vt:lpstr>Summary of Capital Cost Calculations</vt:lpstr>
      <vt:lpstr>Factors That Influence a Company’s WACC</vt:lpstr>
      <vt:lpstr>Question</vt:lpstr>
      <vt:lpstr>Question</vt:lpstr>
      <vt:lpstr>PowerPoint Presentation</vt:lpstr>
      <vt:lpstr>Risk-Adjusted WACC</vt:lpstr>
      <vt:lpstr>Using WACC for All Projects</vt:lpstr>
      <vt:lpstr>Using WACC for All Projects</vt:lpstr>
      <vt:lpstr>Finding Beta for a Project/Division</vt:lpstr>
      <vt:lpstr>Pure Play Approach</vt:lpstr>
      <vt:lpstr>Subjective Approach</vt:lpstr>
      <vt:lpstr>Subjective Approach - Example</vt:lpstr>
      <vt:lpstr>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Statement Analysis</dc:title>
  <dc:creator>Chris Lynch</dc:creator>
  <cp:lastModifiedBy>Jakotowicz, Richard</cp:lastModifiedBy>
  <cp:revision>320</cp:revision>
  <cp:lastPrinted>2018-04-30T01:37:19Z</cp:lastPrinted>
  <dcterms:created xsi:type="dcterms:W3CDTF">2017-05-03T02:23:16Z</dcterms:created>
  <dcterms:modified xsi:type="dcterms:W3CDTF">2019-08-15T12:40:29Z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0x010100E4AD58108A6E984C8BFE62DFA2DFF5F5</vt:lpwstr>
  </property>
</Properties>
</file>