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80" r:id="rId2"/>
    <p:sldId id="393" r:id="rId3"/>
    <p:sldId id="394" r:id="rId4"/>
    <p:sldId id="433" r:id="rId5"/>
    <p:sldId id="444" r:id="rId6"/>
    <p:sldId id="431" r:id="rId7"/>
    <p:sldId id="439" r:id="rId8"/>
    <p:sldId id="422" r:id="rId9"/>
    <p:sldId id="398" r:id="rId10"/>
    <p:sldId id="399" r:id="rId11"/>
    <p:sldId id="445" r:id="rId12"/>
    <p:sldId id="402" r:id="rId13"/>
    <p:sldId id="403" r:id="rId14"/>
    <p:sldId id="404" r:id="rId15"/>
    <p:sldId id="407" r:id="rId16"/>
    <p:sldId id="409" r:id="rId17"/>
    <p:sldId id="446" r:id="rId18"/>
    <p:sldId id="448" r:id="rId19"/>
    <p:sldId id="447" r:id="rId20"/>
    <p:sldId id="411" r:id="rId21"/>
    <p:sldId id="449" r:id="rId22"/>
    <p:sldId id="450" r:id="rId23"/>
    <p:sldId id="425" r:id="rId24"/>
    <p:sldId id="426" r:id="rId25"/>
    <p:sldId id="427" r:id="rId26"/>
    <p:sldId id="428" r:id="rId27"/>
    <p:sldId id="429" r:id="rId28"/>
    <p:sldId id="430" r:id="rId29"/>
    <p:sldId id="432" r:id="rId30"/>
    <p:sldId id="443" r:id="rId31"/>
    <p:sldId id="434" r:id="rId32"/>
    <p:sldId id="435" r:id="rId33"/>
    <p:sldId id="438" r:id="rId34"/>
    <p:sldId id="437" r:id="rId35"/>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A66D"/>
    <a:srgbClr val="CCAF04"/>
    <a:srgbClr val="9BC9EE"/>
    <a:srgbClr val="FADC17"/>
    <a:srgbClr val="747679"/>
    <a:srgbClr val="002663"/>
    <a:srgbClr val="00539F"/>
    <a:srgbClr val="0A2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87429" autoAdjust="0"/>
  </p:normalViewPr>
  <p:slideViewPr>
    <p:cSldViewPr snapToGrid="0" snapToObjects="1">
      <p:cViewPr>
        <p:scale>
          <a:sx n="90" d="100"/>
          <a:sy n="90" d="100"/>
        </p:scale>
        <p:origin x="1800"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3920"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65" tIns="46731" rIns="93465" bIns="46731" rtlCol="0"/>
          <a:lstStyle>
            <a:lvl1pPr algn="l">
              <a:defRPr sz="1200"/>
            </a:lvl1pPr>
          </a:lstStyle>
          <a:p>
            <a:endParaRPr lang="en-US" dirty="0">
              <a:solidFill>
                <a:srgbClr val="747679"/>
              </a:solidFill>
              <a:latin typeface="Myriad Pro"/>
              <a:cs typeface="Myriad Pro"/>
            </a:endParaRPr>
          </a:p>
        </p:txBody>
      </p:sp>
      <p:sp>
        <p:nvSpPr>
          <p:cNvPr id="3" name="Date Placeholder 2"/>
          <p:cNvSpPr>
            <a:spLocks noGrp="1"/>
          </p:cNvSpPr>
          <p:nvPr>
            <p:ph type="dt" sz="quarter" idx="1"/>
          </p:nvPr>
        </p:nvSpPr>
        <p:spPr>
          <a:xfrm>
            <a:off x="3995220" y="0"/>
            <a:ext cx="3056414" cy="465455"/>
          </a:xfrm>
          <a:prstGeom prst="rect">
            <a:avLst/>
          </a:prstGeom>
        </p:spPr>
        <p:txBody>
          <a:bodyPr vert="horz" lIns="93465" tIns="46731" rIns="93465" bIns="46731" rtlCol="0"/>
          <a:lstStyle>
            <a:lvl1pPr algn="r">
              <a:defRPr sz="1200"/>
            </a:lvl1pPr>
          </a:lstStyle>
          <a:p>
            <a:fld id="{FD1C429E-EC0B-4F44-9BD8-16F3CE0ACBA6}" type="datetimeFigureOut">
              <a:rPr lang="en-US" smtClean="0">
                <a:solidFill>
                  <a:srgbClr val="747679"/>
                </a:solidFill>
                <a:latin typeface="Myriad Pro"/>
                <a:cs typeface="Myriad Pro"/>
              </a:rPr>
              <a:pPr/>
              <a:t>9/12/2018</a:t>
            </a:fld>
            <a:endParaRPr lang="en-US">
              <a:solidFill>
                <a:srgbClr val="747679"/>
              </a:solidFill>
              <a:latin typeface="Myriad Pro"/>
              <a:cs typeface="Myriad Pro"/>
            </a:endParaRPr>
          </a:p>
        </p:txBody>
      </p:sp>
      <p:sp>
        <p:nvSpPr>
          <p:cNvPr id="4" name="Footer Placeholder 3"/>
          <p:cNvSpPr>
            <a:spLocks noGrp="1"/>
          </p:cNvSpPr>
          <p:nvPr>
            <p:ph type="ftr" sz="quarter" idx="2"/>
          </p:nvPr>
        </p:nvSpPr>
        <p:spPr>
          <a:xfrm>
            <a:off x="1" y="8842029"/>
            <a:ext cx="3056414" cy="465455"/>
          </a:xfrm>
          <a:prstGeom prst="rect">
            <a:avLst/>
          </a:prstGeom>
        </p:spPr>
        <p:txBody>
          <a:bodyPr vert="horz" lIns="93465" tIns="46731" rIns="93465" bIns="46731" rtlCol="0" anchor="b"/>
          <a:lstStyle>
            <a:lvl1pPr algn="l">
              <a:defRPr sz="1200"/>
            </a:lvl1pPr>
          </a:lstStyle>
          <a:p>
            <a:endParaRPr lang="en-US">
              <a:solidFill>
                <a:srgbClr val="747679"/>
              </a:solidFill>
              <a:latin typeface="Myriad Pro"/>
              <a:cs typeface="Myriad Pro"/>
            </a:endParaRPr>
          </a:p>
        </p:txBody>
      </p:sp>
      <p:sp>
        <p:nvSpPr>
          <p:cNvPr id="5" name="Slide Number Placeholder 4"/>
          <p:cNvSpPr>
            <a:spLocks noGrp="1"/>
          </p:cNvSpPr>
          <p:nvPr>
            <p:ph type="sldNum" sz="quarter" idx="3"/>
          </p:nvPr>
        </p:nvSpPr>
        <p:spPr>
          <a:xfrm>
            <a:off x="3995220" y="8842029"/>
            <a:ext cx="3056414" cy="465455"/>
          </a:xfrm>
          <a:prstGeom prst="rect">
            <a:avLst/>
          </a:prstGeom>
        </p:spPr>
        <p:txBody>
          <a:bodyPr vert="horz" lIns="93465" tIns="46731" rIns="93465" bIns="46731" rtlCol="0" anchor="b"/>
          <a:lstStyle>
            <a:lvl1pPr algn="r">
              <a:defRPr sz="1200"/>
            </a:lvl1pPr>
          </a:lstStyle>
          <a:p>
            <a:fld id="{2CC248A1-9239-EB42-9EC6-0D3BCFAB888F}" type="slidenum">
              <a:rPr lang="en-US" smtClean="0">
                <a:solidFill>
                  <a:srgbClr val="747679"/>
                </a:solidFill>
                <a:latin typeface="Myriad Pro"/>
                <a:cs typeface="Myriad Pro"/>
              </a:rPr>
              <a:pPr/>
              <a:t>‹#›</a:t>
            </a:fld>
            <a:endParaRPr lang="en-US">
              <a:solidFill>
                <a:srgbClr val="747679"/>
              </a:solidFill>
              <a:latin typeface="Myriad Pro"/>
              <a:cs typeface="Myriad Pro"/>
            </a:endParaRPr>
          </a:p>
        </p:txBody>
      </p:sp>
    </p:spTree>
    <p:extLst>
      <p:ext uri="{BB962C8B-B14F-4D97-AF65-F5344CB8AC3E}">
        <p14:creationId xmlns:p14="http://schemas.microsoft.com/office/powerpoint/2010/main" val="736442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65" tIns="46731" rIns="93465" bIns="46731" rtlCol="0"/>
          <a:lstStyle>
            <a:lvl1pPr algn="l">
              <a:defRPr sz="1200">
                <a:solidFill>
                  <a:srgbClr val="747679"/>
                </a:solidFill>
                <a:latin typeface="Myriad Pro"/>
                <a:cs typeface="Myriad Pro"/>
              </a:defRPr>
            </a:lvl1pPr>
          </a:lstStyle>
          <a:p>
            <a:endParaRPr lang="en-US" dirty="0"/>
          </a:p>
        </p:txBody>
      </p:sp>
      <p:sp>
        <p:nvSpPr>
          <p:cNvPr id="3" name="Date Placeholder 2"/>
          <p:cNvSpPr>
            <a:spLocks noGrp="1"/>
          </p:cNvSpPr>
          <p:nvPr>
            <p:ph type="dt" idx="1"/>
          </p:nvPr>
        </p:nvSpPr>
        <p:spPr>
          <a:xfrm>
            <a:off x="3995220" y="0"/>
            <a:ext cx="3056414" cy="465455"/>
          </a:xfrm>
          <a:prstGeom prst="rect">
            <a:avLst/>
          </a:prstGeom>
        </p:spPr>
        <p:txBody>
          <a:bodyPr vert="horz" lIns="93465" tIns="46731" rIns="93465" bIns="46731" rtlCol="0"/>
          <a:lstStyle>
            <a:lvl1pPr algn="r">
              <a:defRPr sz="1200">
                <a:solidFill>
                  <a:srgbClr val="747679"/>
                </a:solidFill>
                <a:latin typeface="Myriad Pro"/>
                <a:cs typeface="Myriad Pro"/>
              </a:defRPr>
            </a:lvl1pPr>
          </a:lstStyle>
          <a:p>
            <a:fld id="{48F038B3-5E3A-8F44-9F64-D5112E9BBB59}" type="datetimeFigureOut">
              <a:rPr lang="en-US" smtClean="0"/>
              <a:pPr/>
              <a:t>9/12/2018</a:t>
            </a:fld>
            <a:endParaRPr lang="en-US"/>
          </a:p>
        </p:txBody>
      </p:sp>
      <p:sp>
        <p:nvSpPr>
          <p:cNvPr id="4" name="Slide Image Placeholder 3"/>
          <p:cNvSpPr>
            <a:spLocks noGrp="1" noRot="1" noChangeAspect="1"/>
          </p:cNvSpPr>
          <p:nvPr>
            <p:ph type="sldImg" idx="2"/>
          </p:nvPr>
        </p:nvSpPr>
        <p:spPr>
          <a:xfrm>
            <a:off x="1198563" y="696913"/>
            <a:ext cx="4656137" cy="3490912"/>
          </a:xfrm>
          <a:prstGeom prst="rect">
            <a:avLst/>
          </a:prstGeom>
          <a:noFill/>
          <a:ln w="12700">
            <a:solidFill>
              <a:prstClr val="black"/>
            </a:solidFill>
          </a:ln>
        </p:spPr>
        <p:txBody>
          <a:bodyPr vert="horz" lIns="93465" tIns="46731" rIns="93465" bIns="46731"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65" tIns="46731" rIns="93465" bIns="467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29"/>
            <a:ext cx="3056414" cy="465455"/>
          </a:xfrm>
          <a:prstGeom prst="rect">
            <a:avLst/>
          </a:prstGeom>
        </p:spPr>
        <p:txBody>
          <a:bodyPr vert="horz" lIns="93465" tIns="46731" rIns="93465" bIns="46731" rtlCol="0" anchor="b"/>
          <a:lstStyle>
            <a:lvl1pPr algn="l">
              <a:defRPr sz="1200">
                <a:solidFill>
                  <a:srgbClr val="747679"/>
                </a:solidFill>
                <a:latin typeface="Myriad Pro"/>
                <a:cs typeface="Myriad Pro"/>
              </a:defRPr>
            </a:lvl1pPr>
          </a:lstStyle>
          <a:p>
            <a:endParaRPr lang="en-US"/>
          </a:p>
        </p:txBody>
      </p:sp>
      <p:sp>
        <p:nvSpPr>
          <p:cNvPr id="7" name="Slide Number Placeholder 6"/>
          <p:cNvSpPr>
            <a:spLocks noGrp="1"/>
          </p:cNvSpPr>
          <p:nvPr>
            <p:ph type="sldNum" sz="quarter" idx="5"/>
          </p:nvPr>
        </p:nvSpPr>
        <p:spPr>
          <a:xfrm>
            <a:off x="3995220" y="8842029"/>
            <a:ext cx="3056414" cy="465455"/>
          </a:xfrm>
          <a:prstGeom prst="rect">
            <a:avLst/>
          </a:prstGeom>
        </p:spPr>
        <p:txBody>
          <a:bodyPr vert="horz" lIns="93465" tIns="46731" rIns="93465" bIns="46731" rtlCol="0" anchor="b"/>
          <a:lstStyle>
            <a:lvl1pPr algn="r">
              <a:defRPr sz="1200">
                <a:solidFill>
                  <a:srgbClr val="747679"/>
                </a:solidFill>
                <a:latin typeface="Myriad Pro"/>
                <a:cs typeface="Myriad Pro"/>
              </a:defRPr>
            </a:lvl1pPr>
          </a:lstStyle>
          <a:p>
            <a:fld id="{81CCE565-7642-2249-898E-EA4043F3EE78}" type="slidenum">
              <a:rPr lang="en-US" smtClean="0"/>
              <a:pPr/>
              <a:t>‹#›</a:t>
            </a:fld>
            <a:endParaRPr lang="en-US"/>
          </a:p>
        </p:txBody>
      </p:sp>
    </p:spTree>
    <p:extLst>
      <p:ext uri="{BB962C8B-B14F-4D97-AF65-F5344CB8AC3E}">
        <p14:creationId xmlns:p14="http://schemas.microsoft.com/office/powerpoint/2010/main" val="8229061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CCE565-7642-2249-898E-EA4043F3EE78}" type="slidenum">
              <a:rPr lang="en-US" smtClean="0"/>
              <a:pPr/>
              <a:t>1</a:t>
            </a:fld>
            <a:endParaRPr lang="en-US"/>
          </a:p>
        </p:txBody>
      </p:sp>
    </p:spTree>
    <p:extLst>
      <p:ext uri="{BB962C8B-B14F-4D97-AF65-F5344CB8AC3E}">
        <p14:creationId xmlns:p14="http://schemas.microsoft.com/office/powerpoint/2010/main" val="188735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46C32A44-1E76-4917-A802-8529F5FDE388}" type="slidenum">
              <a:rPr lang="en-US" altLang="en-US" smtClean="0"/>
              <a:pPr/>
              <a:t>16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41720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DE3D9AA-5BF2-4567-A751-CD0688533FC8}" type="slidenum">
              <a:rPr lang="en-US" altLang="en-US" smtClean="0"/>
              <a:pPr/>
              <a:t>17</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28412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DE3D9AA-5BF2-4567-A751-CD0688533FC8}" type="slidenum">
              <a:rPr lang="en-US" altLang="en-US" smtClean="0"/>
              <a:pPr/>
              <a:t>19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88292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D6E3B828-4396-4DB6-B8D5-A6805A282D0C}" type="slidenum">
              <a:rPr lang="en-US" altLang="en-US" smtClean="0"/>
              <a:pPr/>
              <a:t>20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16683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DE3D9AA-5BF2-4567-A751-CD0688533FC8}" type="slidenum">
              <a:rPr lang="en-US" altLang="en-US" smtClean="0"/>
              <a:pPr/>
              <a:t>21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91316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AEBDF114-712A-40BF-93A1-D51F8A09D9FF}" type="slidenum">
              <a:rPr lang="en-US" altLang="en-US" smtClean="0"/>
              <a:pPr/>
              <a:t>22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80140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96" charset="0"/>
                <a:cs typeface="Geneva" pitchFamily="-96" charset="0"/>
              </a:defRPr>
            </a:lvl1pPr>
            <a:lvl2pPr marL="746590" indent="-287150" eaLnBrk="0" hangingPunct="0">
              <a:spcBef>
                <a:spcPct val="30000"/>
              </a:spcBef>
              <a:defRPr sz="1200">
                <a:solidFill>
                  <a:schemeClr val="tx1"/>
                </a:solidFill>
                <a:latin typeface="Calibri" pitchFamily="34" charset="0"/>
                <a:ea typeface="Geneva" pitchFamily="-96" charset="0"/>
                <a:cs typeface="Geneva" pitchFamily="-96" charset="0"/>
              </a:defRPr>
            </a:lvl2pPr>
            <a:lvl3pPr marL="1148601" indent="-229720" eaLnBrk="0" hangingPunct="0">
              <a:spcBef>
                <a:spcPct val="30000"/>
              </a:spcBef>
              <a:defRPr sz="1200">
                <a:solidFill>
                  <a:schemeClr val="tx1"/>
                </a:solidFill>
                <a:latin typeface="Calibri" pitchFamily="34" charset="0"/>
                <a:ea typeface="Geneva" pitchFamily="-96" charset="0"/>
                <a:cs typeface="Geneva" pitchFamily="-96" charset="0"/>
              </a:defRPr>
            </a:lvl3pPr>
            <a:lvl4pPr marL="1608041" indent="-229720" eaLnBrk="0" hangingPunct="0">
              <a:spcBef>
                <a:spcPct val="30000"/>
              </a:spcBef>
              <a:defRPr sz="1200">
                <a:solidFill>
                  <a:schemeClr val="tx1"/>
                </a:solidFill>
                <a:latin typeface="Calibri" pitchFamily="34" charset="0"/>
                <a:ea typeface="Geneva" pitchFamily="-96" charset="0"/>
                <a:cs typeface="Geneva" pitchFamily="-96" charset="0"/>
              </a:defRPr>
            </a:lvl4pPr>
            <a:lvl5pPr marL="2067481" indent="-229720" eaLnBrk="0" hangingPunct="0">
              <a:spcBef>
                <a:spcPct val="30000"/>
              </a:spcBef>
              <a:defRPr sz="1200">
                <a:solidFill>
                  <a:schemeClr val="tx1"/>
                </a:solidFill>
                <a:latin typeface="Calibri" pitchFamily="34" charset="0"/>
                <a:ea typeface="Geneva" pitchFamily="-96" charset="0"/>
                <a:cs typeface="Geneva" pitchFamily="-96" charset="0"/>
              </a:defRPr>
            </a:lvl5pPr>
            <a:lvl6pPr marL="252692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6pPr>
            <a:lvl7pPr marL="298636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7pPr>
            <a:lvl8pPr marL="344580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8pPr>
            <a:lvl9pPr marL="390524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9pPr>
          </a:lstStyle>
          <a:p>
            <a:pPr eaLnBrk="1" hangingPunct="1">
              <a:spcBef>
                <a:spcPct val="0"/>
              </a:spcBef>
            </a:pPr>
            <a:fld id="{2938E708-A6C0-44F0-B4A7-8C3B5DFB1126}" type="slidenum">
              <a:rPr lang="en-US" altLang="en-US" smtClean="0"/>
              <a:pPr eaLnBrk="1" hangingPunct="1">
                <a:spcBef>
                  <a:spcPct val="0"/>
                </a:spcBef>
              </a:pPr>
              <a:t>24</a:t>
            </a:fld>
            <a:endParaRPr lang="en-US" alt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Geneva" pitchFamily="-96" charset="0"/>
              <a:cs typeface="Geneva" pitchFamily="-96" charset="0"/>
            </a:endParaRPr>
          </a:p>
        </p:txBody>
      </p:sp>
    </p:spTree>
    <p:extLst>
      <p:ext uri="{BB962C8B-B14F-4D97-AF65-F5344CB8AC3E}">
        <p14:creationId xmlns:p14="http://schemas.microsoft.com/office/powerpoint/2010/main" val="383030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96" charset="0"/>
                <a:cs typeface="Geneva" pitchFamily="-96" charset="0"/>
              </a:defRPr>
            </a:lvl1pPr>
            <a:lvl2pPr marL="746590" indent="-287150" eaLnBrk="0" hangingPunct="0">
              <a:spcBef>
                <a:spcPct val="30000"/>
              </a:spcBef>
              <a:defRPr sz="1200">
                <a:solidFill>
                  <a:schemeClr val="tx1"/>
                </a:solidFill>
                <a:latin typeface="Calibri" pitchFamily="34" charset="0"/>
                <a:ea typeface="Geneva" pitchFamily="-96" charset="0"/>
                <a:cs typeface="Geneva" pitchFamily="-96" charset="0"/>
              </a:defRPr>
            </a:lvl2pPr>
            <a:lvl3pPr marL="1148601" indent="-229720" eaLnBrk="0" hangingPunct="0">
              <a:spcBef>
                <a:spcPct val="30000"/>
              </a:spcBef>
              <a:defRPr sz="1200">
                <a:solidFill>
                  <a:schemeClr val="tx1"/>
                </a:solidFill>
                <a:latin typeface="Calibri" pitchFamily="34" charset="0"/>
                <a:ea typeface="Geneva" pitchFamily="-96" charset="0"/>
                <a:cs typeface="Geneva" pitchFamily="-96" charset="0"/>
              </a:defRPr>
            </a:lvl3pPr>
            <a:lvl4pPr marL="1608041" indent="-229720" eaLnBrk="0" hangingPunct="0">
              <a:spcBef>
                <a:spcPct val="30000"/>
              </a:spcBef>
              <a:defRPr sz="1200">
                <a:solidFill>
                  <a:schemeClr val="tx1"/>
                </a:solidFill>
                <a:latin typeface="Calibri" pitchFamily="34" charset="0"/>
                <a:ea typeface="Geneva" pitchFamily="-96" charset="0"/>
                <a:cs typeface="Geneva" pitchFamily="-96" charset="0"/>
              </a:defRPr>
            </a:lvl4pPr>
            <a:lvl5pPr marL="2067481" indent="-229720" eaLnBrk="0" hangingPunct="0">
              <a:spcBef>
                <a:spcPct val="30000"/>
              </a:spcBef>
              <a:defRPr sz="1200">
                <a:solidFill>
                  <a:schemeClr val="tx1"/>
                </a:solidFill>
                <a:latin typeface="Calibri" pitchFamily="34" charset="0"/>
                <a:ea typeface="Geneva" pitchFamily="-96" charset="0"/>
                <a:cs typeface="Geneva" pitchFamily="-96" charset="0"/>
              </a:defRPr>
            </a:lvl5pPr>
            <a:lvl6pPr marL="252692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6pPr>
            <a:lvl7pPr marL="298636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7pPr>
            <a:lvl8pPr marL="344580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8pPr>
            <a:lvl9pPr marL="390524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9pPr>
          </a:lstStyle>
          <a:p>
            <a:pPr eaLnBrk="1" hangingPunct="1">
              <a:spcBef>
                <a:spcPct val="0"/>
              </a:spcBef>
            </a:pPr>
            <a:fld id="{54710D4E-992C-4000-A584-DD92574FAF7B}" type="slidenum">
              <a:rPr lang="en-US" altLang="en-US" smtClean="0"/>
              <a:pPr eaLnBrk="1" hangingPunct="1">
                <a:spcBef>
                  <a:spcPct val="0"/>
                </a:spcBef>
              </a:pPr>
              <a:t>28</a:t>
            </a:fld>
            <a:endParaRPr lang="en-US" alt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Geneva" pitchFamily="-96" charset="0"/>
              <a:cs typeface="Geneva" pitchFamily="-96" charset="0"/>
            </a:endParaRPr>
          </a:p>
        </p:txBody>
      </p:sp>
    </p:spTree>
    <p:extLst>
      <p:ext uri="{BB962C8B-B14F-4D97-AF65-F5344CB8AC3E}">
        <p14:creationId xmlns:p14="http://schemas.microsoft.com/office/powerpoint/2010/main" val="7690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96" charset="0"/>
                <a:cs typeface="Geneva" pitchFamily="-96" charset="0"/>
              </a:defRPr>
            </a:lvl1pPr>
            <a:lvl2pPr marL="746590" indent="-287150" eaLnBrk="0" hangingPunct="0">
              <a:spcBef>
                <a:spcPct val="30000"/>
              </a:spcBef>
              <a:defRPr sz="1200">
                <a:solidFill>
                  <a:schemeClr val="tx1"/>
                </a:solidFill>
                <a:latin typeface="Calibri" pitchFamily="34" charset="0"/>
                <a:ea typeface="Geneva" pitchFamily="-96" charset="0"/>
                <a:cs typeface="Geneva" pitchFamily="-96" charset="0"/>
              </a:defRPr>
            </a:lvl2pPr>
            <a:lvl3pPr marL="1148601" indent="-229720" eaLnBrk="0" hangingPunct="0">
              <a:spcBef>
                <a:spcPct val="30000"/>
              </a:spcBef>
              <a:defRPr sz="1200">
                <a:solidFill>
                  <a:schemeClr val="tx1"/>
                </a:solidFill>
                <a:latin typeface="Calibri" pitchFamily="34" charset="0"/>
                <a:ea typeface="Geneva" pitchFamily="-96" charset="0"/>
                <a:cs typeface="Geneva" pitchFamily="-96" charset="0"/>
              </a:defRPr>
            </a:lvl3pPr>
            <a:lvl4pPr marL="1608041" indent="-229720" eaLnBrk="0" hangingPunct="0">
              <a:spcBef>
                <a:spcPct val="30000"/>
              </a:spcBef>
              <a:defRPr sz="1200">
                <a:solidFill>
                  <a:schemeClr val="tx1"/>
                </a:solidFill>
                <a:latin typeface="Calibri" pitchFamily="34" charset="0"/>
                <a:ea typeface="Geneva" pitchFamily="-96" charset="0"/>
                <a:cs typeface="Geneva" pitchFamily="-96" charset="0"/>
              </a:defRPr>
            </a:lvl4pPr>
            <a:lvl5pPr marL="2067481" indent="-229720" eaLnBrk="0" hangingPunct="0">
              <a:spcBef>
                <a:spcPct val="30000"/>
              </a:spcBef>
              <a:defRPr sz="1200">
                <a:solidFill>
                  <a:schemeClr val="tx1"/>
                </a:solidFill>
                <a:latin typeface="Calibri" pitchFamily="34" charset="0"/>
                <a:ea typeface="Geneva" pitchFamily="-96" charset="0"/>
                <a:cs typeface="Geneva" pitchFamily="-96" charset="0"/>
              </a:defRPr>
            </a:lvl5pPr>
            <a:lvl6pPr marL="252692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6pPr>
            <a:lvl7pPr marL="298636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7pPr>
            <a:lvl8pPr marL="344580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8pPr>
            <a:lvl9pPr marL="3905242" indent="-229720" defTabSz="459440" eaLnBrk="0" fontAlgn="base" hangingPunct="0">
              <a:spcBef>
                <a:spcPct val="30000"/>
              </a:spcBef>
              <a:spcAft>
                <a:spcPct val="0"/>
              </a:spcAft>
              <a:defRPr sz="1200">
                <a:solidFill>
                  <a:schemeClr val="tx1"/>
                </a:solidFill>
                <a:latin typeface="Calibri" pitchFamily="34" charset="0"/>
                <a:ea typeface="Geneva" pitchFamily="-96" charset="0"/>
                <a:cs typeface="Geneva" pitchFamily="-96" charset="0"/>
              </a:defRPr>
            </a:lvl9pPr>
          </a:lstStyle>
          <a:p>
            <a:pPr eaLnBrk="1" hangingPunct="1">
              <a:spcBef>
                <a:spcPct val="0"/>
              </a:spcBef>
            </a:pPr>
            <a:fld id="{2938E708-A6C0-44F0-B4A7-8C3B5DFB1126}" type="slidenum">
              <a:rPr lang="en-US" altLang="en-US" smtClean="0"/>
              <a:pPr eaLnBrk="1" hangingPunct="1">
                <a:spcBef>
                  <a:spcPct val="0"/>
                </a:spcBef>
              </a:pPr>
              <a:t>29</a:t>
            </a:fld>
            <a:endParaRPr lang="en-US" alt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Geneva" pitchFamily="-96" charset="0"/>
              <a:cs typeface="Geneva" pitchFamily="-96" charset="0"/>
            </a:endParaRPr>
          </a:p>
        </p:txBody>
      </p:sp>
    </p:spTree>
    <p:extLst>
      <p:ext uri="{BB962C8B-B14F-4D97-AF65-F5344CB8AC3E}">
        <p14:creationId xmlns:p14="http://schemas.microsoft.com/office/powerpoint/2010/main" val="3216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DE3D9AA-5BF2-4567-A751-CD0688533FC8}" type="slidenum">
              <a:rPr lang="en-US" altLang="en-US" smtClean="0"/>
              <a:pPr/>
              <a:t>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1084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0B53334-4C6F-4339-B6D5-A3FC3CDFC71D}" type="slidenum">
              <a:rPr lang="en-US" altLang="en-US" smtClean="0"/>
              <a:pPr/>
              <a:t>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38268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AEBDF114-712A-40BF-93A1-D51F8A09D9FF}" type="slidenum">
              <a:rPr lang="en-US" altLang="en-US" smtClean="0"/>
              <a:pPr/>
              <a:t>10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20676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FDE3D9AA-5BF2-4567-A751-CD0688533FC8}" type="slidenum">
              <a:rPr lang="en-US" altLang="en-US" smtClean="0"/>
              <a:pPr/>
              <a:t>11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34764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0EC252C5-EBE0-4AA6-ACCE-4BF9AA75C3C2}" type="slidenum">
              <a:rPr lang="en-US" altLang="en-US" smtClean="0"/>
              <a:pPr/>
              <a:t>12</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16754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698A7D57-291B-42BB-A3C8-2AF795D834D0}" type="slidenum">
              <a:rPr lang="en-US" altLang="en-US" smtClean="0"/>
              <a:pPr/>
              <a:t>13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59557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8B233733-4342-434B-B7F2-F3C296D6C280}" type="slidenum">
              <a:rPr lang="en-US" altLang="en-US" smtClean="0"/>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90160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62490" indent="-293265">
              <a:defRPr i="1">
                <a:solidFill>
                  <a:schemeClr val="tx1"/>
                </a:solidFill>
                <a:latin typeface="Arial" pitchFamily="34" charset="0"/>
              </a:defRPr>
            </a:lvl2pPr>
            <a:lvl3pPr marL="1173061" indent="-234612">
              <a:defRPr i="1">
                <a:solidFill>
                  <a:schemeClr val="tx1"/>
                </a:solidFill>
                <a:latin typeface="Arial" pitchFamily="34" charset="0"/>
              </a:defRPr>
            </a:lvl3pPr>
            <a:lvl4pPr marL="1642285" indent="-234612">
              <a:defRPr i="1">
                <a:solidFill>
                  <a:schemeClr val="tx1"/>
                </a:solidFill>
                <a:latin typeface="Arial" pitchFamily="34" charset="0"/>
              </a:defRPr>
            </a:lvl4pPr>
            <a:lvl5pPr marL="2111510" indent="-234612">
              <a:defRPr i="1">
                <a:solidFill>
                  <a:schemeClr val="tx1"/>
                </a:solidFill>
                <a:latin typeface="Arial" pitchFamily="34" charset="0"/>
              </a:defRPr>
            </a:lvl5pPr>
            <a:lvl6pPr marL="2580734" indent="-234612" algn="ctr" eaLnBrk="0" fontAlgn="base" hangingPunct="0">
              <a:spcBef>
                <a:spcPct val="0"/>
              </a:spcBef>
              <a:spcAft>
                <a:spcPct val="0"/>
              </a:spcAft>
              <a:defRPr i="1">
                <a:solidFill>
                  <a:schemeClr val="tx1"/>
                </a:solidFill>
                <a:latin typeface="Arial" pitchFamily="34" charset="0"/>
              </a:defRPr>
            </a:lvl6pPr>
            <a:lvl7pPr marL="3049958" indent="-234612" algn="ctr" eaLnBrk="0" fontAlgn="base" hangingPunct="0">
              <a:spcBef>
                <a:spcPct val="0"/>
              </a:spcBef>
              <a:spcAft>
                <a:spcPct val="0"/>
              </a:spcAft>
              <a:defRPr i="1">
                <a:solidFill>
                  <a:schemeClr val="tx1"/>
                </a:solidFill>
                <a:latin typeface="Arial" pitchFamily="34" charset="0"/>
              </a:defRPr>
            </a:lvl7pPr>
            <a:lvl8pPr marL="3519183" indent="-234612" algn="ctr" eaLnBrk="0" fontAlgn="base" hangingPunct="0">
              <a:spcBef>
                <a:spcPct val="0"/>
              </a:spcBef>
              <a:spcAft>
                <a:spcPct val="0"/>
              </a:spcAft>
              <a:defRPr i="1">
                <a:solidFill>
                  <a:schemeClr val="tx1"/>
                </a:solidFill>
                <a:latin typeface="Arial" pitchFamily="34" charset="0"/>
              </a:defRPr>
            </a:lvl8pPr>
            <a:lvl9pPr marL="3988407" indent="-234612" algn="ctr" eaLnBrk="0" fontAlgn="base" hangingPunct="0">
              <a:spcBef>
                <a:spcPct val="0"/>
              </a:spcBef>
              <a:spcAft>
                <a:spcPct val="0"/>
              </a:spcAft>
              <a:defRPr i="1">
                <a:solidFill>
                  <a:schemeClr val="tx1"/>
                </a:solidFill>
                <a:latin typeface="Arial" pitchFamily="34" charset="0"/>
              </a:defRPr>
            </a:lvl9pPr>
          </a:lstStyle>
          <a:p>
            <a:fld id="{447B4E2F-FE3E-4F38-9053-618A771BFF5D}" type="slidenum">
              <a:rPr lang="en-US" altLang="en-US" smtClean="0"/>
              <a:pPr/>
              <a:t>15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67551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D Title">
    <p:bg>
      <p:bgPr>
        <a:solidFill>
          <a:srgbClr val="0A24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0" y="4199297"/>
            <a:ext cx="6400801" cy="355363"/>
          </a:xfrm>
        </p:spPr>
        <p:txBody>
          <a:bodyPr>
            <a:normAutofit/>
          </a:bodyPr>
          <a:lstStyle>
            <a:lvl1pPr algn="l">
              <a:defRPr sz="2400" b="0" i="0">
                <a:solidFill>
                  <a:schemeClr val="bg2"/>
                </a:solidFill>
                <a:latin typeface="Myriad Pro"/>
                <a:cs typeface="Myriad Pro"/>
              </a:defRPr>
            </a:lvl1pPr>
          </a:lstStyle>
          <a:p>
            <a:r>
              <a:rPr lang="en-US"/>
              <a:t>Click to edit Master title style</a:t>
            </a:r>
            <a:endParaRPr lang="en-US" dirty="0"/>
          </a:p>
        </p:txBody>
      </p:sp>
      <p:sp>
        <p:nvSpPr>
          <p:cNvPr id="3" name="Subtitle 2"/>
          <p:cNvSpPr>
            <a:spLocks noGrp="1"/>
          </p:cNvSpPr>
          <p:nvPr>
            <p:ph type="subTitle" idx="1"/>
          </p:nvPr>
        </p:nvSpPr>
        <p:spPr>
          <a:xfrm>
            <a:off x="2316451" y="4611070"/>
            <a:ext cx="6400800" cy="1001960"/>
          </a:xfrm>
        </p:spPr>
        <p:txBody>
          <a:bodyPr>
            <a:normAutofit/>
          </a:bodyPr>
          <a:lstStyle>
            <a:lvl1pPr marL="0" indent="0" algn="l">
              <a:buNone/>
              <a:defRPr sz="1800" b="0" i="0">
                <a:solidFill>
                  <a:srgbClr val="9BC9EE"/>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9BC9EE"/>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9BC9EE"/>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9BC9EE"/>
                </a:solidFill>
                <a:latin typeface="Myriad Pro"/>
                <a:cs typeface="Myriad Pro"/>
              </a:defRPr>
            </a:lvl1pPr>
          </a:lstStyle>
          <a:p>
            <a:fld id="{FCF739D9-94EA-EB42-8B9C-41439F88629F}" type="slidenum">
              <a:rPr lang="en-US" smtClean="0"/>
              <a:pPr/>
              <a:t>‹#›</a:t>
            </a:fld>
            <a:endParaRPr lang="en-US" dirty="0"/>
          </a:p>
        </p:txBody>
      </p:sp>
      <p:cxnSp>
        <p:nvCxnSpPr>
          <p:cNvPr id="9" name="Straight Connector 8"/>
          <p:cNvCxnSpPr/>
          <p:nvPr userDrawn="1"/>
        </p:nvCxnSpPr>
        <p:spPr>
          <a:xfrm>
            <a:off x="2388343" y="4151375"/>
            <a:ext cx="6755657" cy="0"/>
          </a:xfrm>
          <a:prstGeom prst="line">
            <a:avLst/>
          </a:prstGeom>
          <a:ln>
            <a:solidFill>
              <a:srgbClr val="BAA66D"/>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erner-L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6451" y="3082296"/>
            <a:ext cx="5777154" cy="887756"/>
          </a:xfrm>
          <a:prstGeom prst="rect">
            <a:avLst/>
          </a:prstGeom>
        </p:spPr>
      </p:pic>
    </p:spTree>
    <p:extLst>
      <p:ext uri="{BB962C8B-B14F-4D97-AF65-F5344CB8AC3E}">
        <p14:creationId xmlns:p14="http://schemas.microsoft.com/office/powerpoint/2010/main" val="13790643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871689"/>
            <a:ext cx="8229600" cy="1143000"/>
          </a:xfrm>
        </p:spPr>
        <p:txBody>
          <a:bodyPr/>
          <a:lstStyle>
            <a:lvl1pPr algn="l">
              <a:defRPr b="1" i="0">
                <a:solidFill>
                  <a:srgbClr val="00539F"/>
                </a:solidFill>
                <a:latin typeface="Myriad Pro Semibold"/>
                <a:cs typeface="Myriad Pro Semibold"/>
              </a:defRPr>
            </a:lvl1pPr>
          </a:lstStyle>
          <a:p>
            <a:r>
              <a:rPr lang="en-US"/>
              <a:t>Click to edit Master title style</a:t>
            </a:r>
            <a:endParaRPr lang="en-US" dirty="0"/>
          </a:p>
        </p:txBody>
      </p:sp>
      <p:sp>
        <p:nvSpPr>
          <p:cNvPr id="3" name="Content Placeholder 2"/>
          <p:cNvSpPr>
            <a:spLocks noGrp="1"/>
          </p:cNvSpPr>
          <p:nvPr>
            <p:ph idx="1"/>
          </p:nvPr>
        </p:nvSpPr>
        <p:spPr>
          <a:xfrm>
            <a:off x="457200" y="2133600"/>
            <a:ext cx="8229600" cy="2004292"/>
          </a:xfrm>
        </p:spPr>
        <p:txBody>
          <a:bodyPr/>
          <a:lstStyle>
            <a:lvl1pPr>
              <a:lnSpc>
                <a:spcPct val="105000"/>
              </a:lnSpc>
              <a:spcBef>
                <a:spcPts val="600"/>
              </a:spcBef>
              <a:buClr>
                <a:srgbClr val="00539F"/>
              </a:buClr>
              <a:defRPr>
                <a:solidFill>
                  <a:srgbClr val="002663"/>
                </a:solidFill>
                <a:latin typeface="Myriad Pro"/>
                <a:cs typeface="Myriad Pro"/>
              </a:defRPr>
            </a:lvl1pPr>
            <a:lvl2pPr marL="742950" indent="-285750">
              <a:lnSpc>
                <a:spcPct val="105000"/>
              </a:lnSpc>
              <a:spcBef>
                <a:spcPts val="600"/>
              </a:spcBef>
              <a:buClr>
                <a:srgbClr val="00539F"/>
              </a:buClr>
              <a:buFont typeface="Wingdings" pitchFamily="2" charset="2"/>
              <a:buChar char=""/>
              <a:defRPr>
                <a:solidFill>
                  <a:srgbClr val="002663"/>
                </a:solidFill>
                <a:latin typeface="Myriad Pro"/>
                <a:cs typeface="Myriad Pro"/>
              </a:defRPr>
            </a:lvl2pPr>
            <a:lvl3pPr>
              <a:lnSpc>
                <a:spcPct val="105000"/>
              </a:lnSpc>
              <a:spcBef>
                <a:spcPts val="600"/>
              </a:spcBef>
              <a:buClr>
                <a:srgbClr val="00539F"/>
              </a:buClr>
              <a:defRPr>
                <a:solidFill>
                  <a:srgbClr val="002663"/>
                </a:solidFill>
                <a:latin typeface="Myriad Pro"/>
                <a:cs typeface="Myriad Pro"/>
              </a:defRPr>
            </a:lvl3pPr>
            <a:lvl4pPr>
              <a:lnSpc>
                <a:spcPct val="105000"/>
              </a:lnSpc>
              <a:spcBef>
                <a:spcPts val="600"/>
              </a:spcBef>
              <a:buClr>
                <a:srgbClr val="00539F"/>
              </a:buClr>
              <a:defRPr>
                <a:solidFill>
                  <a:srgbClr val="002663"/>
                </a:solidFill>
                <a:latin typeface="Myriad Pro"/>
                <a:cs typeface="Myriad Pro"/>
              </a:defRPr>
            </a:lvl4pPr>
            <a:lvl5pPr>
              <a:lnSpc>
                <a:spcPct val="105000"/>
              </a:lnSpc>
              <a:spcBef>
                <a:spcPts val="600"/>
              </a:spcBef>
              <a:buClr>
                <a:srgbClr val="00539F"/>
              </a:buClr>
              <a:defRPr>
                <a:solidFill>
                  <a:srgbClr val="002663"/>
                </a:solidFill>
                <a:latin typeface="Myriad Pro"/>
                <a:cs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47679"/>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747679"/>
                </a:solidFill>
                <a:latin typeface="Myriad Pro"/>
                <a:cs typeface="Myriad Pro"/>
              </a:defRPr>
            </a:lvl1pPr>
          </a:lstStyle>
          <a:p>
            <a:fld id="{FCF739D9-94EA-EB42-8B9C-41439F88629F}" type="slidenum">
              <a:rPr lang="en-US" smtClean="0"/>
              <a:pPr/>
              <a:t>‹#›</a:t>
            </a:fld>
            <a:endParaRPr lang="en-US"/>
          </a:p>
        </p:txBody>
      </p:sp>
      <p:sp>
        <p:nvSpPr>
          <p:cNvPr id="7" name="TextBox 6"/>
          <p:cNvSpPr txBox="1"/>
          <p:nvPr userDrawn="1"/>
        </p:nvSpPr>
        <p:spPr>
          <a:xfrm>
            <a:off x="457200" y="4412171"/>
            <a:ext cx="8326583" cy="442674"/>
          </a:xfrm>
          <a:prstGeom prst="roundRect">
            <a:avLst/>
          </a:prstGeom>
          <a:solidFill>
            <a:schemeClr val="accent1"/>
          </a:solidFill>
          <a:ln w="38100">
            <a:solidFill>
              <a:srgbClr val="BAA66D"/>
            </a:solidFill>
          </a:ln>
          <a:effectLst>
            <a:outerShdw blurRad="63500" sx="102000" sy="102000" algn="ctr" rotWithShape="0">
              <a:prstClr val="black">
                <a:alpha val="40000"/>
              </a:prstClr>
            </a:outerShdw>
          </a:effectLst>
        </p:spPr>
        <p:txBody>
          <a:bodyPr wrap="square" rtlCol="0">
            <a:spAutoFit/>
          </a:bodyPr>
          <a:lstStyle/>
          <a:p>
            <a:pPr marL="0" lvl="1"/>
            <a:endParaRPr lang="en-US" sz="2000" b="1" dirty="0"/>
          </a:p>
        </p:txBody>
      </p:sp>
    </p:spTree>
    <p:extLst>
      <p:ext uri="{BB962C8B-B14F-4D97-AF65-F5344CB8AC3E}">
        <p14:creationId xmlns:p14="http://schemas.microsoft.com/office/powerpoint/2010/main" val="18585086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pPr>
              <a:defRPr/>
            </a:pPr>
            <a:fld id="{E0473A7D-2CBB-4077-B376-D456D00D1F6B}" type="slidenum">
              <a:rPr lang="en-US"/>
              <a:pPr>
                <a:defRPr/>
              </a:pPr>
              <a:t>‹#›</a:t>
            </a:fld>
            <a:endParaRPr lang="en-US"/>
          </a:p>
        </p:txBody>
      </p:sp>
    </p:spTree>
    <p:extLst>
      <p:ext uri="{BB962C8B-B14F-4D97-AF65-F5344CB8AC3E}">
        <p14:creationId xmlns:p14="http://schemas.microsoft.com/office/powerpoint/2010/main" val="61652424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D Section Header">
    <p:bg>
      <p:bgPr>
        <a:solidFill>
          <a:srgbClr val="0A24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9" y="2279096"/>
            <a:ext cx="6400801" cy="1323439"/>
          </a:xfrm>
        </p:spPr>
        <p:txBody>
          <a:bodyPr anchor="b" anchorCtr="0">
            <a:spAutoFit/>
          </a:bodyPr>
          <a:lstStyle>
            <a:lvl1pPr algn="l">
              <a:defRPr sz="4000" b="0" i="0">
                <a:solidFill>
                  <a:schemeClr val="bg2"/>
                </a:solidFill>
                <a:latin typeface="Myriad Pro"/>
                <a:cs typeface="Myriad Pro"/>
              </a:defRPr>
            </a:lvl1pPr>
          </a:lstStyle>
          <a:p>
            <a:r>
              <a:rPr lang="en-US"/>
              <a:t>Click to edit Master title style</a:t>
            </a:r>
            <a:endParaRPr lang="en-US" dirty="0"/>
          </a:p>
        </p:txBody>
      </p:sp>
      <p:sp>
        <p:nvSpPr>
          <p:cNvPr id="3" name="Subtitle 2"/>
          <p:cNvSpPr>
            <a:spLocks noGrp="1"/>
          </p:cNvSpPr>
          <p:nvPr>
            <p:ph type="subTitle" idx="1"/>
          </p:nvPr>
        </p:nvSpPr>
        <p:spPr>
          <a:xfrm>
            <a:off x="2316450" y="3678332"/>
            <a:ext cx="6400800" cy="397032"/>
          </a:xfrm>
        </p:spPr>
        <p:txBody>
          <a:bodyPr>
            <a:spAutoFit/>
          </a:bodyPr>
          <a:lstStyle>
            <a:lvl1pPr marL="0" indent="0" algn="l">
              <a:buNone/>
              <a:defRPr sz="1800" b="0" i="0">
                <a:solidFill>
                  <a:srgbClr val="9BC9EE"/>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9BC9EE"/>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9BC9EE"/>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9BC9EE"/>
                </a:solidFill>
                <a:latin typeface="Myriad Pro"/>
                <a:cs typeface="Myriad Pro"/>
              </a:defRPr>
            </a:lvl1pPr>
          </a:lstStyle>
          <a:p>
            <a:fld id="{FCF739D9-94EA-EB42-8B9C-41439F88629F}" type="slidenum">
              <a:rPr lang="en-US" smtClean="0"/>
              <a:pPr/>
              <a:t>‹#›</a:t>
            </a:fld>
            <a:endParaRPr lang="en-US" dirty="0"/>
          </a:p>
        </p:txBody>
      </p:sp>
      <p:cxnSp>
        <p:nvCxnSpPr>
          <p:cNvPr id="9" name="Straight Connector 8"/>
          <p:cNvCxnSpPr/>
          <p:nvPr userDrawn="1"/>
        </p:nvCxnSpPr>
        <p:spPr>
          <a:xfrm>
            <a:off x="2388343" y="4151375"/>
            <a:ext cx="6755657" cy="0"/>
          </a:xfrm>
          <a:prstGeom prst="line">
            <a:avLst/>
          </a:prstGeom>
          <a:ln>
            <a:solidFill>
              <a:srgbClr val="BAA66D"/>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Lerner-L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646" y="393416"/>
            <a:ext cx="4760434" cy="731520"/>
          </a:xfrm>
          <a:prstGeom prst="rect">
            <a:avLst/>
          </a:prstGeom>
        </p:spPr>
      </p:pic>
    </p:spTree>
    <p:extLst>
      <p:ext uri="{BB962C8B-B14F-4D97-AF65-F5344CB8AC3E}">
        <p14:creationId xmlns:p14="http://schemas.microsoft.com/office/powerpoint/2010/main" val="7636288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INC Dept Title Slide">
    <p:bg>
      <p:bgPr>
        <a:solidFill>
          <a:srgbClr val="0A24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0" y="4199297"/>
            <a:ext cx="6400801" cy="355363"/>
          </a:xfrm>
        </p:spPr>
        <p:txBody>
          <a:bodyPr>
            <a:noAutofit/>
          </a:bodyPr>
          <a:lstStyle>
            <a:lvl1pPr algn="l">
              <a:defRPr sz="2800" b="1" i="0">
                <a:solidFill>
                  <a:schemeClr val="bg2"/>
                </a:solidFill>
                <a:latin typeface="Myriad Pro"/>
                <a:cs typeface="Myriad Pro"/>
              </a:defRPr>
            </a:lvl1pPr>
          </a:lstStyle>
          <a:p>
            <a:r>
              <a:rPr lang="en-US"/>
              <a:t>Click to edit Master title style</a:t>
            </a:r>
            <a:endParaRPr lang="en-US" dirty="0"/>
          </a:p>
        </p:txBody>
      </p:sp>
      <p:sp>
        <p:nvSpPr>
          <p:cNvPr id="3" name="Subtitle 2"/>
          <p:cNvSpPr>
            <a:spLocks noGrp="1"/>
          </p:cNvSpPr>
          <p:nvPr>
            <p:ph type="subTitle" idx="1"/>
          </p:nvPr>
        </p:nvSpPr>
        <p:spPr>
          <a:xfrm>
            <a:off x="2316451" y="4611070"/>
            <a:ext cx="6400800" cy="1001960"/>
          </a:xfrm>
        </p:spPr>
        <p:txBody>
          <a:bodyPr>
            <a:normAutofit/>
          </a:bodyPr>
          <a:lstStyle>
            <a:lvl1pPr marL="0" indent="0" algn="l">
              <a:buNone/>
              <a:defRPr sz="1800" b="0" i="0">
                <a:solidFill>
                  <a:srgbClr val="9BC9EE"/>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9BC9EE"/>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9BC9EE"/>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9BC9EE"/>
                </a:solidFill>
                <a:latin typeface="Myriad Pro"/>
                <a:cs typeface="Myriad Pro"/>
              </a:defRPr>
            </a:lvl1pPr>
          </a:lstStyle>
          <a:p>
            <a:fld id="{FCF739D9-94EA-EB42-8B9C-41439F88629F}" type="slidenum">
              <a:rPr lang="en-US" smtClean="0"/>
              <a:pPr/>
              <a:t>‹#›</a:t>
            </a:fld>
            <a:endParaRPr lang="en-US" dirty="0"/>
          </a:p>
        </p:txBody>
      </p:sp>
      <p:cxnSp>
        <p:nvCxnSpPr>
          <p:cNvPr id="9" name="Straight Connector 8"/>
          <p:cNvCxnSpPr/>
          <p:nvPr userDrawn="1"/>
        </p:nvCxnSpPr>
        <p:spPr>
          <a:xfrm>
            <a:off x="2388343" y="4151375"/>
            <a:ext cx="6755657" cy="0"/>
          </a:xfrm>
          <a:prstGeom prst="line">
            <a:avLst/>
          </a:prstGeom>
          <a:ln>
            <a:solidFill>
              <a:srgbClr val="BAA66D"/>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316450" y="2740767"/>
            <a:ext cx="6037687" cy="1310298"/>
            <a:chOff x="1879047" y="718006"/>
            <a:chExt cx="6037687" cy="1310298"/>
          </a:xfrm>
        </p:grpSpPr>
        <p:pic>
          <p:nvPicPr>
            <p:cNvPr id="11" name="Picture 10"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l="36651" r="58713"/>
            <a:stretch/>
          </p:blipFill>
          <p:spPr>
            <a:xfrm>
              <a:off x="4132500" y="718006"/>
              <a:ext cx="267854" cy="1310298"/>
            </a:xfrm>
            <a:prstGeom prst="rect">
              <a:avLst/>
            </a:prstGeom>
          </p:spPr>
        </p:pic>
        <p:grpSp>
          <p:nvGrpSpPr>
            <p:cNvPr id="14" name="Group 13"/>
            <p:cNvGrpSpPr>
              <a:grpSpLocks noChangeAspect="1"/>
            </p:cNvGrpSpPr>
            <p:nvPr userDrawn="1"/>
          </p:nvGrpSpPr>
          <p:grpSpPr>
            <a:xfrm>
              <a:off x="1879047" y="748144"/>
              <a:ext cx="6037687" cy="1079403"/>
              <a:chOff x="1879048" y="748144"/>
              <a:chExt cx="5445389" cy="973514"/>
            </a:xfrm>
          </p:grpSpPr>
          <p:pic>
            <p:nvPicPr>
              <p:cNvPr id="10" name="Picture 9"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l="41207"/>
              <a:stretch/>
            </p:blipFill>
            <p:spPr>
              <a:xfrm>
                <a:off x="4137892" y="748144"/>
                <a:ext cx="2694612" cy="704285"/>
              </a:xfrm>
              <a:prstGeom prst="rect">
                <a:avLst/>
              </a:prstGeom>
            </p:spPr>
          </p:pic>
          <p:pic>
            <p:nvPicPr>
              <p:cNvPr id="12" name="Picture 11"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r="62729"/>
              <a:stretch/>
            </p:blipFill>
            <p:spPr>
              <a:xfrm>
                <a:off x="1879048" y="748144"/>
                <a:ext cx="2153178" cy="887756"/>
              </a:xfrm>
              <a:prstGeom prst="rect">
                <a:avLst/>
              </a:prstGeom>
            </p:spPr>
          </p:pic>
          <p:sp>
            <p:nvSpPr>
              <p:cNvPr id="7" name="TextBox 6"/>
              <p:cNvSpPr txBox="1"/>
              <p:nvPr userDrawn="1"/>
            </p:nvSpPr>
            <p:spPr>
              <a:xfrm>
                <a:off x="4137893" y="1471833"/>
                <a:ext cx="3186544" cy="249825"/>
              </a:xfrm>
              <a:prstGeom prst="rect">
                <a:avLst/>
              </a:prstGeom>
              <a:noFill/>
            </p:spPr>
            <p:txBody>
              <a:bodyPr wrap="square" lIns="0" tIns="0" rIns="0" bIns="0" rtlCol="0">
                <a:spAutoFit/>
              </a:bodyPr>
              <a:lstStyle/>
              <a:p>
                <a:r>
                  <a:rPr lang="en-US" sz="1800" dirty="0">
                    <a:solidFill>
                      <a:schemeClr val="bg2"/>
                    </a:solidFill>
                    <a:latin typeface="Arial" pitchFamily="34" charset="0"/>
                    <a:cs typeface="Arial" pitchFamily="34" charset="0"/>
                  </a:rPr>
                  <a:t>DEPARTMENT OF FINANCE</a:t>
                </a:r>
              </a:p>
            </p:txBody>
          </p:sp>
        </p:gr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INC Dept Section Header">
    <p:bg>
      <p:bgPr>
        <a:solidFill>
          <a:srgbClr val="0A24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9" y="2279096"/>
            <a:ext cx="6400801" cy="1323439"/>
          </a:xfrm>
        </p:spPr>
        <p:txBody>
          <a:bodyPr anchor="b" anchorCtr="0">
            <a:spAutoFit/>
          </a:bodyPr>
          <a:lstStyle>
            <a:lvl1pPr algn="l">
              <a:defRPr sz="4000" b="0" i="0">
                <a:solidFill>
                  <a:schemeClr val="bg2"/>
                </a:solidFill>
                <a:latin typeface="Myriad Pro"/>
                <a:cs typeface="Myriad Pro"/>
              </a:defRPr>
            </a:lvl1pPr>
          </a:lstStyle>
          <a:p>
            <a:r>
              <a:rPr lang="en-US"/>
              <a:t>Click to edit Master title style</a:t>
            </a:r>
            <a:endParaRPr lang="en-US" dirty="0"/>
          </a:p>
        </p:txBody>
      </p:sp>
      <p:sp>
        <p:nvSpPr>
          <p:cNvPr id="3" name="Subtitle 2"/>
          <p:cNvSpPr>
            <a:spLocks noGrp="1"/>
          </p:cNvSpPr>
          <p:nvPr>
            <p:ph type="subTitle" idx="1"/>
          </p:nvPr>
        </p:nvSpPr>
        <p:spPr>
          <a:xfrm>
            <a:off x="2316450" y="3678332"/>
            <a:ext cx="6400800" cy="397032"/>
          </a:xfrm>
        </p:spPr>
        <p:txBody>
          <a:bodyPr>
            <a:spAutoFit/>
          </a:bodyPr>
          <a:lstStyle>
            <a:lvl1pPr marL="0" indent="0" algn="l">
              <a:buNone/>
              <a:defRPr sz="1800" b="0" i="0">
                <a:solidFill>
                  <a:srgbClr val="9BC9EE"/>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9BC9EE"/>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9BC9EE"/>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9BC9EE"/>
                </a:solidFill>
                <a:latin typeface="Myriad Pro"/>
                <a:cs typeface="Myriad Pro"/>
              </a:defRPr>
            </a:lvl1pPr>
          </a:lstStyle>
          <a:p>
            <a:fld id="{FCF739D9-94EA-EB42-8B9C-41439F88629F}" type="slidenum">
              <a:rPr lang="en-US" smtClean="0"/>
              <a:pPr/>
              <a:t>‹#›</a:t>
            </a:fld>
            <a:endParaRPr lang="en-US" dirty="0"/>
          </a:p>
        </p:txBody>
      </p:sp>
      <p:cxnSp>
        <p:nvCxnSpPr>
          <p:cNvPr id="9" name="Straight Connector 8"/>
          <p:cNvCxnSpPr/>
          <p:nvPr userDrawn="1"/>
        </p:nvCxnSpPr>
        <p:spPr>
          <a:xfrm>
            <a:off x="2388343" y="4151375"/>
            <a:ext cx="6755657" cy="0"/>
          </a:xfrm>
          <a:prstGeom prst="line">
            <a:avLst/>
          </a:prstGeom>
          <a:ln>
            <a:solidFill>
              <a:srgbClr val="BAA66D"/>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a:grpSpLocks noChangeAspect="1"/>
          </p:cNvGrpSpPr>
          <p:nvPr userDrawn="1"/>
        </p:nvGrpSpPr>
        <p:grpSpPr>
          <a:xfrm>
            <a:off x="314667" y="253361"/>
            <a:ext cx="3792095" cy="822960"/>
            <a:chOff x="1879047" y="718006"/>
            <a:chExt cx="6037687" cy="1310298"/>
          </a:xfrm>
        </p:grpSpPr>
        <p:pic>
          <p:nvPicPr>
            <p:cNvPr id="17" name="Picture 16"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l="36651" r="58713"/>
            <a:stretch/>
          </p:blipFill>
          <p:spPr>
            <a:xfrm>
              <a:off x="4132500" y="718006"/>
              <a:ext cx="267854" cy="1310298"/>
            </a:xfrm>
            <a:prstGeom prst="rect">
              <a:avLst/>
            </a:prstGeom>
          </p:spPr>
        </p:pic>
        <p:grpSp>
          <p:nvGrpSpPr>
            <p:cNvPr id="18" name="Group 17"/>
            <p:cNvGrpSpPr>
              <a:grpSpLocks noChangeAspect="1"/>
            </p:cNvGrpSpPr>
            <p:nvPr userDrawn="1"/>
          </p:nvGrpSpPr>
          <p:grpSpPr>
            <a:xfrm>
              <a:off x="1879047" y="748144"/>
              <a:ext cx="6037687" cy="1096426"/>
              <a:chOff x="1879048" y="748144"/>
              <a:chExt cx="5445389" cy="988867"/>
            </a:xfrm>
          </p:grpSpPr>
          <p:pic>
            <p:nvPicPr>
              <p:cNvPr id="19" name="Picture 18"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l="41207"/>
              <a:stretch/>
            </p:blipFill>
            <p:spPr>
              <a:xfrm>
                <a:off x="4137892" y="748144"/>
                <a:ext cx="2694612" cy="704285"/>
              </a:xfrm>
              <a:prstGeom prst="rect">
                <a:avLst/>
              </a:prstGeom>
            </p:spPr>
          </p:pic>
          <p:pic>
            <p:nvPicPr>
              <p:cNvPr id="20" name="Picture 19" descr="Lerner-Lockup.png"/>
              <p:cNvPicPr>
                <a:picLocks noChangeAspect="1"/>
              </p:cNvPicPr>
              <p:nvPr userDrawn="1"/>
            </p:nvPicPr>
            <p:blipFill rotWithShape="1">
              <a:blip r:embed="rId2">
                <a:extLst>
                  <a:ext uri="{28A0092B-C50C-407E-A947-70E740481C1C}">
                    <a14:useLocalDpi xmlns:a14="http://schemas.microsoft.com/office/drawing/2010/main" val="0"/>
                  </a:ext>
                </a:extLst>
              </a:blip>
              <a:srcRect r="62729"/>
              <a:stretch/>
            </p:blipFill>
            <p:spPr>
              <a:xfrm>
                <a:off x="1879048" y="748144"/>
                <a:ext cx="2153178" cy="887756"/>
              </a:xfrm>
              <a:prstGeom prst="rect">
                <a:avLst/>
              </a:prstGeom>
            </p:spPr>
          </p:pic>
          <p:sp>
            <p:nvSpPr>
              <p:cNvPr id="21" name="TextBox 20"/>
              <p:cNvSpPr txBox="1"/>
              <p:nvPr userDrawn="1"/>
            </p:nvSpPr>
            <p:spPr>
              <a:xfrm>
                <a:off x="4137893" y="1471833"/>
                <a:ext cx="3186544" cy="265178"/>
              </a:xfrm>
              <a:prstGeom prst="rect">
                <a:avLst/>
              </a:prstGeom>
              <a:noFill/>
            </p:spPr>
            <p:txBody>
              <a:bodyPr wrap="square" lIns="0" tIns="0" rIns="0" bIns="0" rtlCol="0">
                <a:spAutoFit/>
              </a:bodyPr>
              <a:lstStyle/>
              <a:p>
                <a:r>
                  <a:rPr lang="en-US" sz="1200" dirty="0">
                    <a:solidFill>
                      <a:schemeClr val="bg2"/>
                    </a:solidFill>
                    <a:latin typeface="Arial" pitchFamily="34" charset="0"/>
                    <a:cs typeface="Arial" pitchFamily="34" charset="0"/>
                  </a:rPr>
                  <a:t>DEPARTMENT OF FINANCE</a:t>
                </a:r>
              </a:p>
            </p:txBody>
          </p:sp>
        </p:grpSp>
      </p:grpSp>
    </p:spTree>
    <p:extLst>
      <p:ext uri="{BB962C8B-B14F-4D97-AF65-F5344CB8AC3E}">
        <p14:creationId xmlns:p14="http://schemas.microsoft.com/office/powerpoint/2010/main" val="2202770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9329"/>
            <a:ext cx="8229600" cy="1143000"/>
          </a:xfrm>
        </p:spPr>
        <p:txBody>
          <a:bodyPr/>
          <a:lstStyle>
            <a:lvl1pPr algn="l">
              <a:defRPr b="1" i="0">
                <a:solidFill>
                  <a:srgbClr val="00539F"/>
                </a:solidFill>
                <a:latin typeface="Myriad Pro Semibold"/>
                <a:cs typeface="Myriad Pro Semibold"/>
              </a:defRPr>
            </a:lvl1pPr>
          </a:lstStyle>
          <a:p>
            <a:r>
              <a:rPr lang="en-US"/>
              <a:t>Click to edit Master title style</a:t>
            </a:r>
            <a:endParaRPr lang="en-US" dirty="0"/>
          </a:p>
        </p:txBody>
      </p:sp>
      <p:sp>
        <p:nvSpPr>
          <p:cNvPr id="3" name="Content Placeholder 2"/>
          <p:cNvSpPr>
            <a:spLocks noGrp="1"/>
          </p:cNvSpPr>
          <p:nvPr>
            <p:ph idx="1"/>
          </p:nvPr>
        </p:nvSpPr>
        <p:spPr>
          <a:xfrm>
            <a:off x="457200" y="1986983"/>
            <a:ext cx="8229600" cy="4100945"/>
          </a:xfrm>
        </p:spPr>
        <p:txBody>
          <a:bodyPr/>
          <a:lstStyle>
            <a:lvl1pPr>
              <a:lnSpc>
                <a:spcPct val="105000"/>
              </a:lnSpc>
              <a:spcBef>
                <a:spcPts val="600"/>
              </a:spcBef>
              <a:buClr>
                <a:srgbClr val="00539F"/>
              </a:buClr>
              <a:defRPr>
                <a:solidFill>
                  <a:srgbClr val="002663"/>
                </a:solidFill>
                <a:latin typeface="Myriad Pro"/>
                <a:cs typeface="Myriad Pro"/>
              </a:defRPr>
            </a:lvl1pPr>
            <a:lvl2pPr marL="742950" indent="-285750">
              <a:lnSpc>
                <a:spcPct val="105000"/>
              </a:lnSpc>
              <a:spcBef>
                <a:spcPts val="600"/>
              </a:spcBef>
              <a:buClr>
                <a:srgbClr val="00539F"/>
              </a:buClr>
              <a:buFont typeface="Wingdings" pitchFamily="2" charset="2"/>
              <a:buChar char=""/>
              <a:defRPr>
                <a:solidFill>
                  <a:srgbClr val="002663"/>
                </a:solidFill>
                <a:latin typeface="Myriad Pro"/>
                <a:cs typeface="Myriad Pro"/>
              </a:defRPr>
            </a:lvl2pPr>
            <a:lvl3pPr>
              <a:lnSpc>
                <a:spcPct val="105000"/>
              </a:lnSpc>
              <a:spcBef>
                <a:spcPts val="600"/>
              </a:spcBef>
              <a:buClr>
                <a:srgbClr val="00539F"/>
              </a:buClr>
              <a:defRPr>
                <a:solidFill>
                  <a:srgbClr val="002663"/>
                </a:solidFill>
                <a:latin typeface="Myriad Pro"/>
                <a:cs typeface="Myriad Pro"/>
              </a:defRPr>
            </a:lvl3pPr>
            <a:lvl4pPr>
              <a:lnSpc>
                <a:spcPct val="105000"/>
              </a:lnSpc>
              <a:spcBef>
                <a:spcPts val="600"/>
              </a:spcBef>
              <a:buClr>
                <a:srgbClr val="00539F"/>
              </a:buClr>
              <a:defRPr>
                <a:solidFill>
                  <a:srgbClr val="002663"/>
                </a:solidFill>
                <a:latin typeface="Myriad Pro"/>
                <a:cs typeface="Myriad Pro"/>
              </a:defRPr>
            </a:lvl4pPr>
            <a:lvl5pPr>
              <a:lnSpc>
                <a:spcPct val="105000"/>
              </a:lnSpc>
              <a:spcBef>
                <a:spcPts val="600"/>
              </a:spcBef>
              <a:buClr>
                <a:srgbClr val="00539F"/>
              </a:buClr>
              <a:defRPr>
                <a:solidFill>
                  <a:srgbClr val="002663"/>
                </a:solidFill>
                <a:latin typeface="Myriad Pro"/>
                <a:cs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47679"/>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747679"/>
                </a:solidFill>
                <a:latin typeface="Myriad Pro"/>
                <a:cs typeface="Myriad Pro"/>
              </a:defRPr>
            </a:lvl1pPr>
          </a:lstStyle>
          <a:p>
            <a:fld id="{FCF739D9-94EA-EB42-8B9C-41439F88629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7074"/>
            <a:ext cx="8229600" cy="1143000"/>
          </a:xfrm>
        </p:spPr>
        <p:txBody>
          <a:bodyPr/>
          <a:lstStyle>
            <a:lvl1pPr>
              <a:defRPr b="1" i="0">
                <a:latin typeface="Myriad Pro Semibold"/>
                <a:cs typeface="Myriad Pro Semibold"/>
              </a:defRPr>
            </a:lvl1pPr>
          </a:lstStyle>
          <a:p>
            <a:r>
              <a:rPr lang="en-US"/>
              <a:t>Click to edit Master title style</a:t>
            </a:r>
            <a:endParaRPr lang="en-US" dirty="0"/>
          </a:p>
        </p:txBody>
      </p:sp>
      <p:sp>
        <p:nvSpPr>
          <p:cNvPr id="3" name="Content Placeholder 2"/>
          <p:cNvSpPr>
            <a:spLocks noGrp="1"/>
          </p:cNvSpPr>
          <p:nvPr>
            <p:ph sz="half" idx="1"/>
          </p:nvPr>
        </p:nvSpPr>
        <p:spPr>
          <a:xfrm>
            <a:off x="457200" y="2152074"/>
            <a:ext cx="4038600" cy="4193308"/>
          </a:xfrm>
        </p:spPr>
        <p:txBody>
          <a:bodyPr/>
          <a:lstStyle>
            <a:lvl1pPr>
              <a:buClr>
                <a:srgbClr val="00539F"/>
              </a:buClr>
              <a:defRPr sz="2800" b="0" i="0">
                <a:solidFill>
                  <a:srgbClr val="002663"/>
                </a:solidFill>
                <a:latin typeface="Myriad Pro"/>
                <a:cs typeface="Myriad Pro"/>
              </a:defRPr>
            </a:lvl1pPr>
            <a:lvl2pPr>
              <a:buClr>
                <a:srgbClr val="00539F"/>
              </a:buClr>
              <a:defRPr sz="2400" b="0" i="0">
                <a:solidFill>
                  <a:srgbClr val="002663"/>
                </a:solidFill>
                <a:latin typeface="Myriad Pro"/>
                <a:cs typeface="Myriad Pro"/>
              </a:defRPr>
            </a:lvl2pPr>
            <a:lvl3pPr>
              <a:buClr>
                <a:srgbClr val="00539F"/>
              </a:buClr>
              <a:defRPr sz="2000" b="0" i="0">
                <a:solidFill>
                  <a:srgbClr val="002663"/>
                </a:solidFill>
                <a:latin typeface="Myriad Pro"/>
                <a:cs typeface="Myriad Pro"/>
              </a:defRPr>
            </a:lvl3pPr>
            <a:lvl4pPr>
              <a:buClr>
                <a:srgbClr val="00539F"/>
              </a:buClr>
              <a:defRPr sz="1800" b="0" i="0">
                <a:solidFill>
                  <a:srgbClr val="002663"/>
                </a:solidFill>
                <a:latin typeface="Myriad Pro"/>
                <a:cs typeface="Myriad Pro"/>
              </a:defRPr>
            </a:lvl4pPr>
            <a:lvl5pPr>
              <a:buClr>
                <a:srgbClr val="00539F"/>
              </a:buClr>
              <a:defRPr sz="1800" b="0" i="0">
                <a:solidFill>
                  <a:srgbClr val="002663"/>
                </a:solidFill>
                <a:latin typeface="Myriad Pro"/>
                <a:cs typeface="Myriad Pro"/>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52074"/>
            <a:ext cx="4038600" cy="4193308"/>
          </a:xfrm>
        </p:spPr>
        <p:txBody>
          <a:bodyPr/>
          <a:lstStyle>
            <a:lvl1pPr>
              <a:buClr>
                <a:srgbClr val="00539F"/>
              </a:buClr>
              <a:defRPr sz="2800">
                <a:solidFill>
                  <a:srgbClr val="002663"/>
                </a:solidFill>
                <a:latin typeface="Myriad Pro"/>
                <a:cs typeface="Myriad Pro"/>
              </a:defRPr>
            </a:lvl1pPr>
            <a:lvl2pPr>
              <a:buClr>
                <a:srgbClr val="00539F"/>
              </a:buClr>
              <a:defRPr sz="2400">
                <a:solidFill>
                  <a:srgbClr val="002663"/>
                </a:solidFill>
                <a:latin typeface="Myriad Pro"/>
                <a:cs typeface="Myriad Pro"/>
              </a:defRPr>
            </a:lvl2pPr>
            <a:lvl3pPr>
              <a:buClr>
                <a:srgbClr val="00539F"/>
              </a:buClr>
              <a:defRPr sz="2000">
                <a:solidFill>
                  <a:srgbClr val="002663"/>
                </a:solidFill>
                <a:latin typeface="Myriad Pro"/>
                <a:cs typeface="Myriad Pro"/>
              </a:defRPr>
            </a:lvl3pPr>
            <a:lvl4pPr>
              <a:buClr>
                <a:srgbClr val="00539F"/>
              </a:buClr>
              <a:defRPr sz="1800">
                <a:solidFill>
                  <a:srgbClr val="002663"/>
                </a:solidFill>
                <a:latin typeface="Myriad Pro"/>
                <a:cs typeface="Myriad Pro"/>
              </a:defRPr>
            </a:lvl4pPr>
            <a:lvl5pPr>
              <a:buClr>
                <a:srgbClr val="00539F"/>
              </a:buClr>
              <a:defRPr sz="1800">
                <a:solidFill>
                  <a:srgbClr val="002663"/>
                </a:solidFill>
                <a:latin typeface="Myriad Pro"/>
                <a:cs typeface="Myriad Pro"/>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739D9-94EA-EB42-8B9C-41439F88629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71689"/>
            <a:ext cx="8229600" cy="1143000"/>
          </a:xfrm>
        </p:spPr>
        <p:txBody>
          <a:bodyPr/>
          <a:lstStyle>
            <a:lvl1pPr algn="l">
              <a:defRPr b="1" i="0">
                <a:solidFill>
                  <a:srgbClr val="00539F"/>
                </a:solidFill>
                <a:latin typeface="Myriad Pro Semibold"/>
                <a:cs typeface="Myriad Pro Semibold"/>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747679"/>
                </a:solidFill>
                <a:latin typeface="Myriad Pro"/>
                <a:cs typeface="Myriad Pro"/>
              </a:defRPr>
            </a:lvl1pPr>
          </a:lstStyle>
          <a:p>
            <a:endParaRPr lang="en-US"/>
          </a:p>
        </p:txBody>
      </p:sp>
      <p:sp>
        <p:nvSpPr>
          <p:cNvPr id="5" name="Footer Placeholder 4"/>
          <p:cNvSpPr>
            <a:spLocks noGrp="1"/>
          </p:cNvSpPr>
          <p:nvPr>
            <p:ph type="ftr" sz="quarter" idx="11"/>
          </p:nvPr>
        </p:nvSpPr>
        <p:spPr/>
        <p:txBody>
          <a:bodyPr/>
          <a:lstStyle>
            <a:lvl1pPr>
              <a:defRPr>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747679"/>
                </a:solidFill>
                <a:latin typeface="Myriad Pro"/>
                <a:cs typeface="Myriad Pro"/>
              </a:defRPr>
            </a:lvl1pPr>
          </a:lstStyle>
          <a:p>
            <a:fld id="{FCF739D9-94EA-EB42-8B9C-41439F88629F}" type="slidenum">
              <a:rPr lang="en-US" smtClean="0"/>
              <a:pPr/>
              <a:t>‹#›</a:t>
            </a:fld>
            <a:endParaRPr lang="en-US"/>
          </a:p>
        </p:txBody>
      </p:sp>
    </p:spTree>
    <p:extLst>
      <p:ext uri="{BB962C8B-B14F-4D97-AF65-F5344CB8AC3E}">
        <p14:creationId xmlns:p14="http://schemas.microsoft.com/office/powerpoint/2010/main" val="14103514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747679"/>
                </a:solidFill>
                <a:latin typeface="Myriad Pro"/>
                <a:cs typeface="Myriad Pro"/>
              </a:defRPr>
            </a:lvl1pPr>
          </a:lstStyle>
          <a:p>
            <a:endParaRPr lang="en-US"/>
          </a:p>
        </p:txBody>
      </p:sp>
      <p:sp>
        <p:nvSpPr>
          <p:cNvPr id="5" name="Footer Placeholder 4"/>
          <p:cNvSpPr>
            <a:spLocks noGrp="1"/>
          </p:cNvSpPr>
          <p:nvPr>
            <p:ph type="ftr" sz="quarter" idx="11"/>
          </p:nvPr>
        </p:nvSpPr>
        <p:spPr/>
        <p:txBody>
          <a:bodyPr/>
          <a:lstStyle>
            <a:lvl1pPr>
              <a:defRPr>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747679"/>
                </a:solidFill>
                <a:latin typeface="Myriad Pro"/>
                <a:cs typeface="Myriad Pro"/>
              </a:defRPr>
            </a:lvl1pPr>
          </a:lstStyle>
          <a:p>
            <a:fld id="{FCF739D9-94EA-EB42-8B9C-41439F88629F}" type="slidenum">
              <a:rPr lang="en-US" smtClean="0"/>
              <a:pPr/>
              <a:t>‹#›</a:t>
            </a:fld>
            <a:endParaRPr lang="en-US"/>
          </a:p>
        </p:txBody>
      </p:sp>
    </p:spTree>
    <p:extLst>
      <p:ext uri="{BB962C8B-B14F-4D97-AF65-F5344CB8AC3E}">
        <p14:creationId xmlns:p14="http://schemas.microsoft.com/office/powerpoint/2010/main" val="13202268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mall upper box">
    <p:spTree>
      <p:nvGrpSpPr>
        <p:cNvPr id="1" name=""/>
        <p:cNvGrpSpPr/>
        <p:nvPr/>
      </p:nvGrpSpPr>
      <p:grpSpPr>
        <a:xfrm>
          <a:off x="0" y="0"/>
          <a:ext cx="0" cy="0"/>
          <a:chOff x="0" y="0"/>
          <a:chExt cx="0" cy="0"/>
        </a:xfrm>
      </p:grpSpPr>
      <p:sp>
        <p:nvSpPr>
          <p:cNvPr id="2" name="Title 1"/>
          <p:cNvSpPr>
            <a:spLocks noGrp="1"/>
          </p:cNvSpPr>
          <p:nvPr>
            <p:ph type="title"/>
          </p:nvPr>
        </p:nvSpPr>
        <p:spPr>
          <a:xfrm>
            <a:off x="457200" y="871689"/>
            <a:ext cx="8229600" cy="1143000"/>
          </a:xfrm>
        </p:spPr>
        <p:txBody>
          <a:bodyPr/>
          <a:lstStyle>
            <a:lvl1pPr algn="l">
              <a:defRPr b="1" i="0">
                <a:solidFill>
                  <a:srgbClr val="00539F"/>
                </a:solidFill>
                <a:latin typeface="Myriad Pro Semibold"/>
                <a:cs typeface="Myriad Pro Semibold"/>
              </a:defRPr>
            </a:lvl1pPr>
          </a:lstStyle>
          <a:p>
            <a:r>
              <a:rPr lang="en-US"/>
              <a:t>Click to edit Master title style</a:t>
            </a:r>
            <a:endParaRPr lang="en-US" dirty="0"/>
          </a:p>
        </p:txBody>
      </p:sp>
      <p:sp>
        <p:nvSpPr>
          <p:cNvPr id="3" name="Content Placeholder 2"/>
          <p:cNvSpPr>
            <a:spLocks noGrp="1"/>
          </p:cNvSpPr>
          <p:nvPr>
            <p:ph idx="1"/>
          </p:nvPr>
        </p:nvSpPr>
        <p:spPr>
          <a:xfrm>
            <a:off x="457200" y="2133600"/>
            <a:ext cx="8229600" cy="2004292"/>
          </a:xfrm>
        </p:spPr>
        <p:txBody>
          <a:bodyPr/>
          <a:lstStyle>
            <a:lvl1pPr>
              <a:lnSpc>
                <a:spcPct val="105000"/>
              </a:lnSpc>
              <a:spcBef>
                <a:spcPts val="600"/>
              </a:spcBef>
              <a:buClr>
                <a:srgbClr val="00539F"/>
              </a:buClr>
              <a:defRPr>
                <a:solidFill>
                  <a:srgbClr val="002663"/>
                </a:solidFill>
                <a:latin typeface="Myriad Pro"/>
                <a:cs typeface="Myriad Pro"/>
              </a:defRPr>
            </a:lvl1pPr>
            <a:lvl2pPr marL="742950" indent="-285750">
              <a:lnSpc>
                <a:spcPct val="105000"/>
              </a:lnSpc>
              <a:spcBef>
                <a:spcPts val="600"/>
              </a:spcBef>
              <a:buClr>
                <a:srgbClr val="00539F"/>
              </a:buClr>
              <a:buFont typeface="Wingdings" pitchFamily="2" charset="2"/>
              <a:buChar char=""/>
              <a:defRPr>
                <a:solidFill>
                  <a:srgbClr val="002663"/>
                </a:solidFill>
                <a:latin typeface="Myriad Pro"/>
                <a:cs typeface="Myriad Pro"/>
              </a:defRPr>
            </a:lvl2pPr>
            <a:lvl3pPr>
              <a:lnSpc>
                <a:spcPct val="105000"/>
              </a:lnSpc>
              <a:spcBef>
                <a:spcPts val="600"/>
              </a:spcBef>
              <a:buClr>
                <a:srgbClr val="00539F"/>
              </a:buClr>
              <a:defRPr>
                <a:solidFill>
                  <a:srgbClr val="002663"/>
                </a:solidFill>
                <a:latin typeface="Myriad Pro"/>
                <a:cs typeface="Myriad Pro"/>
              </a:defRPr>
            </a:lvl3pPr>
            <a:lvl4pPr>
              <a:lnSpc>
                <a:spcPct val="105000"/>
              </a:lnSpc>
              <a:spcBef>
                <a:spcPts val="600"/>
              </a:spcBef>
              <a:buClr>
                <a:srgbClr val="00539F"/>
              </a:buClr>
              <a:defRPr>
                <a:solidFill>
                  <a:srgbClr val="002663"/>
                </a:solidFill>
                <a:latin typeface="Myriad Pro"/>
                <a:cs typeface="Myriad Pro"/>
              </a:defRPr>
            </a:lvl4pPr>
            <a:lvl5pPr>
              <a:lnSpc>
                <a:spcPct val="105000"/>
              </a:lnSpc>
              <a:spcBef>
                <a:spcPts val="600"/>
              </a:spcBef>
              <a:buClr>
                <a:srgbClr val="00539F"/>
              </a:buClr>
              <a:defRPr>
                <a:solidFill>
                  <a:srgbClr val="002663"/>
                </a:solidFill>
                <a:latin typeface="Myriad Pro"/>
                <a:cs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47679"/>
                </a:solidFill>
                <a:latin typeface="Myriad Pro"/>
                <a:cs typeface="Myriad Pro"/>
              </a:defRPr>
            </a:lvl1pPr>
          </a:lstStyle>
          <a:p>
            <a:endParaRPr lang="en-US" dirty="0"/>
          </a:p>
        </p:txBody>
      </p:sp>
      <p:sp>
        <p:nvSpPr>
          <p:cNvPr id="5" name="Footer Placeholder 4"/>
          <p:cNvSpPr>
            <a:spLocks noGrp="1"/>
          </p:cNvSpPr>
          <p:nvPr>
            <p:ph type="ftr" sz="quarter" idx="11"/>
          </p:nvPr>
        </p:nvSpPr>
        <p:spPr/>
        <p:txBody>
          <a:bodyPr/>
          <a:lstStyle>
            <a:lvl1pPr>
              <a:defRPr>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747679"/>
                </a:solidFill>
                <a:latin typeface="Myriad Pro"/>
                <a:cs typeface="Myriad Pro"/>
              </a:defRPr>
            </a:lvl1pPr>
          </a:lstStyle>
          <a:p>
            <a:fld id="{FCF739D9-94EA-EB42-8B9C-41439F88629F}" type="slidenum">
              <a:rPr lang="en-US" smtClean="0"/>
              <a:pPr/>
              <a:t>‹#›</a:t>
            </a:fld>
            <a:endParaRPr lang="en-US"/>
          </a:p>
        </p:txBody>
      </p:sp>
    </p:spTree>
    <p:extLst>
      <p:ext uri="{BB962C8B-B14F-4D97-AF65-F5344CB8AC3E}">
        <p14:creationId xmlns:p14="http://schemas.microsoft.com/office/powerpoint/2010/main" val="37212672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445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58110"/>
            <a:ext cx="8229600" cy="4328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100">
                <a:solidFill>
                  <a:srgbClr val="747679"/>
                </a:solidFill>
                <a:latin typeface="Myriad Pro"/>
                <a:cs typeface="Myriad Pro"/>
              </a:defRPr>
            </a:lvl1pPr>
          </a:lstStyle>
          <a:p>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100">
                <a:solidFill>
                  <a:srgbClr val="747679"/>
                </a:solidFill>
                <a:latin typeface="Myriad Pro"/>
                <a:cs typeface="Myriad Pro"/>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rgbClr val="747679"/>
                </a:solidFill>
                <a:latin typeface="Myriad Pro"/>
                <a:cs typeface="Myriad Pro"/>
              </a:defRPr>
            </a:lvl1pPr>
          </a:lstStyle>
          <a:p>
            <a:fld id="{FCF739D9-94EA-EB42-8B9C-41439F8862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49" r:id="rId3"/>
    <p:sldLayoutId id="2147483657" r:id="rId4"/>
    <p:sldLayoutId id="2147483650" r:id="rId5"/>
    <p:sldLayoutId id="2147483652" r:id="rId6"/>
    <p:sldLayoutId id="2147483653" r:id="rId7"/>
    <p:sldLayoutId id="2147483655" r:id="rId8"/>
    <p:sldLayoutId id="2147483654" r:id="rId9"/>
    <p:sldLayoutId id="2147483660" r:id="rId10"/>
    <p:sldLayoutId id="2147483661" r:id="rId11"/>
  </p:sldLayoutIdLst>
  <p:transition>
    <p:fade/>
  </p:transition>
  <p:hf sldNum="0" hdr="0" ftr="0" dt="0"/>
  <p:txStyles>
    <p:titleStyle>
      <a:lvl1pPr algn="l" defTabSz="457200" rtl="0" eaLnBrk="1" latinLnBrk="0" hangingPunct="1">
        <a:spcBef>
          <a:spcPct val="0"/>
        </a:spcBef>
        <a:buNone/>
        <a:defRPr sz="4000" b="1" i="0" kern="1200">
          <a:solidFill>
            <a:srgbClr val="00539F"/>
          </a:solidFill>
          <a:latin typeface="Myriad Pro Semibold"/>
          <a:ea typeface="+mj-ea"/>
          <a:cs typeface="Myriad Pro Semibold"/>
        </a:defRPr>
      </a:lvl1pPr>
    </p:titleStyle>
    <p:bodyStyle>
      <a:lvl1pPr marL="457200" indent="-457200" algn="l" defTabSz="457200" rtl="0" eaLnBrk="1" latinLnBrk="0" hangingPunct="1">
        <a:lnSpc>
          <a:spcPct val="110000"/>
        </a:lnSpc>
        <a:spcBef>
          <a:spcPts val="600"/>
        </a:spcBef>
        <a:buClr>
          <a:srgbClr val="00539F"/>
        </a:buClr>
        <a:buFont typeface="Arial" pitchFamily="34" charset="0"/>
        <a:buChar char="•"/>
        <a:defRPr sz="2800" b="1" kern="1200">
          <a:solidFill>
            <a:srgbClr val="002663"/>
          </a:solidFill>
          <a:latin typeface="Myriad Pro"/>
          <a:ea typeface="+mn-ea"/>
          <a:cs typeface="Myriad Pro"/>
        </a:defRPr>
      </a:lvl1pPr>
      <a:lvl2pPr marL="742950" indent="-285750" algn="l" defTabSz="457200" rtl="0" eaLnBrk="1" latinLnBrk="0" hangingPunct="1">
        <a:lnSpc>
          <a:spcPct val="110000"/>
        </a:lnSpc>
        <a:spcBef>
          <a:spcPts val="600"/>
        </a:spcBef>
        <a:buClr>
          <a:srgbClr val="00539F"/>
        </a:buClr>
        <a:buFont typeface="Wingdings" pitchFamily="2" charset="2"/>
        <a:buChar char="s"/>
        <a:defRPr sz="2800" kern="1200">
          <a:solidFill>
            <a:srgbClr val="002663"/>
          </a:solidFill>
          <a:latin typeface="Myriad Pro"/>
          <a:ea typeface="+mn-ea"/>
          <a:cs typeface="Myriad Pro"/>
        </a:defRPr>
      </a:lvl2pPr>
      <a:lvl3pPr marL="1143000" indent="-228600" algn="l" defTabSz="457200" rtl="0" eaLnBrk="1" latinLnBrk="0" hangingPunct="1">
        <a:lnSpc>
          <a:spcPct val="110000"/>
        </a:lnSpc>
        <a:spcBef>
          <a:spcPts val="600"/>
        </a:spcBef>
        <a:buClr>
          <a:srgbClr val="00539F"/>
        </a:buClr>
        <a:buFont typeface="Arial"/>
        <a:buChar char="•"/>
        <a:defRPr sz="2400" kern="1200">
          <a:solidFill>
            <a:srgbClr val="002663"/>
          </a:solidFill>
          <a:latin typeface="Myriad Pro"/>
          <a:ea typeface="+mn-ea"/>
          <a:cs typeface="Myriad Pro"/>
        </a:defRPr>
      </a:lvl3pPr>
      <a:lvl4pPr marL="16002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4pPr>
      <a:lvl5pPr marL="20574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chj@udel.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docid=0U3SJiBSaQpLMM&amp;tbnid=Utl1dl5lSBow0M:&amp;ved=0CAUQjRw&amp;url=http://www.global-loans-mortgages.com/Home_Owner_Loans.html&amp;ei=ujm8U-_LF8PF7Aakq4HYCQ&amp;bvm=bv.70138588,d.cWc&amp;psig=AFQjCNErLC6R4rRDwg2mvZTiW-L98h4-6A&amp;ust=1404930852974614"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www.google.com/url?sa=i&amp;rct=j&amp;q=&amp;esrc=s&amp;source=images&amp;cd=&amp;cad=rja&amp;uact=8&amp;docid=IaArgoYNxVhIdM&amp;tbnid=roJ0KMHc50b9MM:&amp;ved=0CAUQjRw&amp;url=http://www.technewsworld.com/story/69031.html&amp;ei=JDq8U8uBKq3Y7Abp4YCwCQ&amp;bvm=bv.70138588,d.cWc&amp;psig=AFQjCNFxtpl4nUJnLPxZighnW1IfJwA13Q&amp;ust=140493094073923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9" y="2633317"/>
            <a:ext cx="6400801" cy="1323439"/>
          </a:xfrm>
        </p:spPr>
        <p:txBody>
          <a:bodyPr>
            <a:normAutofit/>
          </a:bodyPr>
          <a:lstStyle/>
          <a:p>
            <a:r>
              <a:rPr lang="en-US" sz="3600" dirty="0"/>
              <a:t>Taxes</a:t>
            </a:r>
            <a:endParaRPr lang="en-US" dirty="0"/>
          </a:p>
        </p:txBody>
      </p:sp>
      <p:sp>
        <p:nvSpPr>
          <p:cNvPr id="3" name="Subtitle 2"/>
          <p:cNvSpPr>
            <a:spLocks noGrp="1"/>
          </p:cNvSpPr>
          <p:nvPr>
            <p:ph type="subTitle" idx="1"/>
          </p:nvPr>
        </p:nvSpPr>
        <p:spPr>
          <a:xfrm>
            <a:off x="2316450" y="4636736"/>
            <a:ext cx="6400800" cy="927562"/>
          </a:xfrm>
        </p:spPr>
        <p:txBody>
          <a:bodyPr>
            <a:normAutofit fontScale="92500" lnSpcReduction="20000"/>
          </a:bodyPr>
          <a:lstStyle/>
          <a:p>
            <a:r>
              <a:rPr lang="en-US" sz="1600" dirty="0"/>
              <a:t>Rich Jakotowicz CFP®</a:t>
            </a:r>
          </a:p>
          <a:p>
            <a:r>
              <a:rPr lang="en-US" sz="1600" dirty="0">
                <a:hlinkClick r:id="rId3"/>
              </a:rPr>
              <a:t>richj@udel.edu</a:t>
            </a:r>
            <a:endParaRPr lang="en-US" sz="1600" dirty="0"/>
          </a:p>
          <a:p>
            <a:r>
              <a:rPr lang="en-US" sz="1600" dirty="0"/>
              <a:t>302.831.7226</a:t>
            </a:r>
          </a:p>
        </p:txBody>
      </p:sp>
    </p:spTree>
    <p:extLst>
      <p:ext uri="{BB962C8B-B14F-4D97-AF65-F5344CB8AC3E}">
        <p14:creationId xmlns:p14="http://schemas.microsoft.com/office/powerpoint/2010/main" val="13654322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216987" y="761211"/>
            <a:ext cx="9014561" cy="5999512"/>
          </a:xfrm>
        </p:spPr>
        <p:txBody>
          <a:bodyPr rtlCol="0">
            <a:normAutofit/>
          </a:bodyPr>
          <a:lstStyle/>
          <a:p>
            <a:pPr marL="0" indent="0" eaLnBrk="1" fontAlgn="auto" hangingPunct="1">
              <a:spcAft>
                <a:spcPts val="0"/>
              </a:spcAft>
              <a:buClr>
                <a:schemeClr val="tx1"/>
              </a:buClr>
              <a:buSzPct val="65000"/>
              <a:buNone/>
              <a:defRPr/>
            </a:pPr>
            <a:r>
              <a:rPr lang="en-US" sz="2400" b="0" dirty="0">
                <a:solidFill>
                  <a:schemeClr val="tx1"/>
                </a:solidFill>
              </a:rPr>
              <a:t>Form W2 reports compensation</a:t>
            </a:r>
            <a:r>
              <a:rPr lang="en-US" sz="2000" b="0" dirty="0">
                <a:solidFill>
                  <a:schemeClr val="tx1"/>
                </a:solidFill>
              </a:rPr>
              <a:t> </a:t>
            </a:r>
            <a:r>
              <a:rPr lang="en-US" sz="2000" b="0" dirty="0" smtClean="0">
                <a:solidFill>
                  <a:schemeClr val="tx1"/>
                </a:solidFill>
              </a:rPr>
              <a:t>- issued </a:t>
            </a:r>
            <a:r>
              <a:rPr lang="en-US" sz="2000" b="0" dirty="0">
                <a:solidFill>
                  <a:schemeClr val="tx1"/>
                </a:solidFill>
              </a:rPr>
              <a:t>by your </a:t>
            </a:r>
            <a:r>
              <a:rPr lang="en-US" sz="2000" b="0" dirty="0" smtClean="0">
                <a:solidFill>
                  <a:schemeClr val="tx1"/>
                </a:solidFill>
              </a:rPr>
              <a:t>employer</a:t>
            </a:r>
            <a:endParaRPr lang="en-US" sz="2000" dirty="0"/>
          </a:p>
          <a:p>
            <a:pPr marL="933450" lvl="1" indent="-533400" eaLnBrk="1" fontAlgn="auto" hangingPunct="1">
              <a:spcAft>
                <a:spcPts val="0"/>
              </a:spcAft>
              <a:buClr>
                <a:schemeClr val="tx1"/>
              </a:buClr>
              <a:buSzPct val="65000"/>
              <a:buFont typeface="Arial" charset="0"/>
              <a:buNone/>
              <a:defRPr/>
            </a:pPr>
            <a:endParaRPr lang="en-US" sz="2000" dirty="0" smtClean="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933450" lvl="1" indent="-533400" eaLnBrk="1" fontAlgn="auto" hangingPunct="1">
              <a:spcAft>
                <a:spcPts val="0"/>
              </a:spcAft>
              <a:buClr>
                <a:schemeClr val="tx1"/>
              </a:buClr>
              <a:buSzPct val="65000"/>
              <a:buFont typeface="Arial" charset="0"/>
              <a:buNone/>
              <a:defRPr/>
            </a:pPr>
            <a:endParaRPr lang="en-US" sz="2000" dirty="0"/>
          </a:p>
          <a:p>
            <a:pPr marL="0" indent="0">
              <a:buClr>
                <a:schemeClr val="tx1"/>
              </a:buClr>
              <a:buSzPct val="65000"/>
              <a:buNone/>
              <a:defRPr/>
            </a:pPr>
            <a:endParaRPr lang="en-US" sz="2400" b="0" dirty="0">
              <a:solidFill>
                <a:schemeClr val="tx1"/>
              </a:solidFill>
            </a:endParaRPr>
          </a:p>
          <a:p>
            <a:pPr marL="0" indent="0">
              <a:buClr>
                <a:schemeClr val="tx1"/>
              </a:buClr>
              <a:buSzPct val="65000"/>
              <a:buNone/>
              <a:defRPr/>
            </a:pPr>
            <a:r>
              <a:rPr lang="en-US" sz="2400" b="0" dirty="0">
                <a:solidFill>
                  <a:schemeClr val="tx1"/>
                </a:solidFill>
              </a:rPr>
              <a:t>Form 1099 Investment Income </a:t>
            </a:r>
          </a:p>
          <a:p>
            <a:pPr marL="647700" indent="-533400">
              <a:buClr>
                <a:schemeClr val="tx1"/>
              </a:buClr>
              <a:buSzPct val="65000"/>
              <a:defRPr/>
            </a:pPr>
            <a:r>
              <a:rPr lang="en-US" sz="2000" b="0" dirty="0"/>
              <a:t>for your bank accounts and any investment accounts.</a:t>
            </a:r>
          </a:p>
          <a:p>
            <a:pPr marL="647700" indent="-533400">
              <a:buClr>
                <a:schemeClr val="tx1"/>
              </a:buClr>
              <a:buSzPct val="65000"/>
              <a:defRPr/>
            </a:pPr>
            <a:r>
              <a:rPr lang="en-US" sz="2000" b="0" dirty="0"/>
              <a:t>you will not receive statements for your retirement accounts unless you have taken a distribution during the year.</a:t>
            </a:r>
            <a:endParaRPr lang="en-US" sz="2400" b="0" dirty="0"/>
          </a:p>
        </p:txBody>
      </p:sp>
      <p:pic>
        <p:nvPicPr>
          <p:cNvPr id="3" name="Picture 2"/>
          <p:cNvPicPr>
            <a:picLocks noChangeAspect="1"/>
          </p:cNvPicPr>
          <p:nvPr/>
        </p:nvPicPr>
        <p:blipFill rotWithShape="1">
          <a:blip r:embed="rId3"/>
          <a:srcRect b="14946"/>
          <a:stretch/>
        </p:blipFill>
        <p:spPr>
          <a:xfrm>
            <a:off x="831831" y="1158949"/>
            <a:ext cx="7465360" cy="3838353"/>
          </a:xfrm>
          <a:prstGeom prst="rect">
            <a:avLst/>
          </a:prstGeom>
        </p:spPr>
      </p:pic>
    </p:spTree>
    <p:extLst>
      <p:ext uri="{BB962C8B-B14F-4D97-AF65-F5344CB8AC3E}">
        <p14:creationId xmlns:p14="http://schemas.microsoft.com/office/powerpoint/2010/main" val="393991341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6147" name="Rectangle 3"/>
          <p:cNvSpPr>
            <a:spLocks noGrp="1" noChangeArrowheads="1"/>
          </p:cNvSpPr>
          <p:nvPr>
            <p:ph type="body" sz="half" idx="1"/>
          </p:nvPr>
        </p:nvSpPr>
        <p:spPr>
          <a:xfrm>
            <a:off x="391064" y="1877683"/>
            <a:ext cx="8382000" cy="3733800"/>
          </a:xfrm>
        </p:spPr>
        <p:txBody>
          <a:bodyPr>
            <a:normAutofit fontScale="92500"/>
          </a:bodyPr>
          <a:lstStyle/>
          <a:p>
            <a:pPr marL="1333500" lvl="2" indent="-533400" eaLnBrk="1" hangingPunct="1">
              <a:buClr>
                <a:schemeClr val="bg2"/>
              </a:buClr>
              <a:buSzPct val="65000"/>
              <a:buFontTx/>
              <a:buNone/>
            </a:pPr>
            <a:r>
              <a:rPr lang="en-US" altLang="en-US" sz="2200" dirty="0"/>
              <a:t>   Income</a:t>
            </a:r>
          </a:p>
          <a:p>
            <a:pPr marL="1333500" lvl="2" indent="-533400" eaLnBrk="1" hangingPunct="1">
              <a:buClr>
                <a:schemeClr val="bg2"/>
              </a:buClr>
              <a:buSzPct val="65000"/>
              <a:buFontTx/>
              <a:buNone/>
            </a:pPr>
            <a:r>
              <a:rPr lang="en-US" altLang="en-US" sz="2200" u="sng" dirty="0">
                <a:solidFill>
                  <a:srgbClr val="C00000"/>
                </a:solidFill>
              </a:rPr>
              <a:t>	-  </a:t>
            </a:r>
            <a:r>
              <a:rPr lang="en-US" altLang="en-US" sz="2200" u="sng" dirty="0" smtClean="0">
                <a:solidFill>
                  <a:srgbClr val="C00000"/>
                </a:solidFill>
              </a:rPr>
              <a:t>Deductions</a:t>
            </a:r>
            <a:endParaRPr lang="en-US" altLang="en-US" sz="2200" u="sng" dirty="0">
              <a:solidFill>
                <a:srgbClr val="C00000"/>
              </a:solidFill>
            </a:endParaRPr>
          </a:p>
          <a:p>
            <a:pPr marL="1333500" lvl="2" indent="-533400" eaLnBrk="1" hangingPunct="1">
              <a:buClr>
                <a:schemeClr val="bg2"/>
              </a:buClr>
              <a:buSzPct val="65000"/>
              <a:buFontTx/>
              <a:buNone/>
            </a:pPr>
            <a:r>
              <a:rPr lang="en-US" altLang="en-US" sz="2200" dirty="0"/>
              <a:t>= Taxable Income</a:t>
            </a:r>
          </a:p>
          <a:p>
            <a:pPr marL="1333500" lvl="2" indent="-533400" eaLnBrk="1" hangingPunct="1">
              <a:buClr>
                <a:schemeClr val="bg2"/>
              </a:buClr>
              <a:buSzPct val="65000"/>
              <a:buFontTx/>
              <a:buNone/>
            </a:pPr>
            <a:endParaRPr lang="en-US" altLang="en-US" sz="2200" dirty="0" smtClean="0"/>
          </a:p>
          <a:p>
            <a:pPr marL="1333500" lvl="2" indent="-533400" eaLnBrk="1" hangingPunct="1">
              <a:buClr>
                <a:schemeClr val="bg2"/>
              </a:buClr>
              <a:buSzPct val="65000"/>
              <a:buFontTx/>
              <a:buNone/>
            </a:pPr>
            <a:r>
              <a:rPr lang="en-US" altLang="en-US" sz="2200" dirty="0" smtClean="0"/>
              <a:t>Use “Tax Rate Schedule” to calculate Total </a:t>
            </a:r>
            <a:r>
              <a:rPr lang="en-US" altLang="en-US" sz="2200" dirty="0" smtClean="0"/>
              <a:t>Taxes </a:t>
            </a:r>
            <a:r>
              <a:rPr lang="en-US" altLang="en-US" sz="2200" dirty="0"/>
              <a:t>for the Year</a:t>
            </a:r>
          </a:p>
          <a:p>
            <a:pPr marL="1333500" lvl="2" indent="-533400" eaLnBrk="1" hangingPunct="1">
              <a:buClr>
                <a:schemeClr val="bg2"/>
              </a:buClr>
              <a:buSzPct val="65000"/>
              <a:buFontTx/>
              <a:buNone/>
            </a:pPr>
            <a:r>
              <a:rPr lang="en-US" altLang="en-US" sz="2200" dirty="0">
                <a:solidFill>
                  <a:srgbClr val="C00000"/>
                </a:solidFill>
              </a:rPr>
              <a:t>	-   Tax credits</a:t>
            </a:r>
            <a:endParaRPr lang="en-US" altLang="en-US" sz="2200" dirty="0"/>
          </a:p>
          <a:p>
            <a:pPr marL="1333500" lvl="2" indent="-533400" eaLnBrk="1" hangingPunct="1">
              <a:buClr>
                <a:schemeClr val="bg2"/>
              </a:buClr>
              <a:buSzPct val="65000"/>
              <a:buFontTx/>
              <a:buNone/>
            </a:pPr>
            <a:r>
              <a:rPr lang="en-US" altLang="en-US" sz="2200" u="sng" dirty="0">
                <a:solidFill>
                  <a:srgbClr val="C00000"/>
                </a:solidFill>
              </a:rPr>
              <a:t>	-   Taxes already paid during the year </a:t>
            </a:r>
            <a:r>
              <a:rPr lang="en-US" altLang="en-US" sz="1400" u="sng" dirty="0">
                <a:solidFill>
                  <a:srgbClr val="C00000"/>
                </a:solidFill>
              </a:rPr>
              <a:t>(ex. withholding from paycheck)</a:t>
            </a:r>
          </a:p>
          <a:p>
            <a:pPr marL="1333500" lvl="2" indent="-533400" eaLnBrk="1" hangingPunct="1">
              <a:buClr>
                <a:schemeClr val="bg2"/>
              </a:buClr>
              <a:buSzPct val="65000"/>
              <a:buFontTx/>
              <a:buNone/>
            </a:pPr>
            <a:r>
              <a:rPr lang="en-US" altLang="en-US" sz="2200" dirty="0"/>
              <a:t>=  Tax that needs to be paid and submitted when filing*</a:t>
            </a:r>
          </a:p>
        </p:txBody>
      </p:sp>
      <p:sp>
        <p:nvSpPr>
          <p:cNvPr id="6149" name="TextBox 5"/>
          <p:cNvSpPr txBox="1">
            <a:spLocks noChangeArrowheads="1"/>
          </p:cNvSpPr>
          <p:nvPr/>
        </p:nvSpPr>
        <p:spPr bwMode="auto">
          <a:xfrm flipH="1">
            <a:off x="1981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algn="l"/>
            <a:r>
              <a:rPr lang="en-US" altLang="en-US" sz="1400"/>
              <a:t>* If negative, taxpayer will receive a refund</a:t>
            </a:r>
            <a:r>
              <a:rPr lang="en-US" altLang="en-US"/>
              <a:t>.</a:t>
            </a:r>
          </a:p>
        </p:txBody>
      </p:sp>
      <p:sp>
        <p:nvSpPr>
          <p:cNvPr id="2" name="Right Arrow 1"/>
          <p:cNvSpPr/>
          <p:nvPr/>
        </p:nvSpPr>
        <p:spPr>
          <a:xfrm>
            <a:off x="146649" y="2234245"/>
            <a:ext cx="105242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8415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381000" y="1600200"/>
            <a:ext cx="8382000" cy="4267200"/>
          </a:xfrm>
        </p:spPr>
        <p:txBody>
          <a:bodyPr rtlCol="0">
            <a:normAutofit fontScale="47500" lnSpcReduction="20000"/>
          </a:bodyPr>
          <a:lstStyle/>
          <a:p>
            <a:pPr marL="933450" lvl="1" indent="-533400" eaLnBrk="1" fontAlgn="auto" hangingPunct="1">
              <a:spcAft>
                <a:spcPts val="0"/>
              </a:spcAft>
              <a:buClr>
                <a:schemeClr val="tx1"/>
              </a:buClr>
              <a:buSzPct val="65000"/>
              <a:buFont typeface="Arial" charset="0"/>
              <a:buNone/>
              <a:defRPr/>
            </a:pPr>
            <a:r>
              <a:rPr lang="en-US" sz="3600" dirty="0">
                <a:solidFill>
                  <a:srgbClr val="C00000"/>
                </a:solidFill>
              </a:rPr>
              <a:t>Deductions</a:t>
            </a:r>
          </a:p>
          <a:p>
            <a:pPr marL="933450" lvl="1" indent="-533400" eaLnBrk="1" fontAlgn="auto" hangingPunct="1">
              <a:spcAft>
                <a:spcPts val="0"/>
              </a:spcAft>
              <a:buClr>
                <a:schemeClr val="tx1"/>
              </a:buClr>
              <a:buSzPct val="65000"/>
              <a:buFont typeface="Arial" charset="0"/>
              <a:buNone/>
              <a:defRPr/>
            </a:pPr>
            <a:endParaRPr lang="en-US" sz="3600" dirty="0">
              <a:solidFill>
                <a:srgbClr val="C00000"/>
              </a:solidFill>
            </a:endParaRPr>
          </a:p>
          <a:p>
            <a:pPr marL="933450" lvl="1" indent="-533400" eaLnBrk="1" fontAlgn="auto" hangingPunct="1">
              <a:spcAft>
                <a:spcPts val="0"/>
              </a:spcAft>
              <a:buClr>
                <a:schemeClr val="tx1"/>
              </a:buClr>
              <a:buSzPct val="65000"/>
              <a:buFont typeface="Wingdings" pitchFamily="2" charset="2"/>
              <a:buChar char="Ø"/>
              <a:defRPr/>
            </a:pPr>
            <a:r>
              <a:rPr lang="en-US" sz="3600" dirty="0">
                <a:solidFill>
                  <a:schemeClr val="tx2"/>
                </a:solidFill>
              </a:rPr>
              <a:t>Show up in two places on the 1040:</a:t>
            </a:r>
          </a:p>
          <a:p>
            <a:pPr marL="1333500" lvl="2" indent="-533400" eaLnBrk="1" fontAlgn="auto" hangingPunct="1">
              <a:spcAft>
                <a:spcPts val="0"/>
              </a:spcAft>
              <a:buClr>
                <a:schemeClr val="tx1"/>
              </a:buClr>
              <a:buSzPct val="65000"/>
              <a:buFont typeface="Wingdings" pitchFamily="2" charset="2"/>
              <a:buChar char="Ø"/>
              <a:defRPr/>
            </a:pPr>
            <a:r>
              <a:rPr lang="en-US" sz="3600" i="1" u="sng" dirty="0">
                <a:solidFill>
                  <a:schemeClr val="tx2"/>
                </a:solidFill>
              </a:rPr>
              <a:t>Before</a:t>
            </a:r>
            <a:r>
              <a:rPr lang="en-US" sz="3600" dirty="0">
                <a:solidFill>
                  <a:schemeClr val="tx2"/>
                </a:solidFill>
              </a:rPr>
              <a:t> AGI – Adjusted Gross Income</a:t>
            </a:r>
          </a:p>
          <a:p>
            <a:pPr marL="1790700" lvl="3" indent="-533400" eaLnBrk="1" fontAlgn="auto" hangingPunct="1">
              <a:spcAft>
                <a:spcPts val="0"/>
              </a:spcAft>
              <a:buClr>
                <a:schemeClr val="tx1"/>
              </a:buClr>
              <a:buSzPct val="65000"/>
              <a:buFont typeface="Wingdings" pitchFamily="2" charset="2"/>
              <a:buChar char="Ø"/>
              <a:defRPr/>
            </a:pPr>
            <a:r>
              <a:rPr lang="en-US" sz="3200" dirty="0">
                <a:solidFill>
                  <a:schemeClr val="tx2"/>
                </a:solidFill>
              </a:rPr>
              <a:t>(also known as “above the line” deductions)</a:t>
            </a:r>
          </a:p>
          <a:p>
            <a:pPr marL="1333500" lvl="2" indent="-533400" eaLnBrk="1" fontAlgn="auto" hangingPunct="1">
              <a:spcAft>
                <a:spcPts val="0"/>
              </a:spcAft>
              <a:buClr>
                <a:schemeClr val="tx1"/>
              </a:buClr>
              <a:buSzPct val="65000"/>
              <a:buFont typeface="Wingdings" pitchFamily="2" charset="2"/>
              <a:buChar char="Ø"/>
              <a:defRPr/>
            </a:pPr>
            <a:r>
              <a:rPr lang="en-US" sz="3600" i="1" u="sng" dirty="0">
                <a:solidFill>
                  <a:schemeClr val="tx2"/>
                </a:solidFill>
              </a:rPr>
              <a:t>After</a:t>
            </a:r>
            <a:r>
              <a:rPr lang="en-US" sz="3600" i="1" dirty="0">
                <a:solidFill>
                  <a:schemeClr val="tx2"/>
                </a:solidFill>
              </a:rPr>
              <a:t> </a:t>
            </a:r>
            <a:r>
              <a:rPr lang="en-US" sz="3600" dirty="0">
                <a:solidFill>
                  <a:schemeClr val="tx2"/>
                </a:solidFill>
              </a:rPr>
              <a:t>AGI – Adjusted Gross Income</a:t>
            </a:r>
          </a:p>
          <a:p>
            <a:pPr marL="1790700" lvl="3" indent="-533400" eaLnBrk="1" fontAlgn="auto" hangingPunct="1">
              <a:spcAft>
                <a:spcPts val="0"/>
              </a:spcAft>
              <a:buClr>
                <a:schemeClr val="tx1"/>
              </a:buClr>
              <a:buSzPct val="65000"/>
              <a:buFont typeface="Wingdings" pitchFamily="2" charset="2"/>
              <a:buChar char="Ø"/>
              <a:defRPr/>
            </a:pPr>
            <a:r>
              <a:rPr lang="en-US" sz="3200" dirty="0">
                <a:solidFill>
                  <a:schemeClr val="tx2"/>
                </a:solidFill>
              </a:rPr>
              <a:t>(also known as “below the line” deductions)</a:t>
            </a:r>
          </a:p>
          <a:p>
            <a:pPr marL="933450" lvl="1" indent="-533400" eaLnBrk="1" fontAlgn="auto" hangingPunct="1">
              <a:spcAft>
                <a:spcPts val="0"/>
              </a:spcAft>
              <a:buClr>
                <a:schemeClr val="tx1"/>
              </a:buClr>
              <a:buSzPct val="65000"/>
              <a:buFont typeface="Wingdings" pitchFamily="2" charset="2"/>
              <a:buChar char="Ø"/>
              <a:defRPr/>
            </a:pPr>
            <a:endParaRPr lang="en-US" sz="3600" dirty="0">
              <a:solidFill>
                <a:schemeClr val="tx2"/>
              </a:solidFill>
            </a:endParaRPr>
          </a:p>
          <a:p>
            <a:pPr marL="933450" lvl="1" indent="-533400" eaLnBrk="1" fontAlgn="auto" hangingPunct="1">
              <a:spcAft>
                <a:spcPts val="0"/>
              </a:spcAft>
              <a:buClr>
                <a:schemeClr val="tx1"/>
              </a:buClr>
              <a:buSzPct val="65000"/>
              <a:buFont typeface="Wingdings" pitchFamily="2" charset="2"/>
              <a:buChar char="Ø"/>
              <a:defRPr/>
            </a:pPr>
            <a:r>
              <a:rPr lang="en-US" sz="3600" dirty="0">
                <a:solidFill>
                  <a:schemeClr val="tx2"/>
                </a:solidFill>
              </a:rPr>
              <a:t>Both types reduce your taxable income</a:t>
            </a:r>
          </a:p>
          <a:p>
            <a:pPr marL="933450" lvl="1" indent="-533400" eaLnBrk="1" fontAlgn="auto" hangingPunct="1">
              <a:spcAft>
                <a:spcPts val="0"/>
              </a:spcAft>
              <a:buClr>
                <a:schemeClr val="tx1"/>
              </a:buClr>
              <a:buSzPct val="65000"/>
              <a:buFont typeface="Arial" charset="0"/>
              <a:buNone/>
              <a:defRPr/>
            </a:pPr>
            <a:endParaRPr lang="en-US" sz="3600" dirty="0">
              <a:solidFill>
                <a:schemeClr val="tx2"/>
              </a:solidFill>
            </a:endParaRPr>
          </a:p>
          <a:p>
            <a:pPr marL="933450" lvl="1" indent="-533400" eaLnBrk="1" fontAlgn="auto" hangingPunct="1">
              <a:spcAft>
                <a:spcPts val="0"/>
              </a:spcAft>
              <a:buClr>
                <a:schemeClr val="tx1"/>
              </a:buClr>
              <a:buSzPct val="65000"/>
              <a:buFont typeface="Wingdings" pitchFamily="2" charset="2"/>
              <a:buChar char="Ø"/>
              <a:defRPr/>
            </a:pPr>
            <a:r>
              <a:rPr lang="en-US" sz="3600" dirty="0">
                <a:solidFill>
                  <a:schemeClr val="tx2"/>
                </a:solidFill>
              </a:rPr>
              <a:t>Above the line deductions reduce your AGI, and since many tax benefits are based on your AGI, the lower the better.  </a:t>
            </a:r>
          </a:p>
          <a:p>
            <a:pPr marL="1333500" lvl="2" indent="-533400" eaLnBrk="1" fontAlgn="auto" hangingPunct="1">
              <a:spcAft>
                <a:spcPts val="0"/>
              </a:spcAft>
              <a:buClr>
                <a:schemeClr val="tx1"/>
              </a:buClr>
              <a:buSzPct val="65000"/>
              <a:buFont typeface="Wingdings" pitchFamily="2" charset="2"/>
              <a:buChar char="Ø"/>
              <a:defRPr/>
            </a:pPr>
            <a:r>
              <a:rPr lang="en-US" sz="3200" dirty="0">
                <a:solidFill>
                  <a:schemeClr val="tx2"/>
                </a:solidFill>
              </a:rPr>
              <a:t>This makes an above the line deductions more powerful than below the line deductions</a:t>
            </a:r>
          </a:p>
          <a:p>
            <a:pPr marL="1333500" lvl="2" indent="-533400" eaLnBrk="1" fontAlgn="auto" hangingPunct="1">
              <a:spcAft>
                <a:spcPts val="0"/>
              </a:spcAft>
              <a:buClr>
                <a:schemeClr val="bg2"/>
              </a:buClr>
              <a:buSzPct val="65000"/>
              <a:buFont typeface="+mj-lt"/>
              <a:buAutoNum type="arabicPeriod"/>
              <a:defRPr/>
            </a:pPr>
            <a:endParaRPr lang="en-US" sz="2000" dirty="0">
              <a:effectLst>
                <a:outerShdw blurRad="38100" dist="38100" dir="2700000" algn="tl">
                  <a:srgbClr val="000000">
                    <a:alpha val="43137"/>
                  </a:srgbClr>
                </a:outerShdw>
              </a:effectLst>
            </a:endParaRPr>
          </a:p>
          <a:p>
            <a:pPr marL="1333500" lvl="2" indent="-533400" eaLnBrk="1" fontAlgn="auto" hangingPunct="1">
              <a:spcAft>
                <a:spcPts val="0"/>
              </a:spcAft>
              <a:buClr>
                <a:schemeClr val="bg2"/>
              </a:buClr>
              <a:buSzPct val="65000"/>
              <a:buFontTx/>
              <a:buAutoNum type="arabicPeriod"/>
              <a:defRPr/>
            </a:pP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560624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120733" y="1601188"/>
            <a:ext cx="8382000" cy="4229595"/>
          </a:xfrm>
        </p:spPr>
        <p:txBody>
          <a:bodyPr rtlCol="0">
            <a:normAutofit/>
          </a:bodyPr>
          <a:lstStyle/>
          <a:p>
            <a:pPr marL="933450" lvl="1" indent="-533400" eaLnBrk="1" fontAlgn="auto" hangingPunct="1">
              <a:spcAft>
                <a:spcPts val="0"/>
              </a:spcAft>
              <a:buClr>
                <a:schemeClr val="tx1"/>
              </a:buClr>
              <a:buSzPct val="65000"/>
              <a:buFont typeface="Arial" charset="0"/>
              <a:buNone/>
              <a:defRPr/>
            </a:pPr>
            <a:r>
              <a:rPr lang="en-US" sz="2400" dirty="0">
                <a:solidFill>
                  <a:srgbClr val="C00000"/>
                </a:solidFill>
              </a:rPr>
              <a:t>Deductions (before AGI a.k.a. Above the Line)</a:t>
            </a:r>
          </a:p>
          <a:p>
            <a:pPr marL="1333500" lvl="2" indent="-533400" eaLnBrk="1" fontAlgn="auto" hangingPunct="1">
              <a:spcAft>
                <a:spcPts val="0"/>
              </a:spcAft>
              <a:buClr>
                <a:schemeClr val="tx1"/>
              </a:buClr>
              <a:buSzPct val="65000"/>
              <a:buFont typeface="Wingdings" pitchFamily="2" charset="2"/>
              <a:buChar char="Ø"/>
              <a:defRPr/>
            </a:pPr>
            <a:r>
              <a:rPr lang="en-US" sz="2200" dirty="0"/>
              <a:t>$5500 Deductible IRA contribution </a:t>
            </a:r>
            <a:r>
              <a:rPr lang="en-US" sz="1600" dirty="0"/>
              <a:t>(for those who qualify)</a:t>
            </a:r>
          </a:p>
          <a:p>
            <a:pPr marL="1333500" lvl="2" indent="-533400" eaLnBrk="1" fontAlgn="auto" hangingPunct="1">
              <a:spcAft>
                <a:spcPts val="0"/>
              </a:spcAft>
              <a:buClr>
                <a:schemeClr val="tx1"/>
              </a:buClr>
              <a:buSzPct val="65000"/>
              <a:buFont typeface="Wingdings" pitchFamily="2" charset="2"/>
              <a:buChar char="Ø"/>
              <a:defRPr/>
            </a:pPr>
            <a:r>
              <a:rPr lang="en-US" sz="2200" dirty="0"/>
              <a:t>Health Savings Account contributions</a:t>
            </a:r>
          </a:p>
          <a:p>
            <a:pPr marL="1333500" lvl="2" indent="-533400" eaLnBrk="1" fontAlgn="auto" hangingPunct="1">
              <a:spcAft>
                <a:spcPts val="0"/>
              </a:spcAft>
              <a:buClr>
                <a:schemeClr val="tx1"/>
              </a:buClr>
              <a:buSzPct val="65000"/>
              <a:buFont typeface="Wingdings" pitchFamily="2" charset="2"/>
              <a:buChar char="Ø"/>
              <a:defRPr/>
            </a:pPr>
            <a:r>
              <a:rPr lang="en-US" sz="2200" dirty="0" smtClean="0"/>
              <a:t>Student </a:t>
            </a:r>
            <a:r>
              <a:rPr lang="en-US" sz="2200" dirty="0"/>
              <a:t>loan interest </a:t>
            </a:r>
            <a:r>
              <a:rPr lang="en-US" sz="1600" dirty="0"/>
              <a:t>(for those who qualify)</a:t>
            </a:r>
          </a:p>
          <a:p>
            <a:pPr marL="1333500" lvl="2" indent="-533400">
              <a:buClr>
                <a:schemeClr val="tx1"/>
              </a:buClr>
              <a:buSzPct val="65000"/>
              <a:buFont typeface="Wingdings" pitchFamily="2" charset="2"/>
              <a:buChar char="Ø"/>
              <a:defRPr/>
            </a:pPr>
            <a:r>
              <a:rPr lang="en-US" sz="2200" dirty="0" smtClean="0"/>
              <a:t>Capital </a:t>
            </a:r>
            <a:r>
              <a:rPr lang="en-US" sz="2200" dirty="0"/>
              <a:t>losses </a:t>
            </a:r>
            <a:r>
              <a:rPr lang="en-US" sz="1600" dirty="0"/>
              <a:t>(up to the amount of your capital gains plus $</a:t>
            </a:r>
            <a:r>
              <a:rPr lang="en-US" sz="1600" dirty="0" smtClean="0"/>
              <a:t>3,000)</a:t>
            </a:r>
            <a:endParaRPr lang="en-US" sz="1600" dirty="0"/>
          </a:p>
          <a:p>
            <a:pPr marL="933450" lvl="1" indent="-533400" eaLnBrk="1" fontAlgn="auto" hangingPunct="1">
              <a:spcAft>
                <a:spcPts val="0"/>
              </a:spcAft>
              <a:buClr>
                <a:schemeClr val="tx1"/>
              </a:buClr>
              <a:buSzPct val="65000"/>
              <a:buFontTx/>
              <a:buNone/>
              <a:defRPr/>
            </a:pPr>
            <a:endParaRPr lang="en-US" sz="2400" dirty="0"/>
          </a:p>
          <a:p>
            <a:pPr marL="933450" lvl="1" indent="-533400" eaLnBrk="1" fontAlgn="auto" hangingPunct="1">
              <a:spcAft>
                <a:spcPts val="0"/>
              </a:spcAft>
              <a:buClr>
                <a:schemeClr val="tx1"/>
              </a:buClr>
              <a:buSzPct val="65000"/>
              <a:buFontTx/>
              <a:buNone/>
              <a:defRPr/>
            </a:pPr>
            <a:r>
              <a:rPr lang="en-US" sz="2400" dirty="0"/>
              <a:t>There are others - these are popular deductions.</a:t>
            </a:r>
          </a:p>
          <a:p>
            <a:pPr marL="933450" lvl="1" indent="-533400" eaLnBrk="1" fontAlgn="auto" hangingPunct="1">
              <a:spcAft>
                <a:spcPts val="0"/>
              </a:spcAft>
              <a:buClr>
                <a:schemeClr val="bg2"/>
              </a:buClr>
              <a:buSzPct val="65000"/>
              <a:buFontTx/>
              <a:buNone/>
              <a:defRPr/>
            </a:pPr>
            <a:endParaRPr lang="en-US" sz="2400" dirty="0"/>
          </a:p>
        </p:txBody>
      </p:sp>
    </p:spTree>
    <p:extLst>
      <p:ext uri="{BB962C8B-B14F-4D97-AF65-F5344CB8AC3E}">
        <p14:creationId xmlns:p14="http://schemas.microsoft.com/office/powerpoint/2010/main" val="424770318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361507" y="1981200"/>
            <a:ext cx="8553893" cy="2743200"/>
          </a:xfrm>
          <a:effectLst/>
        </p:spPr>
        <p:txBody>
          <a:bodyPr rtlCol="0">
            <a:normAutofit/>
          </a:bodyPr>
          <a:lstStyle/>
          <a:p>
            <a:pPr marL="933450" lvl="1" indent="-533400" eaLnBrk="1" fontAlgn="auto" hangingPunct="1">
              <a:spcAft>
                <a:spcPts val="0"/>
              </a:spcAft>
              <a:buClr>
                <a:schemeClr val="tx1"/>
              </a:buClr>
              <a:buSzPct val="65000"/>
              <a:buFont typeface="Arial" charset="0"/>
              <a:buNone/>
              <a:defRPr/>
            </a:pPr>
            <a:r>
              <a:rPr lang="en-US" sz="2400" dirty="0" smtClean="0">
                <a:solidFill>
                  <a:srgbClr val="C00000"/>
                </a:solidFill>
              </a:rPr>
              <a:t>				Deductions </a:t>
            </a:r>
            <a:r>
              <a:rPr lang="en-US" sz="2400" dirty="0">
                <a:solidFill>
                  <a:srgbClr val="C00000"/>
                </a:solidFill>
              </a:rPr>
              <a:t>(after </a:t>
            </a:r>
            <a:r>
              <a:rPr lang="en-US" sz="2400" dirty="0" smtClean="0">
                <a:solidFill>
                  <a:srgbClr val="C00000"/>
                </a:solidFill>
              </a:rPr>
              <a:t>AGI)</a:t>
            </a:r>
          </a:p>
          <a:p>
            <a:pPr marL="647700" indent="-533400">
              <a:buClr>
                <a:schemeClr val="tx1"/>
              </a:buClr>
              <a:buSzPct val="65000"/>
              <a:buFont typeface="Arial" charset="0"/>
              <a:buNone/>
              <a:defRPr/>
            </a:pPr>
            <a:r>
              <a:rPr lang="en-US" sz="1800" b="0" dirty="0" smtClean="0"/>
              <a:t>				You </a:t>
            </a:r>
            <a:r>
              <a:rPr lang="en-US" sz="1800" b="0" dirty="0"/>
              <a:t>Need To Pick One </a:t>
            </a:r>
            <a:r>
              <a:rPr lang="en-US" sz="1800" b="0" dirty="0" smtClean="0"/>
              <a:t>– Pick whichever </a:t>
            </a:r>
            <a:r>
              <a:rPr lang="en-US" sz="1800" b="0" dirty="0"/>
              <a:t>is </a:t>
            </a:r>
            <a:r>
              <a:rPr lang="en-US" sz="1800" b="0" dirty="0" smtClean="0"/>
              <a:t>largest</a:t>
            </a:r>
          </a:p>
          <a:p>
            <a:pPr marL="647700" indent="-533400">
              <a:buClr>
                <a:schemeClr val="tx1"/>
              </a:buClr>
              <a:buSzPct val="65000"/>
              <a:buFont typeface="Arial" charset="0"/>
              <a:buNone/>
              <a:defRPr/>
            </a:pPr>
            <a:endParaRPr lang="en-US" sz="1800" b="0" dirty="0"/>
          </a:p>
          <a:p>
            <a:pPr marL="647700" indent="-533400">
              <a:buClr>
                <a:schemeClr val="tx1"/>
              </a:buClr>
              <a:buSzPct val="65000"/>
              <a:buFont typeface="Arial" charset="0"/>
              <a:buNone/>
              <a:defRPr/>
            </a:pPr>
            <a:r>
              <a:rPr lang="en-US" sz="1800" u="sng" dirty="0" smtClean="0"/>
              <a:t>Standard </a:t>
            </a:r>
            <a:r>
              <a:rPr lang="en-US" sz="1800" u="sng" dirty="0"/>
              <a:t>deduction</a:t>
            </a:r>
            <a:r>
              <a:rPr lang="en-US" sz="1800" dirty="0"/>
              <a:t> </a:t>
            </a:r>
            <a:r>
              <a:rPr lang="en-US" sz="1800" i="1" dirty="0" smtClean="0"/>
              <a:t>      </a:t>
            </a:r>
            <a:r>
              <a:rPr lang="en-US" sz="1800" b="0" i="1" dirty="0" smtClean="0"/>
              <a:t>		 	</a:t>
            </a:r>
            <a:r>
              <a:rPr lang="en-US" sz="1800" i="1" u="sng" dirty="0" smtClean="0"/>
              <a:t>OR</a:t>
            </a:r>
            <a:r>
              <a:rPr lang="en-US" sz="1800" b="0" dirty="0" smtClean="0"/>
              <a:t> 				</a:t>
            </a:r>
            <a:r>
              <a:rPr lang="en-US" sz="1800" u="sng" dirty="0" smtClean="0"/>
              <a:t>Itemized deduction</a:t>
            </a:r>
            <a:endParaRPr lang="en-US" sz="1800" u="sng" dirty="0">
              <a:effectLst>
                <a:outerShdw blurRad="38100" dist="38100" dir="2700000" algn="tl">
                  <a:srgbClr val="000000">
                    <a:alpha val="43137"/>
                  </a:srgbClr>
                </a:outerShdw>
              </a:effectLst>
            </a:endParaRPr>
          </a:p>
          <a:p>
            <a:pPr marL="3543300" lvl="8" indent="0">
              <a:buClr>
                <a:schemeClr val="bg2"/>
              </a:buClr>
              <a:buSzPct val="65000"/>
              <a:buNone/>
              <a:defRPr/>
            </a:pPr>
            <a:r>
              <a:rPr lang="en-US" sz="1800" dirty="0" smtClean="0">
                <a:effectLst>
                  <a:outerShdw blurRad="38100" dist="38100" dir="2700000" algn="tl">
                    <a:srgbClr val="000000">
                      <a:alpha val="43137"/>
                    </a:srgbClr>
                  </a:outerShdw>
                </a:effectLst>
              </a:rPr>
              <a:t>                           </a:t>
            </a:r>
          </a:p>
          <a:p>
            <a:pPr marL="3543300" lvl="8" indent="0">
              <a:buClr>
                <a:schemeClr val="bg2"/>
              </a:buClr>
              <a:buSzPct val="65000"/>
              <a:buNone/>
              <a:defRPr/>
            </a:pPr>
            <a:r>
              <a:rPr lang="en-US" sz="1800" dirty="0" smtClean="0">
                <a:effectLst>
                  <a:outerShdw blurRad="38100" dist="38100" dir="2700000" algn="tl">
                    <a:srgbClr val="000000">
                      <a:alpha val="43137"/>
                    </a:srgbClr>
                  </a:outerShdw>
                </a:effectLst>
              </a:rPr>
              <a:t>					</a:t>
            </a:r>
            <a:r>
              <a:rPr lang="en-US" sz="1800" dirty="0">
                <a:latin typeface="Myriad Pro"/>
                <a:cs typeface="Myriad Pro"/>
              </a:rPr>
              <a:t>Create Your Own List</a:t>
            </a:r>
            <a:endParaRPr lang="en-US" sz="1800" dirty="0">
              <a:latin typeface="Myriad Pro"/>
              <a:cs typeface="Myriad Pro"/>
            </a:endParaRPr>
          </a:p>
        </p:txBody>
      </p:sp>
      <p:grpSp>
        <p:nvGrpSpPr>
          <p:cNvPr id="4" name="Group 3"/>
          <p:cNvGrpSpPr/>
          <p:nvPr/>
        </p:nvGrpSpPr>
        <p:grpSpPr>
          <a:xfrm>
            <a:off x="361507" y="3806898"/>
            <a:ext cx="2971774" cy="917502"/>
            <a:chOff x="361507" y="3806898"/>
            <a:chExt cx="2971774" cy="917502"/>
          </a:xfrm>
        </p:grpSpPr>
        <p:pic>
          <p:nvPicPr>
            <p:cNvPr id="3" name="Picture 2"/>
            <p:cNvPicPr>
              <a:picLocks noChangeAspect="1"/>
            </p:cNvPicPr>
            <p:nvPr/>
          </p:nvPicPr>
          <p:blipFill rotWithShape="1">
            <a:blip r:embed="rId3"/>
            <a:srcRect r="72351"/>
            <a:stretch/>
          </p:blipFill>
          <p:spPr>
            <a:xfrm>
              <a:off x="361507" y="3806899"/>
              <a:ext cx="1881963" cy="917501"/>
            </a:xfrm>
            <a:prstGeom prst="rect">
              <a:avLst/>
            </a:prstGeom>
          </p:spPr>
        </p:pic>
        <p:pic>
          <p:nvPicPr>
            <p:cNvPr id="7" name="Picture 6"/>
            <p:cNvPicPr>
              <a:picLocks noChangeAspect="1"/>
            </p:cNvPicPr>
            <p:nvPr/>
          </p:nvPicPr>
          <p:blipFill rotWithShape="1">
            <a:blip r:embed="rId3"/>
            <a:srcRect l="86176"/>
            <a:stretch/>
          </p:blipFill>
          <p:spPr>
            <a:xfrm>
              <a:off x="2392332" y="3806898"/>
              <a:ext cx="940949" cy="917501"/>
            </a:xfrm>
            <a:prstGeom prst="rect">
              <a:avLst/>
            </a:prstGeom>
          </p:spPr>
        </p:pic>
      </p:grpSp>
    </p:spTree>
    <p:extLst>
      <p:ext uri="{BB962C8B-B14F-4D97-AF65-F5344CB8AC3E}">
        <p14:creationId xmlns:p14="http://schemas.microsoft.com/office/powerpoint/2010/main" val="158074293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228600" y="1905000"/>
            <a:ext cx="8458200" cy="2209800"/>
          </a:xfrm>
        </p:spPr>
        <p:txBody>
          <a:bodyPr lIns="0" rtlCol="0">
            <a:normAutofit/>
          </a:bodyPr>
          <a:lstStyle/>
          <a:p>
            <a:pPr marL="533400" indent="-533400" eaLnBrk="1" fontAlgn="auto" hangingPunct="1">
              <a:spcAft>
                <a:spcPts val="0"/>
              </a:spcAft>
              <a:buClr>
                <a:schemeClr val="tx1"/>
              </a:buClr>
              <a:buSzPct val="65000"/>
              <a:buFont typeface="Wingdings" pitchFamily="2" charset="2"/>
              <a:buChar char="Ø"/>
              <a:defRPr/>
            </a:pPr>
            <a:r>
              <a:rPr lang="en-US" sz="2600" dirty="0">
                <a:solidFill>
                  <a:schemeClr val="tx2"/>
                </a:solidFill>
              </a:rPr>
              <a:t>Standard deduction </a:t>
            </a:r>
            <a:r>
              <a:rPr lang="en-US" sz="2600" u="sng" dirty="0">
                <a:solidFill>
                  <a:schemeClr val="tx2"/>
                </a:solidFill>
              </a:rPr>
              <a:t>OR</a:t>
            </a:r>
            <a:r>
              <a:rPr lang="en-US" sz="2600" dirty="0">
                <a:solidFill>
                  <a:schemeClr val="tx2"/>
                </a:solidFill>
              </a:rPr>
              <a:t> </a:t>
            </a:r>
            <a:r>
              <a:rPr lang="en-US" sz="2600" dirty="0">
                <a:solidFill>
                  <a:srgbClr val="C00000"/>
                </a:solidFill>
              </a:rPr>
              <a:t>Itemize your deductions.</a:t>
            </a:r>
          </a:p>
          <a:p>
            <a:pPr marL="933450" lvl="1" indent="-533400" eaLnBrk="1" fontAlgn="auto" hangingPunct="1">
              <a:spcAft>
                <a:spcPts val="0"/>
              </a:spcAft>
              <a:buClr>
                <a:schemeClr val="tx1"/>
              </a:buClr>
              <a:buSzPct val="65000"/>
              <a:buFont typeface="Wingdings" pitchFamily="2" charset="2"/>
              <a:buChar char="Ø"/>
              <a:defRPr/>
            </a:pPr>
            <a:r>
              <a:rPr lang="en-US" dirty="0">
                <a:solidFill>
                  <a:schemeClr val="tx2"/>
                </a:solidFill>
              </a:rPr>
              <a:t>This makes sense if your actual deductible expenses are greater than the standard deduction.</a:t>
            </a:r>
            <a:r>
              <a:rPr lang="en-US" dirty="0">
                <a:solidFill>
                  <a:schemeClr val="tx2"/>
                </a:solidFill>
                <a:effectLst>
                  <a:outerShdw blurRad="38100" dist="38100" dir="2700000" algn="tl">
                    <a:srgbClr val="000000">
                      <a:alpha val="43137"/>
                    </a:srgbClr>
                  </a:outerShdw>
                </a:effectLst>
              </a:rPr>
              <a:t>	</a:t>
            </a:r>
          </a:p>
          <a:p>
            <a:pPr marL="1333500" lvl="2" indent="-533400" eaLnBrk="1" fontAlgn="auto" hangingPunct="1">
              <a:spcAft>
                <a:spcPts val="0"/>
              </a:spcAft>
              <a:buClr>
                <a:schemeClr val="bg2"/>
              </a:buClr>
              <a:buSzPct val="65000"/>
              <a:buFontTx/>
              <a:buAutoNum type="arabicPeriod"/>
              <a:defRPr/>
            </a:pPr>
            <a:endParaRPr lang="en-US" sz="2200" dirty="0">
              <a:effectLst>
                <a:outerShdw blurRad="38100" dist="38100" dir="2700000" algn="tl">
                  <a:srgbClr val="000000">
                    <a:alpha val="43137"/>
                  </a:srgbClr>
                </a:outerShdw>
              </a:effectLst>
            </a:endParaRPr>
          </a:p>
        </p:txBody>
      </p:sp>
      <p:pic>
        <p:nvPicPr>
          <p:cNvPr id="17412" name="Picture 2" descr="C:\Documents and Settings\Sharon Bonnem\Local Settings\Temporary Internet Files\Content.IE5\QHOGAKQX\MMj028274700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257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bwMode="auto">
          <a:xfrm>
            <a:off x="2362200" y="4191000"/>
            <a:ext cx="5029200" cy="990600"/>
          </a:xfrm>
          <a:prstGeom prst="cloudCallout">
            <a:avLst/>
          </a:prstGeom>
          <a:solidFill>
            <a:schemeClr val="accent1"/>
          </a:solidFill>
          <a:ln w="9525" cap="flat" cmpd="sng" algn="ctr">
            <a:solidFill>
              <a:schemeClr val="tx1"/>
            </a:solidFill>
            <a:prstDash val="solid"/>
            <a:miter lim="800000"/>
            <a:headEnd type="none" w="sm" len="sm"/>
            <a:tailEnd type="none" w="sm" len="sm"/>
          </a:ln>
          <a:effectLst/>
        </p:spPr>
        <p:txBody>
          <a:bodyPr/>
          <a:lstStyle/>
          <a:p>
            <a:pPr marL="1333500" lvl="2" indent="-533400" eaLnBrk="1" hangingPunct="1">
              <a:buClr>
                <a:schemeClr val="bg2"/>
              </a:buClr>
              <a:buSzPct val="65000"/>
              <a:defRPr/>
            </a:pPr>
            <a:r>
              <a:rPr lang="en-US" dirty="0">
                <a:solidFill>
                  <a:schemeClr val="accent5">
                    <a:lumMod val="20000"/>
                    <a:lumOff val="80000"/>
                  </a:schemeClr>
                </a:solidFill>
                <a:effectLst>
                  <a:outerShdw blurRad="38100" dist="38100" dir="2700000" algn="tl">
                    <a:srgbClr val="000000">
                      <a:alpha val="43137"/>
                    </a:srgbClr>
                  </a:outerShdw>
                </a:effectLst>
                <a:latin typeface="Arial" charset="0"/>
              </a:rPr>
              <a:t>Hmmm….so what’s deductible?????</a:t>
            </a:r>
          </a:p>
        </p:txBody>
      </p:sp>
    </p:spTree>
    <p:extLst>
      <p:ext uri="{BB962C8B-B14F-4D97-AF65-F5344CB8AC3E}">
        <p14:creationId xmlns:p14="http://schemas.microsoft.com/office/powerpoint/2010/main" val="207312597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8510" y="964721"/>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4000" dirty="0" smtClean="0">
                <a:solidFill>
                  <a:schemeClr val="accent1">
                    <a:lumMod val="50000"/>
                  </a:schemeClr>
                </a:solidFill>
              </a:rPr>
              <a:t>Itemized Deductions</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438510" y="1676400"/>
            <a:ext cx="8382000" cy="4343400"/>
          </a:xfrm>
        </p:spPr>
        <p:txBody>
          <a:bodyPr rtlCol="0">
            <a:normAutofit fontScale="92500" lnSpcReduction="10000"/>
          </a:bodyPr>
          <a:lstStyle/>
          <a:p>
            <a:pPr marL="533400" indent="-533400" eaLnBrk="1" fontAlgn="auto" hangingPunct="1">
              <a:spcAft>
                <a:spcPts val="0"/>
              </a:spcAft>
              <a:buClr>
                <a:schemeClr val="tx1"/>
              </a:buClr>
              <a:buSzPct val="65000"/>
              <a:buFont typeface="Wingdings" pitchFamily="2" charset="2"/>
              <a:buChar char="Ø"/>
              <a:defRPr/>
            </a:pPr>
            <a:r>
              <a:rPr lang="en-US" sz="2400" dirty="0" smtClean="0">
                <a:solidFill>
                  <a:srgbClr val="C00000"/>
                </a:solidFill>
              </a:rPr>
              <a:t>Mortgage Interest paid </a:t>
            </a:r>
            <a:r>
              <a:rPr lang="en-US" sz="2400" dirty="0" smtClean="0">
                <a:solidFill>
                  <a:schemeClr val="accent1">
                    <a:lumMod val="50000"/>
                  </a:schemeClr>
                </a:solidFill>
              </a:rPr>
              <a:t>on a Maximum loan of $750,000</a:t>
            </a:r>
          </a:p>
          <a:p>
            <a:pPr marL="533400" indent="-533400" eaLnBrk="1" fontAlgn="auto" hangingPunct="1">
              <a:spcAft>
                <a:spcPts val="0"/>
              </a:spcAft>
              <a:buClr>
                <a:schemeClr val="tx1"/>
              </a:buClr>
              <a:buSzPct val="65000"/>
              <a:buFont typeface="Wingdings" pitchFamily="2" charset="2"/>
              <a:buChar char="Ø"/>
              <a:defRPr/>
            </a:pPr>
            <a:r>
              <a:rPr lang="en-US" sz="2400" dirty="0" smtClean="0">
                <a:solidFill>
                  <a:srgbClr val="C00000"/>
                </a:solidFill>
              </a:rPr>
              <a:t>Medical </a:t>
            </a:r>
            <a:r>
              <a:rPr lang="en-US" sz="2400" dirty="0">
                <a:solidFill>
                  <a:srgbClr val="C00000"/>
                </a:solidFill>
              </a:rPr>
              <a:t>expenses </a:t>
            </a:r>
            <a:r>
              <a:rPr lang="en-US" sz="2400" dirty="0">
                <a:solidFill>
                  <a:schemeClr val="tx2"/>
                </a:solidFill>
              </a:rPr>
              <a:t>in excess </a:t>
            </a:r>
            <a:r>
              <a:rPr lang="en-US" sz="2400" dirty="0" smtClean="0">
                <a:solidFill>
                  <a:schemeClr val="tx2"/>
                </a:solidFill>
              </a:rPr>
              <a:t>of 7.5</a:t>
            </a:r>
            <a:r>
              <a:rPr lang="en-US" sz="2400" dirty="0">
                <a:solidFill>
                  <a:schemeClr val="tx2"/>
                </a:solidFill>
              </a:rPr>
              <a:t>% in 2018 &amp; </a:t>
            </a:r>
            <a:r>
              <a:rPr lang="en-US" sz="2400" dirty="0" smtClean="0">
                <a:solidFill>
                  <a:schemeClr val="tx2"/>
                </a:solidFill>
              </a:rPr>
              <a:t>2019 </a:t>
            </a:r>
            <a:endParaRPr lang="en-US" sz="2400" dirty="0">
              <a:solidFill>
                <a:schemeClr val="tx2"/>
              </a:solidFill>
            </a:endParaRPr>
          </a:p>
          <a:p>
            <a:pPr marL="533400" indent="-533400" eaLnBrk="1" fontAlgn="auto" hangingPunct="1">
              <a:spcAft>
                <a:spcPts val="0"/>
              </a:spcAft>
              <a:buClr>
                <a:schemeClr val="tx1"/>
              </a:buClr>
              <a:buSzPct val="65000"/>
              <a:buFont typeface="Wingdings" pitchFamily="2" charset="2"/>
              <a:buChar char="Ø"/>
              <a:defRPr/>
            </a:pPr>
            <a:r>
              <a:rPr lang="en-US" sz="2400" dirty="0">
                <a:solidFill>
                  <a:srgbClr val="C00000"/>
                </a:solidFill>
              </a:rPr>
              <a:t>State and local income </a:t>
            </a:r>
            <a:r>
              <a:rPr lang="en-US" sz="2400" dirty="0" smtClean="0">
                <a:solidFill>
                  <a:srgbClr val="C00000"/>
                </a:solidFill>
              </a:rPr>
              <a:t>tax + Property Tax </a:t>
            </a:r>
          </a:p>
          <a:p>
            <a:pPr marL="819150" lvl="1" indent="-533400">
              <a:buClr>
                <a:schemeClr val="tx1"/>
              </a:buClr>
              <a:buSzPct val="65000"/>
              <a:buFont typeface="Wingdings" pitchFamily="2" charset="2"/>
              <a:buChar char="Ø"/>
              <a:defRPr/>
            </a:pPr>
            <a:r>
              <a:rPr lang="en-US" sz="2400" dirty="0" smtClean="0">
                <a:solidFill>
                  <a:schemeClr val="accent1">
                    <a:lumMod val="50000"/>
                  </a:schemeClr>
                </a:solidFill>
              </a:rPr>
              <a:t>(</a:t>
            </a:r>
            <a:r>
              <a:rPr lang="en-US" sz="2400" dirty="0">
                <a:solidFill>
                  <a:schemeClr val="accent1">
                    <a:lumMod val="50000"/>
                  </a:schemeClr>
                </a:solidFill>
              </a:rPr>
              <a:t>limited to </a:t>
            </a:r>
            <a:r>
              <a:rPr lang="en-US" sz="2400" dirty="0" smtClean="0">
                <a:solidFill>
                  <a:schemeClr val="accent1">
                    <a:lumMod val="50000"/>
                  </a:schemeClr>
                </a:solidFill>
              </a:rPr>
              <a:t>$10,000 maximum)</a:t>
            </a:r>
            <a:endParaRPr lang="en-US" sz="2400" dirty="0">
              <a:solidFill>
                <a:schemeClr val="accent1">
                  <a:lumMod val="50000"/>
                </a:schemeClr>
              </a:solidFill>
            </a:endParaRPr>
          </a:p>
          <a:p>
            <a:pPr marL="533400" indent="-533400" eaLnBrk="1" fontAlgn="auto" hangingPunct="1">
              <a:spcAft>
                <a:spcPts val="0"/>
              </a:spcAft>
              <a:buClr>
                <a:schemeClr val="tx1"/>
              </a:buClr>
              <a:buSzPct val="65000"/>
              <a:buFont typeface="Wingdings" pitchFamily="2" charset="2"/>
              <a:buChar char="Ø"/>
              <a:defRPr/>
            </a:pPr>
            <a:r>
              <a:rPr lang="en-US" sz="2400" dirty="0">
                <a:solidFill>
                  <a:srgbClr val="C00000"/>
                </a:solidFill>
              </a:rPr>
              <a:t>Charitable contributions </a:t>
            </a:r>
            <a:r>
              <a:rPr lang="en-US" sz="2400" dirty="0">
                <a:solidFill>
                  <a:schemeClr val="tx1"/>
                </a:solidFill>
              </a:rPr>
              <a:t>(limits apply)</a:t>
            </a:r>
          </a:p>
          <a:p>
            <a:pPr marL="533400" indent="-533400" eaLnBrk="1" fontAlgn="auto" hangingPunct="1">
              <a:spcAft>
                <a:spcPts val="0"/>
              </a:spcAft>
              <a:buClr>
                <a:schemeClr val="tx1"/>
              </a:buClr>
              <a:buSzPct val="65000"/>
              <a:buFont typeface="Arial" charset="0"/>
              <a:buNone/>
              <a:defRPr/>
            </a:pPr>
            <a:endParaRPr lang="en-US" sz="2400" dirty="0">
              <a:solidFill>
                <a:srgbClr val="C00000"/>
              </a:solidFill>
            </a:endParaRPr>
          </a:p>
          <a:p>
            <a:pPr marL="0" indent="0" eaLnBrk="1" fontAlgn="auto" hangingPunct="1">
              <a:spcAft>
                <a:spcPts val="0"/>
              </a:spcAft>
              <a:buClr>
                <a:schemeClr val="tx1"/>
              </a:buClr>
              <a:buSzPct val="65000"/>
              <a:buNone/>
              <a:defRPr/>
            </a:pPr>
            <a:r>
              <a:rPr lang="en-US" sz="2400" b="0" dirty="0">
                <a:solidFill>
                  <a:schemeClr val="tx2"/>
                </a:solidFill>
              </a:rPr>
              <a:t>There are others, but these </a:t>
            </a:r>
            <a:r>
              <a:rPr lang="en-US" sz="2400" b="0" dirty="0" smtClean="0">
                <a:solidFill>
                  <a:schemeClr val="tx2"/>
                </a:solidFill>
              </a:rPr>
              <a:t>are </a:t>
            </a:r>
            <a:r>
              <a:rPr lang="en-US" sz="2400" b="0" dirty="0">
                <a:solidFill>
                  <a:schemeClr val="tx2"/>
                </a:solidFill>
              </a:rPr>
              <a:t>the largest and most popular.</a:t>
            </a:r>
          </a:p>
          <a:p>
            <a:pPr marL="0" indent="0" eaLnBrk="1" fontAlgn="auto" hangingPunct="1">
              <a:spcAft>
                <a:spcPts val="0"/>
              </a:spcAft>
              <a:buClr>
                <a:schemeClr val="tx1"/>
              </a:buClr>
              <a:buSzPct val="65000"/>
              <a:buNone/>
              <a:defRPr/>
            </a:pPr>
            <a:endParaRPr lang="en-US" sz="2400" b="0" dirty="0">
              <a:solidFill>
                <a:srgbClr val="C00000"/>
              </a:solidFill>
            </a:endParaRPr>
          </a:p>
          <a:p>
            <a:pPr marL="0" indent="0" eaLnBrk="1" fontAlgn="auto" hangingPunct="1">
              <a:spcAft>
                <a:spcPts val="0"/>
              </a:spcAft>
              <a:buClr>
                <a:schemeClr val="tx1"/>
              </a:buClr>
              <a:buSzPct val="65000"/>
              <a:buNone/>
              <a:defRPr/>
            </a:pPr>
            <a:r>
              <a:rPr lang="en-US" sz="2400" b="0" dirty="0">
                <a:solidFill>
                  <a:schemeClr val="tx2"/>
                </a:solidFill>
              </a:rPr>
              <a:t>Many of these deductions are limited for high income taxpayers (due to AGI phase outs) and/or may have subtle adjustments</a:t>
            </a:r>
          </a:p>
          <a:p>
            <a:pPr marL="533400" indent="-533400" eaLnBrk="1" fontAlgn="auto" hangingPunct="1">
              <a:spcAft>
                <a:spcPts val="0"/>
              </a:spcAft>
              <a:buClr>
                <a:schemeClr val="bg2"/>
              </a:buClr>
              <a:buSzPct val="65000"/>
              <a:buFont typeface="Wingdings" pitchFamily="2" charset="2"/>
              <a:buChar char="Ø"/>
              <a:defRPr/>
            </a:pP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443652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6147" name="Rectangle 3"/>
          <p:cNvSpPr>
            <a:spLocks noGrp="1" noChangeArrowheads="1"/>
          </p:cNvSpPr>
          <p:nvPr>
            <p:ph type="body" sz="half" idx="1"/>
          </p:nvPr>
        </p:nvSpPr>
        <p:spPr>
          <a:xfrm>
            <a:off x="391064" y="1877683"/>
            <a:ext cx="8382000" cy="3733800"/>
          </a:xfrm>
        </p:spPr>
        <p:txBody>
          <a:bodyPr>
            <a:normAutofit fontScale="92500"/>
          </a:bodyPr>
          <a:lstStyle/>
          <a:p>
            <a:pPr marL="1333500" lvl="2" indent="-533400" eaLnBrk="1" hangingPunct="1">
              <a:buClr>
                <a:schemeClr val="bg2"/>
              </a:buClr>
              <a:buSzPct val="65000"/>
              <a:buFontTx/>
              <a:buNone/>
            </a:pPr>
            <a:r>
              <a:rPr lang="en-US" altLang="en-US" sz="2200" dirty="0"/>
              <a:t>   Income</a:t>
            </a:r>
          </a:p>
          <a:p>
            <a:pPr marL="1333500" lvl="2" indent="-533400" eaLnBrk="1" hangingPunct="1">
              <a:buClr>
                <a:schemeClr val="bg2"/>
              </a:buClr>
              <a:buSzPct val="65000"/>
              <a:buFontTx/>
              <a:buNone/>
            </a:pPr>
            <a:r>
              <a:rPr lang="en-US" altLang="en-US" sz="2200" u="sng" dirty="0">
                <a:solidFill>
                  <a:srgbClr val="C00000"/>
                </a:solidFill>
              </a:rPr>
              <a:t>	-  </a:t>
            </a:r>
            <a:r>
              <a:rPr lang="en-US" altLang="en-US" sz="2200" u="sng" dirty="0" smtClean="0">
                <a:solidFill>
                  <a:srgbClr val="C00000"/>
                </a:solidFill>
              </a:rPr>
              <a:t>Deductions</a:t>
            </a:r>
            <a:endParaRPr lang="en-US" altLang="en-US" sz="2200" u="sng" dirty="0">
              <a:solidFill>
                <a:srgbClr val="C00000"/>
              </a:solidFill>
            </a:endParaRPr>
          </a:p>
          <a:p>
            <a:pPr marL="1333500" lvl="2" indent="-533400" eaLnBrk="1" hangingPunct="1">
              <a:buClr>
                <a:schemeClr val="bg2"/>
              </a:buClr>
              <a:buSzPct val="65000"/>
              <a:buFontTx/>
              <a:buNone/>
            </a:pPr>
            <a:r>
              <a:rPr lang="en-US" altLang="en-US" sz="2200" dirty="0"/>
              <a:t>= Taxable Income</a:t>
            </a:r>
          </a:p>
          <a:p>
            <a:pPr marL="1333500" lvl="2" indent="-533400" eaLnBrk="1" hangingPunct="1">
              <a:buClr>
                <a:schemeClr val="bg2"/>
              </a:buClr>
              <a:buSzPct val="65000"/>
              <a:buFontTx/>
              <a:buNone/>
            </a:pPr>
            <a:endParaRPr lang="en-US" altLang="en-US" sz="2200" dirty="0" smtClean="0"/>
          </a:p>
          <a:p>
            <a:pPr marL="1333500" lvl="2" indent="-533400" eaLnBrk="1" hangingPunct="1">
              <a:buClr>
                <a:schemeClr val="bg2"/>
              </a:buClr>
              <a:buSzPct val="65000"/>
              <a:buFontTx/>
              <a:buNone/>
            </a:pPr>
            <a:r>
              <a:rPr lang="en-US" altLang="en-US" sz="2200" dirty="0" smtClean="0"/>
              <a:t>Use “Tax Rate Schedule” to calculate Total </a:t>
            </a:r>
            <a:r>
              <a:rPr lang="en-US" altLang="en-US" sz="2200" dirty="0" smtClean="0"/>
              <a:t>Taxes </a:t>
            </a:r>
            <a:r>
              <a:rPr lang="en-US" altLang="en-US" sz="2200" dirty="0"/>
              <a:t>for the Year</a:t>
            </a:r>
          </a:p>
          <a:p>
            <a:pPr marL="1333500" lvl="2" indent="-533400" eaLnBrk="1" hangingPunct="1">
              <a:buClr>
                <a:schemeClr val="bg2"/>
              </a:buClr>
              <a:buSzPct val="65000"/>
              <a:buFontTx/>
              <a:buNone/>
            </a:pPr>
            <a:r>
              <a:rPr lang="en-US" altLang="en-US" sz="2200" dirty="0">
                <a:solidFill>
                  <a:srgbClr val="C00000"/>
                </a:solidFill>
              </a:rPr>
              <a:t>	-   Tax credits</a:t>
            </a:r>
            <a:endParaRPr lang="en-US" altLang="en-US" sz="2200" dirty="0"/>
          </a:p>
          <a:p>
            <a:pPr marL="1333500" lvl="2" indent="-533400" eaLnBrk="1" hangingPunct="1">
              <a:buClr>
                <a:schemeClr val="bg2"/>
              </a:buClr>
              <a:buSzPct val="65000"/>
              <a:buFontTx/>
              <a:buNone/>
            </a:pPr>
            <a:r>
              <a:rPr lang="en-US" altLang="en-US" sz="2200" u="sng" dirty="0">
                <a:solidFill>
                  <a:srgbClr val="C00000"/>
                </a:solidFill>
              </a:rPr>
              <a:t>	-   Taxes already paid during the year </a:t>
            </a:r>
            <a:r>
              <a:rPr lang="en-US" altLang="en-US" sz="1400" u="sng" dirty="0">
                <a:solidFill>
                  <a:srgbClr val="C00000"/>
                </a:solidFill>
              </a:rPr>
              <a:t>(ex. withholding from paycheck)</a:t>
            </a:r>
          </a:p>
          <a:p>
            <a:pPr marL="1333500" lvl="2" indent="-533400" eaLnBrk="1" hangingPunct="1">
              <a:buClr>
                <a:schemeClr val="bg2"/>
              </a:buClr>
              <a:buSzPct val="65000"/>
              <a:buFontTx/>
              <a:buNone/>
            </a:pPr>
            <a:r>
              <a:rPr lang="en-US" altLang="en-US" sz="2200" dirty="0"/>
              <a:t>=  Tax that needs to be paid and submitted when filing*</a:t>
            </a:r>
          </a:p>
        </p:txBody>
      </p:sp>
      <p:sp>
        <p:nvSpPr>
          <p:cNvPr id="6149" name="TextBox 5"/>
          <p:cNvSpPr txBox="1">
            <a:spLocks noChangeArrowheads="1"/>
          </p:cNvSpPr>
          <p:nvPr/>
        </p:nvSpPr>
        <p:spPr bwMode="auto">
          <a:xfrm flipH="1">
            <a:off x="1981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algn="l"/>
            <a:r>
              <a:rPr lang="en-US" altLang="en-US" sz="1400"/>
              <a:t>* If negative, taxpayer will receive a refund</a:t>
            </a:r>
            <a:r>
              <a:rPr lang="en-US" altLang="en-US"/>
              <a:t>.</a:t>
            </a:r>
          </a:p>
        </p:txBody>
      </p:sp>
      <p:sp>
        <p:nvSpPr>
          <p:cNvPr id="2" name="Right Arrow 1"/>
          <p:cNvSpPr/>
          <p:nvPr/>
        </p:nvSpPr>
        <p:spPr>
          <a:xfrm>
            <a:off x="146649" y="2723342"/>
            <a:ext cx="105242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609268">
            <a:off x="142330" y="3185223"/>
            <a:ext cx="115393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57528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6004" y="1249777"/>
            <a:ext cx="6458910" cy="2945403"/>
          </a:xfrm>
          <a:prstGeom prst="rect">
            <a:avLst/>
          </a:prstGeom>
        </p:spPr>
      </p:pic>
      <p:sp>
        <p:nvSpPr>
          <p:cNvPr id="2" name="Title 1"/>
          <p:cNvSpPr>
            <a:spLocks noGrp="1"/>
          </p:cNvSpPr>
          <p:nvPr>
            <p:ph type="title"/>
          </p:nvPr>
        </p:nvSpPr>
        <p:spPr>
          <a:xfrm>
            <a:off x="172995" y="606334"/>
            <a:ext cx="8905102" cy="703482"/>
          </a:xfrm>
        </p:spPr>
        <p:txBody>
          <a:bodyPr>
            <a:normAutofit/>
          </a:bodyPr>
          <a:lstStyle/>
          <a:p>
            <a:pPr algn="ctr"/>
            <a:r>
              <a:rPr lang="en-US" sz="2800" dirty="0" smtClean="0"/>
              <a:t>2018 </a:t>
            </a:r>
            <a:r>
              <a:rPr lang="en-US" sz="2800" dirty="0"/>
              <a:t>Income Tax </a:t>
            </a:r>
            <a:r>
              <a:rPr lang="en-US" sz="2800" dirty="0" smtClean="0"/>
              <a:t>Rates IF Single Taxpayer</a:t>
            </a:r>
            <a:endParaRPr lang="en-US" sz="2800" dirty="0"/>
          </a:p>
        </p:txBody>
      </p:sp>
      <p:sp>
        <p:nvSpPr>
          <p:cNvPr id="4" name="TextBox 3"/>
          <p:cNvSpPr txBox="1"/>
          <p:nvPr/>
        </p:nvSpPr>
        <p:spPr>
          <a:xfrm>
            <a:off x="1562792" y="4281307"/>
            <a:ext cx="5735782" cy="2123658"/>
          </a:xfrm>
          <a:prstGeom prst="rect">
            <a:avLst/>
          </a:prstGeom>
          <a:noFill/>
        </p:spPr>
        <p:txBody>
          <a:bodyPr wrap="square" rtlCol="0">
            <a:spAutoFit/>
          </a:bodyPr>
          <a:lstStyle/>
          <a:p>
            <a:r>
              <a:rPr lang="en-US" sz="2000" dirty="0">
                <a:solidFill>
                  <a:schemeClr val="accent1"/>
                </a:solidFill>
              </a:rPr>
              <a:t>How much tax would you owe if </a:t>
            </a:r>
            <a:r>
              <a:rPr lang="en-US" sz="2000" dirty="0" smtClean="0">
                <a:solidFill>
                  <a:schemeClr val="accent1"/>
                </a:solidFill>
              </a:rPr>
              <a:t>you are </a:t>
            </a:r>
            <a:r>
              <a:rPr lang="en-US" sz="2000" u="sng" dirty="0" smtClean="0">
                <a:solidFill>
                  <a:schemeClr val="accent1"/>
                </a:solidFill>
              </a:rPr>
              <a:t>Single</a:t>
            </a:r>
            <a:r>
              <a:rPr lang="en-US" sz="2000" dirty="0" smtClean="0">
                <a:solidFill>
                  <a:schemeClr val="accent1"/>
                </a:solidFill>
              </a:rPr>
              <a:t> </a:t>
            </a:r>
          </a:p>
          <a:p>
            <a:r>
              <a:rPr lang="en-US" sz="2000" dirty="0">
                <a:solidFill>
                  <a:schemeClr val="accent1"/>
                </a:solidFill>
              </a:rPr>
              <a:t>a</a:t>
            </a:r>
            <a:r>
              <a:rPr lang="en-US" sz="2000" dirty="0" smtClean="0">
                <a:solidFill>
                  <a:schemeClr val="accent1"/>
                </a:solidFill>
              </a:rPr>
              <a:t>nd you</a:t>
            </a:r>
            <a:r>
              <a:rPr lang="en-US" sz="2000" dirty="0" smtClean="0">
                <a:solidFill>
                  <a:schemeClr val="accent1"/>
                </a:solidFill>
              </a:rPr>
              <a:t>r Taxable Income was $100,000 in 2018?</a:t>
            </a:r>
            <a:endParaRPr lang="en-US" sz="2000" dirty="0">
              <a:solidFill>
                <a:schemeClr val="accent1"/>
              </a:solidFill>
            </a:endParaRPr>
          </a:p>
          <a:p>
            <a:endParaRPr lang="en-US" sz="2000" dirty="0">
              <a:solidFill>
                <a:srgbClr val="FF0000"/>
              </a:solidFill>
            </a:endParaRPr>
          </a:p>
          <a:p>
            <a:r>
              <a:rPr lang="en-US" dirty="0">
                <a:solidFill>
                  <a:srgbClr val="FF0000"/>
                </a:solidFill>
              </a:rPr>
              <a:t>$</a:t>
            </a:r>
            <a:r>
              <a:rPr lang="en-US" dirty="0" smtClean="0">
                <a:solidFill>
                  <a:srgbClr val="FF0000"/>
                </a:solidFill>
              </a:rPr>
              <a:t>14,089.50    </a:t>
            </a:r>
            <a:endParaRPr lang="en-US" dirty="0">
              <a:solidFill>
                <a:srgbClr val="FF0000"/>
              </a:solidFill>
            </a:endParaRPr>
          </a:p>
          <a:p>
            <a:r>
              <a:rPr lang="en-US" u="sng" dirty="0">
                <a:solidFill>
                  <a:srgbClr val="FF0000"/>
                </a:solidFill>
              </a:rPr>
              <a:t>+ .</a:t>
            </a:r>
            <a:r>
              <a:rPr lang="en-US" u="sng" dirty="0" smtClean="0">
                <a:solidFill>
                  <a:srgbClr val="FF0000"/>
                </a:solidFill>
              </a:rPr>
              <a:t>24 </a:t>
            </a:r>
            <a:r>
              <a:rPr lang="en-US" u="sng" dirty="0">
                <a:solidFill>
                  <a:srgbClr val="FF0000"/>
                </a:solidFill>
              </a:rPr>
              <a:t>x ($100,000-</a:t>
            </a:r>
            <a:r>
              <a:rPr lang="en-US" u="sng" dirty="0" smtClean="0">
                <a:solidFill>
                  <a:srgbClr val="FF0000"/>
                </a:solidFill>
              </a:rPr>
              <a:t>$</a:t>
            </a:r>
            <a:r>
              <a:rPr lang="en-US" u="sng" dirty="0" smtClean="0">
                <a:solidFill>
                  <a:srgbClr val="FF0000"/>
                </a:solidFill>
              </a:rPr>
              <a:t>82,50</a:t>
            </a:r>
            <a:r>
              <a:rPr lang="en-US" u="sng" dirty="0" smtClean="0">
                <a:solidFill>
                  <a:srgbClr val="FF0000"/>
                </a:solidFill>
              </a:rPr>
              <a:t>0</a:t>
            </a:r>
            <a:r>
              <a:rPr lang="en-US" u="sng" dirty="0">
                <a:solidFill>
                  <a:srgbClr val="FF0000"/>
                </a:solidFill>
              </a:rPr>
              <a:t>) </a:t>
            </a:r>
          </a:p>
          <a:p>
            <a:endParaRPr lang="en-US" dirty="0">
              <a:solidFill>
                <a:srgbClr val="FF0000"/>
              </a:solidFill>
            </a:endParaRPr>
          </a:p>
          <a:p>
            <a:r>
              <a:rPr lang="en-US" dirty="0">
                <a:solidFill>
                  <a:srgbClr val="FF0000"/>
                </a:solidFill>
              </a:rPr>
              <a:t>= </a:t>
            </a:r>
            <a:r>
              <a:rPr lang="en-US" dirty="0" smtClean="0">
                <a:solidFill>
                  <a:srgbClr val="FF0000"/>
                </a:solidFill>
              </a:rPr>
              <a:t>$18,289.50 </a:t>
            </a:r>
            <a:r>
              <a:rPr lang="en-US" dirty="0">
                <a:solidFill>
                  <a:srgbClr val="FF0000"/>
                </a:solidFill>
              </a:rPr>
              <a:t>Tax Payable</a:t>
            </a:r>
          </a:p>
        </p:txBody>
      </p:sp>
      <p:cxnSp>
        <p:nvCxnSpPr>
          <p:cNvPr id="11" name="Straight Arrow Connector 10"/>
          <p:cNvCxnSpPr/>
          <p:nvPr/>
        </p:nvCxnSpPr>
        <p:spPr>
          <a:xfrm>
            <a:off x="2244436" y="3325091"/>
            <a:ext cx="51538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88257" y="3194857"/>
            <a:ext cx="3235750" cy="2632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3991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6147" name="Rectangle 3"/>
          <p:cNvSpPr>
            <a:spLocks noGrp="1" noChangeArrowheads="1"/>
          </p:cNvSpPr>
          <p:nvPr>
            <p:ph type="body" sz="half" idx="1"/>
          </p:nvPr>
        </p:nvSpPr>
        <p:spPr>
          <a:xfrm>
            <a:off x="391064" y="1877683"/>
            <a:ext cx="8382000" cy="3733800"/>
          </a:xfrm>
        </p:spPr>
        <p:txBody>
          <a:bodyPr>
            <a:normAutofit fontScale="92500"/>
          </a:bodyPr>
          <a:lstStyle/>
          <a:p>
            <a:pPr marL="1333500" lvl="2" indent="-533400" eaLnBrk="1" hangingPunct="1">
              <a:buClr>
                <a:schemeClr val="bg2"/>
              </a:buClr>
              <a:buSzPct val="65000"/>
              <a:buFontTx/>
              <a:buNone/>
            </a:pPr>
            <a:r>
              <a:rPr lang="en-US" altLang="en-US" sz="2200" dirty="0"/>
              <a:t>   Income</a:t>
            </a:r>
          </a:p>
          <a:p>
            <a:pPr marL="1333500" lvl="2" indent="-533400" eaLnBrk="1" hangingPunct="1">
              <a:buClr>
                <a:schemeClr val="bg2"/>
              </a:buClr>
              <a:buSzPct val="65000"/>
              <a:buFontTx/>
              <a:buNone/>
            </a:pPr>
            <a:r>
              <a:rPr lang="en-US" altLang="en-US" sz="2200" u="sng" dirty="0">
                <a:solidFill>
                  <a:srgbClr val="C00000"/>
                </a:solidFill>
              </a:rPr>
              <a:t>	-  </a:t>
            </a:r>
            <a:r>
              <a:rPr lang="en-US" altLang="en-US" sz="2200" u="sng" dirty="0" smtClean="0">
                <a:solidFill>
                  <a:srgbClr val="C00000"/>
                </a:solidFill>
              </a:rPr>
              <a:t>Deductions</a:t>
            </a:r>
            <a:endParaRPr lang="en-US" altLang="en-US" sz="2200" u="sng" dirty="0">
              <a:solidFill>
                <a:srgbClr val="C00000"/>
              </a:solidFill>
            </a:endParaRPr>
          </a:p>
          <a:p>
            <a:pPr marL="1333500" lvl="2" indent="-533400" eaLnBrk="1" hangingPunct="1">
              <a:buClr>
                <a:schemeClr val="bg2"/>
              </a:buClr>
              <a:buSzPct val="65000"/>
              <a:buFontTx/>
              <a:buNone/>
            </a:pPr>
            <a:r>
              <a:rPr lang="en-US" altLang="en-US" sz="2200" dirty="0"/>
              <a:t>= Taxable Income</a:t>
            </a:r>
          </a:p>
          <a:p>
            <a:pPr marL="1333500" lvl="2" indent="-533400" eaLnBrk="1" hangingPunct="1">
              <a:buClr>
                <a:schemeClr val="bg2"/>
              </a:buClr>
              <a:buSzPct val="65000"/>
              <a:buFontTx/>
              <a:buNone/>
            </a:pPr>
            <a:endParaRPr lang="en-US" altLang="en-US" sz="2200" dirty="0" smtClean="0"/>
          </a:p>
          <a:p>
            <a:pPr marL="1333500" lvl="2" indent="-533400" eaLnBrk="1" hangingPunct="1">
              <a:buClr>
                <a:schemeClr val="bg2"/>
              </a:buClr>
              <a:buSzPct val="65000"/>
              <a:buFontTx/>
              <a:buNone/>
            </a:pPr>
            <a:r>
              <a:rPr lang="en-US" altLang="en-US" sz="2200" dirty="0" smtClean="0"/>
              <a:t>Use “Tax Rate Schedule” to calculate Total </a:t>
            </a:r>
            <a:r>
              <a:rPr lang="en-US" altLang="en-US" sz="2200" dirty="0" smtClean="0"/>
              <a:t>Taxes </a:t>
            </a:r>
            <a:r>
              <a:rPr lang="en-US" altLang="en-US" sz="2200" dirty="0"/>
              <a:t>for the Year</a:t>
            </a:r>
          </a:p>
          <a:p>
            <a:pPr marL="1333500" lvl="2" indent="-533400" eaLnBrk="1" hangingPunct="1">
              <a:buClr>
                <a:schemeClr val="bg2"/>
              </a:buClr>
              <a:buSzPct val="65000"/>
              <a:buFontTx/>
              <a:buNone/>
            </a:pPr>
            <a:r>
              <a:rPr lang="en-US" altLang="en-US" sz="2200" dirty="0">
                <a:solidFill>
                  <a:srgbClr val="C00000"/>
                </a:solidFill>
              </a:rPr>
              <a:t>	-   Tax credits</a:t>
            </a:r>
            <a:endParaRPr lang="en-US" altLang="en-US" sz="2200" dirty="0"/>
          </a:p>
          <a:p>
            <a:pPr marL="1333500" lvl="2" indent="-533400" eaLnBrk="1" hangingPunct="1">
              <a:buClr>
                <a:schemeClr val="bg2"/>
              </a:buClr>
              <a:buSzPct val="65000"/>
              <a:buFontTx/>
              <a:buNone/>
            </a:pPr>
            <a:r>
              <a:rPr lang="en-US" altLang="en-US" sz="2200" u="sng" dirty="0">
                <a:solidFill>
                  <a:srgbClr val="C00000"/>
                </a:solidFill>
              </a:rPr>
              <a:t>	-   Taxes already paid during the year </a:t>
            </a:r>
            <a:r>
              <a:rPr lang="en-US" altLang="en-US" sz="1400" u="sng" dirty="0">
                <a:solidFill>
                  <a:srgbClr val="C00000"/>
                </a:solidFill>
              </a:rPr>
              <a:t>(ex. withholding from paycheck)</a:t>
            </a:r>
          </a:p>
          <a:p>
            <a:pPr marL="1333500" lvl="2" indent="-533400" eaLnBrk="1" hangingPunct="1">
              <a:buClr>
                <a:schemeClr val="bg2"/>
              </a:buClr>
              <a:buSzPct val="65000"/>
              <a:buFontTx/>
              <a:buNone/>
            </a:pPr>
            <a:r>
              <a:rPr lang="en-US" altLang="en-US" sz="2200" dirty="0"/>
              <a:t>=  Tax that needs to be paid and submitted when filing*</a:t>
            </a:r>
          </a:p>
        </p:txBody>
      </p:sp>
      <p:sp>
        <p:nvSpPr>
          <p:cNvPr id="6149" name="TextBox 5"/>
          <p:cNvSpPr txBox="1">
            <a:spLocks noChangeArrowheads="1"/>
          </p:cNvSpPr>
          <p:nvPr/>
        </p:nvSpPr>
        <p:spPr bwMode="auto">
          <a:xfrm flipH="1">
            <a:off x="1981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algn="l"/>
            <a:r>
              <a:rPr lang="en-US" altLang="en-US" sz="1400"/>
              <a:t>* If negative, taxpayer will receive a refund</a:t>
            </a:r>
            <a:r>
              <a:rPr lang="en-US" altLang="en-US"/>
              <a:t>.</a:t>
            </a:r>
          </a:p>
        </p:txBody>
      </p:sp>
      <p:sp>
        <p:nvSpPr>
          <p:cNvPr id="2" name="Right Arrow 1"/>
          <p:cNvSpPr/>
          <p:nvPr/>
        </p:nvSpPr>
        <p:spPr>
          <a:xfrm>
            <a:off x="154941" y="3977984"/>
            <a:ext cx="105242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87998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global-loans-mortgages.com/images/hou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310" y="3243534"/>
            <a:ext cx="1448939" cy="1086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838200"/>
            <a:ext cx="8382000" cy="5816600"/>
          </a:xfrm>
          <a:prstGeom prst="rect">
            <a:avLst/>
          </a:prstGeom>
          <a:noFill/>
        </p:spPr>
        <p:txBody>
          <a:bodyPr>
            <a:spAutoFit/>
          </a:bodyPr>
          <a:lstStyle/>
          <a:p>
            <a:pPr>
              <a:defRPr/>
            </a:pPr>
            <a:endParaRPr lang="en-US" i="0" dirty="0">
              <a:latin typeface="Arial" charset="0"/>
            </a:endParaRPr>
          </a:p>
          <a:p>
            <a:pPr marL="342900" indent="-342900" algn="l">
              <a:buFont typeface="+mj-lt"/>
              <a:buAutoNum type="arabicPeriod"/>
              <a:defRPr/>
            </a:pPr>
            <a:r>
              <a:rPr lang="en-US" sz="2400" i="0" dirty="0">
                <a:latin typeface="Arial" charset="0"/>
              </a:rPr>
              <a:t>Taxes on Purchases (Sales Tax)</a:t>
            </a:r>
          </a:p>
          <a:p>
            <a:pPr marL="800100" lvl="1" indent="-342900" algn="l">
              <a:buFont typeface="Arial" pitchFamily="34" charset="0"/>
              <a:buChar char="•"/>
              <a:defRPr/>
            </a:pPr>
            <a:r>
              <a:rPr lang="en-US" i="0" dirty="0">
                <a:latin typeface="Arial" charset="0"/>
              </a:rPr>
              <a:t>Sales tax is added to the price of goods sold.  </a:t>
            </a:r>
          </a:p>
          <a:p>
            <a:pPr marL="800100" lvl="1" indent="-342900" algn="l">
              <a:buFont typeface="Arial" pitchFamily="34" charset="0"/>
              <a:buChar char="•"/>
              <a:defRPr/>
            </a:pPr>
            <a:r>
              <a:rPr lang="en-US" i="0" dirty="0">
                <a:latin typeface="Arial" charset="0"/>
              </a:rPr>
              <a:t>Delaware is one of the few states that do not charge sales tax on most items.  However, there is sales tax included in gasoline, alcohol, tobacco products and other specific goods. </a:t>
            </a:r>
          </a:p>
          <a:p>
            <a:pPr marL="800100" lvl="1" indent="-342900" algn="l">
              <a:buFont typeface="Arial" pitchFamily="34" charset="0"/>
              <a:buChar char="•"/>
              <a:defRPr/>
            </a:pPr>
            <a:r>
              <a:rPr lang="en-US" i="0" dirty="0">
                <a:latin typeface="Arial" charset="0"/>
              </a:rPr>
              <a:t>State sales taxes range from 0% - 9.5% (Delaware &amp; Tennessee) and are paid when you make a purchase.</a:t>
            </a:r>
          </a:p>
          <a:p>
            <a:pPr marL="800100" lvl="1" indent="-342900" algn="l">
              <a:defRPr/>
            </a:pPr>
            <a:endParaRPr lang="en-US" i="0" dirty="0">
              <a:latin typeface="Arial" charset="0"/>
            </a:endParaRPr>
          </a:p>
          <a:p>
            <a:pPr marL="800100" lvl="1" indent="-342900" algn="l">
              <a:defRPr/>
            </a:pPr>
            <a:endParaRPr lang="en-US" i="0" dirty="0">
              <a:latin typeface="Arial" charset="0"/>
            </a:endParaRPr>
          </a:p>
          <a:p>
            <a:pPr marL="342900" indent="-342900" algn="l">
              <a:buFont typeface="+mj-lt"/>
              <a:buAutoNum type="arabicPeriod"/>
              <a:defRPr/>
            </a:pPr>
            <a:r>
              <a:rPr lang="en-US" sz="2400" i="0" dirty="0">
                <a:latin typeface="Arial" charset="0"/>
              </a:rPr>
              <a:t>Taxes on Property</a:t>
            </a:r>
          </a:p>
          <a:p>
            <a:pPr marL="800100" lvl="1" indent="-342900" algn="l">
              <a:buFont typeface="Arial" pitchFamily="34" charset="0"/>
              <a:buChar char="•"/>
              <a:defRPr/>
            </a:pPr>
            <a:r>
              <a:rPr lang="en-US" i="0" dirty="0">
                <a:latin typeface="Arial" charset="0"/>
              </a:rPr>
              <a:t>The most common tax is real estate tax. The amount of tax is established by the county in which the property is located. This tax varies largely from county to county and is based upon the size and value of the property. As states and localities increase this tax, it is an unwelcome surprise to those living on low and/or fixed income.</a:t>
            </a:r>
          </a:p>
          <a:p>
            <a:pPr marL="800100" lvl="1" indent="-342900" algn="l">
              <a:buFont typeface="Arial" pitchFamily="34" charset="0"/>
              <a:buChar char="•"/>
              <a:defRPr/>
            </a:pPr>
            <a:r>
              <a:rPr lang="en-US" i="0" dirty="0">
                <a:latin typeface="Arial" charset="0"/>
              </a:rPr>
              <a:t>Property taxes may also be levied on vehicles, boats, and certain machinery.</a:t>
            </a:r>
          </a:p>
          <a:p>
            <a:pPr marL="800100" lvl="1" indent="-342900" algn="l">
              <a:buFont typeface="Arial" pitchFamily="34" charset="0"/>
              <a:buChar char="•"/>
              <a:defRPr/>
            </a:pPr>
            <a:endParaRPr lang="en-US" dirty="0">
              <a:latin typeface="Arial" charset="0"/>
            </a:endParaRPr>
          </a:p>
          <a:p>
            <a:pPr marL="800100" lvl="1" indent="-342900" algn="l">
              <a:buFont typeface="Arial" pitchFamily="34" charset="0"/>
              <a:buChar char="•"/>
              <a:defRPr/>
            </a:pPr>
            <a:endParaRPr lang="en-US" i="0" dirty="0">
              <a:latin typeface="Arial" charset="0"/>
            </a:endParaRPr>
          </a:p>
        </p:txBody>
      </p:sp>
      <p:pic>
        <p:nvPicPr>
          <p:cNvPr id="54276" name="Picture 4" descr="http://www.technewsworld.com/images/article_images/69031_700x56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838200"/>
            <a:ext cx="1201947" cy="96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984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841076"/>
            <a:ext cx="6858000" cy="533400"/>
          </a:xfrm>
        </p:spPr>
        <p:txBody>
          <a:bodyPr rtlCol="0">
            <a:normAutofit fontScale="90000"/>
          </a:bodyPr>
          <a:lstStyle/>
          <a:p>
            <a:pPr eaLnBrk="1" fontAlgn="auto" hangingPunct="1">
              <a:spcAft>
                <a:spcPts val="0"/>
              </a:spcAft>
              <a:defRPr/>
            </a:pPr>
            <a:r>
              <a:rPr lang="en-US" sz="4000" dirty="0"/>
              <a:t/>
            </a:r>
            <a:br>
              <a:rPr lang="en-US" sz="4000" dirty="0"/>
            </a:br>
            <a:r>
              <a:rPr lang="en-US" sz="4000" dirty="0"/>
              <a:t>Subtract </a:t>
            </a:r>
            <a:r>
              <a:rPr lang="en-US" sz="4000" dirty="0">
                <a:solidFill>
                  <a:srgbClr val="C00000"/>
                </a:solidFill>
              </a:rPr>
              <a:t>Tax Credits</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8195" name="Rectangle 3"/>
          <p:cNvSpPr>
            <a:spLocks noGrp="1" noChangeArrowheads="1"/>
          </p:cNvSpPr>
          <p:nvPr>
            <p:ph type="body" sz="half" idx="1"/>
          </p:nvPr>
        </p:nvSpPr>
        <p:spPr>
          <a:xfrm>
            <a:off x="228600" y="1526874"/>
            <a:ext cx="8763000" cy="5331125"/>
          </a:xfrm>
        </p:spPr>
        <p:txBody>
          <a:bodyPr rtlCol="0">
            <a:normAutofit/>
          </a:bodyPr>
          <a:lstStyle/>
          <a:p>
            <a:pPr marL="533400"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“Dollar for dollar” reduction in taxes owed. Change each year.</a:t>
            </a:r>
          </a:p>
          <a:p>
            <a:pPr marL="533400"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Better than deductions!</a:t>
            </a:r>
            <a:endParaRPr lang="en-US" sz="2400" dirty="0">
              <a:solidFill>
                <a:srgbClr val="C00000"/>
              </a:solidFill>
            </a:endParaRPr>
          </a:p>
          <a:p>
            <a:pPr marL="933450" lvl="1"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Child tax credit  </a:t>
            </a:r>
            <a:r>
              <a:rPr lang="en-US" sz="2000" dirty="0" smtClean="0">
                <a:solidFill>
                  <a:srgbClr val="C00000"/>
                </a:solidFill>
              </a:rPr>
              <a:t>= $2000 per child </a:t>
            </a:r>
            <a:r>
              <a:rPr lang="en-US" sz="2000" dirty="0" smtClean="0">
                <a:solidFill>
                  <a:schemeClr val="tx2"/>
                </a:solidFill>
              </a:rPr>
              <a:t>(16 </a:t>
            </a:r>
            <a:r>
              <a:rPr lang="en-US" sz="2000" dirty="0">
                <a:solidFill>
                  <a:schemeClr val="tx2"/>
                </a:solidFill>
              </a:rPr>
              <a:t>and under)</a:t>
            </a:r>
          </a:p>
          <a:p>
            <a:pPr marL="933450" lvl="1"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Child </a:t>
            </a:r>
            <a:r>
              <a:rPr lang="en-US" sz="2000" u="sng" dirty="0">
                <a:solidFill>
                  <a:srgbClr val="C00000"/>
                </a:solidFill>
              </a:rPr>
              <a:t>care</a:t>
            </a:r>
            <a:r>
              <a:rPr lang="en-US" sz="2000" dirty="0">
                <a:solidFill>
                  <a:srgbClr val="C00000"/>
                </a:solidFill>
              </a:rPr>
              <a:t> tax credit </a:t>
            </a:r>
            <a:r>
              <a:rPr lang="en-US" sz="2000" dirty="0">
                <a:solidFill>
                  <a:schemeClr val="tx2"/>
                </a:solidFill>
              </a:rPr>
              <a:t>(12 and under)</a:t>
            </a:r>
          </a:p>
          <a:p>
            <a:pPr marL="933450" lvl="1"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Earned income tax credit</a:t>
            </a:r>
          </a:p>
          <a:p>
            <a:pPr marL="933450" lvl="1" indent="-533400">
              <a:buClr>
                <a:schemeClr val="tx1"/>
              </a:buClr>
              <a:buSzPct val="65000"/>
              <a:buFont typeface="Wingdings" pitchFamily="2" charset="2"/>
              <a:buChar char="Ø"/>
              <a:defRPr/>
            </a:pPr>
            <a:r>
              <a:rPr lang="en-US" sz="2000" dirty="0">
                <a:solidFill>
                  <a:srgbClr val="C00000"/>
                </a:solidFill>
              </a:rPr>
              <a:t>First time homebuyers </a:t>
            </a:r>
          </a:p>
          <a:p>
            <a:pPr marL="933450" lvl="1" indent="-533400" eaLnBrk="1" fontAlgn="auto" hangingPunct="1">
              <a:spcAft>
                <a:spcPts val="0"/>
              </a:spcAft>
              <a:buClr>
                <a:schemeClr val="tx1"/>
              </a:buClr>
              <a:buSzPct val="65000"/>
              <a:buFont typeface="Wingdings" pitchFamily="2" charset="2"/>
              <a:buChar char="Ø"/>
              <a:defRPr/>
            </a:pPr>
            <a:r>
              <a:rPr lang="en-US" sz="2000" dirty="0">
                <a:solidFill>
                  <a:srgbClr val="C00000"/>
                </a:solidFill>
              </a:rPr>
              <a:t>Tuition</a:t>
            </a:r>
          </a:p>
          <a:p>
            <a:pPr marL="933450" lvl="1" indent="-533400" eaLnBrk="1" fontAlgn="auto" hangingPunct="1">
              <a:spcAft>
                <a:spcPts val="0"/>
              </a:spcAft>
              <a:buClr>
                <a:schemeClr val="tx1"/>
              </a:buClr>
              <a:buSzPct val="65000"/>
              <a:buFont typeface="Arial" charset="0"/>
              <a:buNone/>
              <a:defRPr/>
            </a:pPr>
            <a:endParaRPr lang="en-US" sz="1600" dirty="0">
              <a:solidFill>
                <a:schemeClr val="tx2"/>
              </a:solidFill>
            </a:endParaRPr>
          </a:p>
          <a:p>
            <a:pPr marL="933450" lvl="1" indent="-533400">
              <a:buClr>
                <a:schemeClr val="tx1"/>
              </a:buClr>
              <a:buSzPct val="65000"/>
              <a:buNone/>
              <a:defRPr/>
            </a:pPr>
            <a:r>
              <a:rPr lang="en-US" sz="2400" dirty="0">
                <a:solidFill>
                  <a:schemeClr val="tx2"/>
                </a:solidFill>
              </a:rPr>
              <a:t>MANY rules determine eligibility</a:t>
            </a:r>
            <a:r>
              <a:rPr lang="en-US" sz="1600" dirty="0">
                <a:solidFill>
                  <a:schemeClr val="tx2"/>
                </a:solidFill>
              </a:rPr>
              <a:t>.</a:t>
            </a:r>
          </a:p>
          <a:p>
            <a:pPr marL="933450" lvl="1" indent="-533400" eaLnBrk="1" fontAlgn="auto" hangingPunct="1">
              <a:spcAft>
                <a:spcPts val="0"/>
              </a:spcAft>
              <a:buClr>
                <a:schemeClr val="tx1"/>
              </a:buClr>
              <a:buSzPct val="65000"/>
              <a:buFont typeface="Arial" charset="0"/>
              <a:buNone/>
              <a:defRPr/>
            </a:pPr>
            <a:endParaRPr lang="en-US" sz="1600" dirty="0">
              <a:solidFill>
                <a:schemeClr val="tx2"/>
              </a:solidFill>
            </a:endParaRPr>
          </a:p>
          <a:p>
            <a:pPr marL="933450" lvl="1" indent="-533400" eaLnBrk="1" fontAlgn="auto" hangingPunct="1">
              <a:spcAft>
                <a:spcPts val="0"/>
              </a:spcAft>
              <a:buClr>
                <a:schemeClr val="tx1"/>
              </a:buClr>
              <a:buSzPct val="65000"/>
              <a:buFont typeface="Arial" charset="0"/>
              <a:buNone/>
              <a:defRPr/>
            </a:pPr>
            <a:r>
              <a:rPr lang="en-US" sz="1600" dirty="0">
                <a:solidFill>
                  <a:schemeClr val="tx2"/>
                </a:solidFill>
              </a:rPr>
              <a:t>Most tax credits phase out at various income levels and may or may not be refundable</a:t>
            </a:r>
            <a:endParaRPr lang="en-US" sz="14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822408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6147" name="Rectangle 3"/>
          <p:cNvSpPr>
            <a:spLocks noGrp="1" noChangeArrowheads="1"/>
          </p:cNvSpPr>
          <p:nvPr>
            <p:ph type="body" sz="half" idx="1"/>
          </p:nvPr>
        </p:nvSpPr>
        <p:spPr>
          <a:xfrm>
            <a:off x="391064" y="1877683"/>
            <a:ext cx="8382000" cy="3733800"/>
          </a:xfrm>
        </p:spPr>
        <p:txBody>
          <a:bodyPr>
            <a:normAutofit fontScale="92500"/>
          </a:bodyPr>
          <a:lstStyle/>
          <a:p>
            <a:pPr marL="1333500" lvl="2" indent="-533400" eaLnBrk="1" hangingPunct="1">
              <a:buClr>
                <a:schemeClr val="bg2"/>
              </a:buClr>
              <a:buSzPct val="65000"/>
              <a:buFontTx/>
              <a:buNone/>
            </a:pPr>
            <a:r>
              <a:rPr lang="en-US" altLang="en-US" sz="2200" dirty="0"/>
              <a:t>   Income</a:t>
            </a:r>
          </a:p>
          <a:p>
            <a:pPr marL="1333500" lvl="2" indent="-533400" eaLnBrk="1" hangingPunct="1">
              <a:buClr>
                <a:schemeClr val="bg2"/>
              </a:buClr>
              <a:buSzPct val="65000"/>
              <a:buFontTx/>
              <a:buNone/>
            </a:pPr>
            <a:r>
              <a:rPr lang="en-US" altLang="en-US" sz="2200" u="sng" dirty="0">
                <a:solidFill>
                  <a:srgbClr val="C00000"/>
                </a:solidFill>
              </a:rPr>
              <a:t>	-  </a:t>
            </a:r>
            <a:r>
              <a:rPr lang="en-US" altLang="en-US" sz="2200" u="sng" dirty="0" smtClean="0">
                <a:solidFill>
                  <a:srgbClr val="C00000"/>
                </a:solidFill>
              </a:rPr>
              <a:t>Deductions</a:t>
            </a:r>
            <a:endParaRPr lang="en-US" altLang="en-US" sz="2200" u="sng" dirty="0">
              <a:solidFill>
                <a:srgbClr val="C00000"/>
              </a:solidFill>
            </a:endParaRPr>
          </a:p>
          <a:p>
            <a:pPr marL="1333500" lvl="2" indent="-533400" eaLnBrk="1" hangingPunct="1">
              <a:buClr>
                <a:schemeClr val="bg2"/>
              </a:buClr>
              <a:buSzPct val="65000"/>
              <a:buFontTx/>
              <a:buNone/>
            </a:pPr>
            <a:r>
              <a:rPr lang="en-US" altLang="en-US" sz="2200" dirty="0"/>
              <a:t>= Taxable Income</a:t>
            </a:r>
          </a:p>
          <a:p>
            <a:pPr marL="1333500" lvl="2" indent="-533400" eaLnBrk="1" hangingPunct="1">
              <a:buClr>
                <a:schemeClr val="bg2"/>
              </a:buClr>
              <a:buSzPct val="65000"/>
              <a:buFontTx/>
              <a:buNone/>
            </a:pPr>
            <a:endParaRPr lang="en-US" altLang="en-US" sz="2200" dirty="0" smtClean="0"/>
          </a:p>
          <a:p>
            <a:pPr marL="1333500" lvl="2" indent="-533400" eaLnBrk="1" hangingPunct="1">
              <a:buClr>
                <a:schemeClr val="bg2"/>
              </a:buClr>
              <a:buSzPct val="65000"/>
              <a:buFontTx/>
              <a:buNone/>
            </a:pPr>
            <a:r>
              <a:rPr lang="en-US" altLang="en-US" sz="2200" dirty="0" smtClean="0"/>
              <a:t>Use “Tax Rate Schedule” to calculate Total </a:t>
            </a:r>
            <a:r>
              <a:rPr lang="en-US" altLang="en-US" sz="2200" dirty="0" smtClean="0"/>
              <a:t>Taxes </a:t>
            </a:r>
            <a:r>
              <a:rPr lang="en-US" altLang="en-US" sz="2200" dirty="0"/>
              <a:t>for the Year</a:t>
            </a:r>
          </a:p>
          <a:p>
            <a:pPr marL="1333500" lvl="2" indent="-533400" eaLnBrk="1" hangingPunct="1">
              <a:buClr>
                <a:schemeClr val="bg2"/>
              </a:buClr>
              <a:buSzPct val="65000"/>
              <a:buFontTx/>
              <a:buNone/>
            </a:pPr>
            <a:r>
              <a:rPr lang="en-US" altLang="en-US" sz="2200" dirty="0">
                <a:solidFill>
                  <a:srgbClr val="C00000"/>
                </a:solidFill>
              </a:rPr>
              <a:t>	-   Tax credits</a:t>
            </a:r>
            <a:endParaRPr lang="en-US" altLang="en-US" sz="2200" dirty="0"/>
          </a:p>
          <a:p>
            <a:pPr marL="1333500" lvl="2" indent="-533400" eaLnBrk="1" hangingPunct="1">
              <a:buClr>
                <a:schemeClr val="bg2"/>
              </a:buClr>
              <a:buSzPct val="65000"/>
              <a:buFontTx/>
              <a:buNone/>
            </a:pPr>
            <a:r>
              <a:rPr lang="en-US" altLang="en-US" sz="2200" u="sng" dirty="0">
                <a:solidFill>
                  <a:srgbClr val="C00000"/>
                </a:solidFill>
              </a:rPr>
              <a:t>	-   Taxes already paid during the year </a:t>
            </a:r>
            <a:r>
              <a:rPr lang="en-US" altLang="en-US" sz="1400" u="sng" dirty="0">
                <a:solidFill>
                  <a:srgbClr val="C00000"/>
                </a:solidFill>
              </a:rPr>
              <a:t>(ex. withholding from paycheck)</a:t>
            </a:r>
          </a:p>
          <a:p>
            <a:pPr marL="1333500" lvl="2" indent="-533400" eaLnBrk="1" hangingPunct="1">
              <a:buClr>
                <a:schemeClr val="bg2"/>
              </a:buClr>
              <a:buSzPct val="65000"/>
              <a:buFontTx/>
              <a:buNone/>
            </a:pPr>
            <a:r>
              <a:rPr lang="en-US" altLang="en-US" sz="2200" dirty="0"/>
              <a:t>=  Tax that needs to be paid and submitted when filing*</a:t>
            </a:r>
          </a:p>
        </p:txBody>
      </p:sp>
      <p:sp>
        <p:nvSpPr>
          <p:cNvPr id="6149" name="TextBox 5"/>
          <p:cNvSpPr txBox="1">
            <a:spLocks noChangeArrowheads="1"/>
          </p:cNvSpPr>
          <p:nvPr/>
        </p:nvSpPr>
        <p:spPr bwMode="auto">
          <a:xfrm flipH="1">
            <a:off x="1981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algn="l"/>
            <a:r>
              <a:rPr lang="en-US" altLang="en-US" sz="1400"/>
              <a:t>* If negative, taxpayer will receive a refund</a:t>
            </a:r>
            <a:r>
              <a:rPr lang="en-US" altLang="en-US"/>
              <a:t>.</a:t>
            </a:r>
          </a:p>
        </p:txBody>
      </p:sp>
      <p:sp>
        <p:nvSpPr>
          <p:cNvPr id="2" name="Right Arrow 1"/>
          <p:cNvSpPr/>
          <p:nvPr/>
        </p:nvSpPr>
        <p:spPr>
          <a:xfrm>
            <a:off x="154941" y="4403286"/>
            <a:ext cx="105242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191847"/>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216987" y="761211"/>
            <a:ext cx="9014561" cy="2705003"/>
          </a:xfrm>
        </p:spPr>
        <p:txBody>
          <a:bodyPr rtlCol="0">
            <a:normAutofit/>
          </a:bodyPr>
          <a:lstStyle/>
          <a:p>
            <a:pPr marL="0" indent="0" eaLnBrk="1" fontAlgn="auto" hangingPunct="1">
              <a:spcAft>
                <a:spcPts val="0"/>
              </a:spcAft>
              <a:buClr>
                <a:schemeClr val="tx1"/>
              </a:buClr>
              <a:buSzPct val="65000"/>
              <a:buNone/>
              <a:defRPr/>
            </a:pPr>
            <a:r>
              <a:rPr lang="en-US" sz="2400" b="0" dirty="0">
                <a:solidFill>
                  <a:schemeClr val="tx1"/>
                </a:solidFill>
              </a:rPr>
              <a:t>Form W2 </a:t>
            </a:r>
            <a:r>
              <a:rPr lang="en-US" sz="2000" b="0" dirty="0" smtClean="0">
                <a:solidFill>
                  <a:schemeClr val="tx1"/>
                </a:solidFill>
              </a:rPr>
              <a:t>- issued </a:t>
            </a:r>
            <a:r>
              <a:rPr lang="en-US" sz="2000" b="0" dirty="0">
                <a:solidFill>
                  <a:schemeClr val="tx1"/>
                </a:solidFill>
              </a:rPr>
              <a:t>by your </a:t>
            </a:r>
            <a:r>
              <a:rPr lang="en-US" sz="2000" b="0" dirty="0" smtClean="0">
                <a:solidFill>
                  <a:schemeClr val="tx1"/>
                </a:solidFill>
              </a:rPr>
              <a:t>employer</a:t>
            </a:r>
          </a:p>
          <a:p>
            <a:pPr eaLnBrk="1" fontAlgn="auto" hangingPunct="1">
              <a:spcAft>
                <a:spcPts val="0"/>
              </a:spcAft>
              <a:buClr>
                <a:schemeClr val="tx1"/>
              </a:buClr>
              <a:buSzPct val="65000"/>
              <a:defRPr/>
            </a:pPr>
            <a:r>
              <a:rPr lang="en-US" sz="2000" b="0" dirty="0" smtClean="0">
                <a:solidFill>
                  <a:schemeClr val="tx1"/>
                </a:solidFill>
              </a:rPr>
              <a:t>Throughout the year your Employer withheld part of your paycheck for taxes and sent it to the IRS.  </a:t>
            </a:r>
          </a:p>
          <a:p>
            <a:pPr eaLnBrk="1" fontAlgn="auto" hangingPunct="1">
              <a:spcAft>
                <a:spcPts val="0"/>
              </a:spcAft>
              <a:buClr>
                <a:schemeClr val="tx1"/>
              </a:buClr>
              <a:buSzPct val="65000"/>
              <a:defRPr/>
            </a:pPr>
            <a:r>
              <a:rPr lang="en-US" sz="2000" b="0" dirty="0" smtClean="0">
                <a:solidFill>
                  <a:schemeClr val="tx1"/>
                </a:solidFill>
              </a:rPr>
              <a:t>The amount withheld is estimated so you may owe more or get a refund</a:t>
            </a:r>
            <a:endParaRPr lang="en-US" sz="2000" dirty="0"/>
          </a:p>
        </p:txBody>
      </p:sp>
      <p:pic>
        <p:nvPicPr>
          <p:cNvPr id="3" name="Picture 2"/>
          <p:cNvPicPr>
            <a:picLocks noChangeAspect="1"/>
          </p:cNvPicPr>
          <p:nvPr/>
        </p:nvPicPr>
        <p:blipFill rotWithShape="1">
          <a:blip r:embed="rId3"/>
          <a:srcRect b="14946"/>
          <a:stretch/>
        </p:blipFill>
        <p:spPr>
          <a:xfrm>
            <a:off x="842463" y="2647507"/>
            <a:ext cx="7465360" cy="3838353"/>
          </a:xfrm>
          <a:prstGeom prst="rect">
            <a:avLst/>
          </a:prstGeom>
        </p:spPr>
      </p:pic>
      <p:sp>
        <p:nvSpPr>
          <p:cNvPr id="2" name="Rectangle 1"/>
          <p:cNvSpPr/>
          <p:nvPr/>
        </p:nvSpPr>
        <p:spPr>
          <a:xfrm>
            <a:off x="6475228" y="2945219"/>
            <a:ext cx="1935125" cy="1137683"/>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66968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5"/>
          <p:cNvGrpSpPr>
            <a:grpSpLocks/>
          </p:cNvGrpSpPr>
          <p:nvPr/>
        </p:nvGrpSpPr>
        <p:grpSpPr bwMode="auto">
          <a:xfrm>
            <a:off x="1676400" y="0"/>
            <a:ext cx="5943600" cy="6781800"/>
            <a:chOff x="76200" y="152400"/>
            <a:chExt cx="5715000" cy="6540500"/>
          </a:xfrm>
        </p:grpSpPr>
        <p:sp>
          <p:nvSpPr>
            <p:cNvPr id="7" name="Text Box 24"/>
            <p:cNvSpPr txBox="1">
              <a:spLocks noChangeArrowheads="1"/>
            </p:cNvSpPr>
            <p:nvPr/>
          </p:nvSpPr>
          <p:spPr bwMode="auto">
            <a:xfrm>
              <a:off x="521335" y="152400"/>
              <a:ext cx="4886960" cy="79513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b="1" u="sng" dirty="0">
                  <a:latin typeface="Calibri" pitchFamily="34" charset="0"/>
                </a:rPr>
                <a:t>Gross Income </a:t>
              </a:r>
              <a:endParaRPr lang="en-US" altLang="en-US" sz="1100" b="1" u="sng" dirty="0">
                <a:latin typeface="Times New Roman" pitchFamily="18" charset="0"/>
              </a:endParaRPr>
            </a:p>
            <a:p>
              <a:pPr eaLnBrk="1" hangingPunct="1">
                <a:spcBef>
                  <a:spcPct val="0"/>
                </a:spcBef>
                <a:spcAft>
                  <a:spcPts val="1000"/>
                </a:spcAft>
                <a:buFontTx/>
                <a:buNone/>
              </a:pPr>
              <a:r>
                <a:rPr lang="en-US" altLang="en-US" sz="1100" dirty="0">
                  <a:latin typeface="Calibri" pitchFamily="34" charset="0"/>
                </a:rPr>
                <a:t>All income you received from every source.  Examples are: Salary/Wages</a:t>
              </a:r>
              <a:r>
                <a:rPr lang="en-US" altLang="en-US" sz="1100" dirty="0" smtClean="0">
                  <a:latin typeface="Calibri" pitchFamily="34" charset="0"/>
                </a:rPr>
                <a:t>, </a:t>
              </a:r>
              <a:r>
                <a:rPr lang="en-US" altLang="en-US" sz="1100" dirty="0">
                  <a:latin typeface="Calibri" pitchFamily="34" charset="0"/>
                </a:rPr>
                <a:t>Interest from CD’s/Bonds, Pension Income, Prizes/Awards, etc.</a:t>
              </a:r>
              <a:endParaRPr lang="en-US" altLang="en-US" dirty="0">
                <a:latin typeface="Arial" pitchFamily="34" charset="0"/>
              </a:endParaRPr>
            </a:p>
          </p:txBody>
        </p:sp>
        <p:sp>
          <p:nvSpPr>
            <p:cNvPr id="8" name="Text Box 25"/>
            <p:cNvSpPr txBox="1">
              <a:spLocks noChangeArrowheads="1"/>
            </p:cNvSpPr>
            <p:nvPr/>
          </p:nvSpPr>
          <p:spPr bwMode="auto">
            <a:xfrm>
              <a:off x="1178560" y="1143145"/>
              <a:ext cx="3393440" cy="812919"/>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dirty="0">
                  <a:latin typeface="Calibri" pitchFamily="34" charset="0"/>
                </a:rPr>
                <a:t>Subtract “</a:t>
              </a:r>
              <a:r>
                <a:rPr lang="en-US" altLang="en-US" sz="1100" u="sng" dirty="0">
                  <a:latin typeface="Calibri" pitchFamily="34" charset="0"/>
                </a:rPr>
                <a:t>Adjustments to Income</a:t>
              </a:r>
              <a:r>
                <a:rPr lang="en-US" altLang="en-US" sz="1100" dirty="0">
                  <a:latin typeface="Calibri" pitchFamily="34" charset="0"/>
                </a:rPr>
                <a:t>”</a:t>
              </a:r>
            </a:p>
            <a:p>
              <a:pPr eaLnBrk="1" hangingPunct="1">
                <a:spcBef>
                  <a:spcPct val="0"/>
                </a:spcBef>
                <a:spcAft>
                  <a:spcPts val="1000"/>
                </a:spcAft>
                <a:buFontTx/>
                <a:buNone/>
              </a:pPr>
              <a:r>
                <a:rPr lang="en-US" altLang="en-US" sz="1100" dirty="0">
                  <a:latin typeface="Calibri" pitchFamily="34" charset="0"/>
                </a:rPr>
                <a:t>Examples include Contributions to IRA’s</a:t>
              </a:r>
              <a:r>
                <a:rPr lang="en-US" altLang="en-US" sz="1100" dirty="0" smtClean="0">
                  <a:latin typeface="Calibri" pitchFamily="34" charset="0"/>
                </a:rPr>
                <a:t>, </a:t>
              </a:r>
              <a:r>
                <a:rPr lang="en-US" altLang="en-US" sz="1100" dirty="0">
                  <a:latin typeface="Calibri" pitchFamily="34" charset="0"/>
                </a:rPr>
                <a:t>and early withdrawal penalties from savings</a:t>
              </a:r>
              <a:endParaRPr lang="en-US" altLang="en-US" dirty="0">
                <a:latin typeface="Arial" pitchFamily="34" charset="0"/>
              </a:endParaRPr>
            </a:p>
          </p:txBody>
        </p:sp>
        <p:sp>
          <p:nvSpPr>
            <p:cNvPr id="9" name="Text Box 26"/>
            <p:cNvSpPr txBox="1">
              <a:spLocks noChangeArrowheads="1"/>
            </p:cNvSpPr>
            <p:nvPr/>
          </p:nvSpPr>
          <p:spPr bwMode="auto">
            <a:xfrm>
              <a:off x="1615440" y="2133890"/>
              <a:ext cx="2651760" cy="289602"/>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The result is </a:t>
              </a:r>
              <a:r>
                <a:rPr lang="en-US" altLang="en-US" sz="1100" b="1" u="sng">
                  <a:latin typeface="Calibri" pitchFamily="34" charset="0"/>
                </a:rPr>
                <a:t>Adjusted Gross Income</a:t>
              </a:r>
              <a:r>
                <a:rPr lang="en-US" altLang="en-US" sz="1100">
                  <a:latin typeface="Calibri" pitchFamily="34" charset="0"/>
                </a:rPr>
                <a:t> or AGI</a:t>
              </a:r>
              <a:endParaRPr lang="en-US" altLang="en-US">
                <a:latin typeface="Arial" pitchFamily="34" charset="0"/>
              </a:endParaRPr>
            </a:p>
          </p:txBody>
        </p:sp>
        <p:sp>
          <p:nvSpPr>
            <p:cNvPr id="10" name="Text Box 27"/>
            <p:cNvSpPr txBox="1">
              <a:spLocks noChangeArrowheads="1"/>
            </p:cNvSpPr>
            <p:nvPr/>
          </p:nvSpPr>
          <p:spPr bwMode="auto">
            <a:xfrm>
              <a:off x="76200" y="2742944"/>
              <a:ext cx="2446020" cy="563963"/>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dirty="0">
                  <a:latin typeface="Calibri" pitchFamily="34" charset="0"/>
                </a:rPr>
                <a:t>Subtract “the </a:t>
              </a:r>
              <a:r>
                <a:rPr lang="en-US" altLang="en-US" sz="1100" b="1" u="sng" dirty="0">
                  <a:latin typeface="Calibri" pitchFamily="34" charset="0"/>
                </a:rPr>
                <a:t>Standard </a:t>
              </a:r>
              <a:r>
                <a:rPr lang="en-US" altLang="en-US" sz="1100" b="1" u="sng" dirty="0" smtClean="0">
                  <a:latin typeface="Calibri" pitchFamily="34" charset="0"/>
                </a:rPr>
                <a:t>Deduction</a:t>
              </a:r>
              <a:r>
                <a:rPr lang="en-US" altLang="en-US" sz="1100" dirty="0" smtClean="0">
                  <a:latin typeface="Calibri" pitchFamily="34" charset="0"/>
                </a:rPr>
                <a:t>”</a:t>
              </a:r>
              <a:endParaRPr lang="en-US" altLang="en-US" dirty="0">
                <a:latin typeface="Arial" pitchFamily="34" charset="0"/>
              </a:endParaRPr>
            </a:p>
          </p:txBody>
        </p:sp>
        <p:sp>
          <p:nvSpPr>
            <p:cNvPr id="11" name="Text Box 28"/>
            <p:cNvSpPr txBox="1">
              <a:spLocks noChangeArrowheads="1"/>
            </p:cNvSpPr>
            <p:nvPr/>
          </p:nvSpPr>
          <p:spPr bwMode="auto">
            <a:xfrm>
              <a:off x="3345180" y="2742944"/>
              <a:ext cx="2446020" cy="563963"/>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dirty="0">
                  <a:latin typeface="Calibri" pitchFamily="34" charset="0"/>
                </a:rPr>
                <a:t>Subtract “</a:t>
              </a:r>
              <a:r>
                <a:rPr lang="en-US" altLang="en-US" sz="1100" b="1" u="sng" dirty="0">
                  <a:latin typeface="Calibri" pitchFamily="34" charset="0"/>
                </a:rPr>
                <a:t>Itemized </a:t>
              </a:r>
              <a:r>
                <a:rPr lang="en-US" altLang="en-US" sz="1100" b="1" u="sng" dirty="0" smtClean="0">
                  <a:latin typeface="Calibri" pitchFamily="34" charset="0"/>
                </a:rPr>
                <a:t>Deductions</a:t>
              </a:r>
              <a:r>
                <a:rPr lang="en-US" altLang="en-US" sz="1100" dirty="0" smtClean="0">
                  <a:latin typeface="Calibri" pitchFamily="34" charset="0"/>
                </a:rPr>
                <a:t>”</a:t>
              </a:r>
              <a:endParaRPr lang="en-US" altLang="en-US" dirty="0">
                <a:latin typeface="Arial" pitchFamily="34" charset="0"/>
              </a:endParaRPr>
            </a:p>
          </p:txBody>
        </p:sp>
        <p:sp>
          <p:nvSpPr>
            <p:cNvPr id="12" name="Text Box 29"/>
            <p:cNvSpPr txBox="1">
              <a:spLocks noChangeArrowheads="1"/>
            </p:cNvSpPr>
            <p:nvPr/>
          </p:nvSpPr>
          <p:spPr bwMode="auto">
            <a:xfrm>
              <a:off x="2702560" y="2758186"/>
              <a:ext cx="421640" cy="365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400" b="1">
                  <a:latin typeface="Calibri" pitchFamily="34" charset="0"/>
                </a:rPr>
                <a:t>OR</a:t>
              </a:r>
              <a:endParaRPr lang="en-US" altLang="en-US">
                <a:latin typeface="Arial" pitchFamily="34" charset="0"/>
              </a:endParaRPr>
            </a:p>
          </p:txBody>
        </p:sp>
        <p:sp>
          <p:nvSpPr>
            <p:cNvPr id="13" name="Text Box 30"/>
            <p:cNvSpPr txBox="1">
              <a:spLocks noChangeArrowheads="1"/>
            </p:cNvSpPr>
            <p:nvPr/>
          </p:nvSpPr>
          <p:spPr bwMode="auto">
            <a:xfrm>
              <a:off x="1981200" y="3581267"/>
              <a:ext cx="1912620" cy="289602"/>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The result is </a:t>
              </a:r>
              <a:r>
                <a:rPr lang="en-US" altLang="en-US" sz="1100" b="1" u="sng">
                  <a:latin typeface="Calibri" pitchFamily="34" charset="0"/>
                </a:rPr>
                <a:t>Taxable Income</a:t>
              </a:r>
              <a:endParaRPr lang="en-US" altLang="en-US">
                <a:latin typeface="Arial" pitchFamily="34" charset="0"/>
              </a:endParaRPr>
            </a:p>
          </p:txBody>
        </p:sp>
        <p:cxnSp>
          <p:nvCxnSpPr>
            <p:cNvPr id="14" name="AutoShape 32"/>
            <p:cNvCxnSpPr>
              <a:cxnSpLocks noChangeShapeType="1"/>
            </p:cNvCxnSpPr>
            <p:nvPr/>
          </p:nvCxnSpPr>
          <p:spPr bwMode="auto">
            <a:xfrm rot="10800000" flipV="1">
              <a:off x="2514600" y="2438099"/>
              <a:ext cx="350520" cy="3048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33"/>
            <p:cNvCxnSpPr>
              <a:cxnSpLocks noChangeShapeType="1"/>
            </p:cNvCxnSpPr>
            <p:nvPr/>
          </p:nvCxnSpPr>
          <p:spPr bwMode="auto">
            <a:xfrm>
              <a:off x="2971800" y="2438099"/>
              <a:ext cx="381000" cy="30484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34"/>
            <p:cNvCxnSpPr>
              <a:cxnSpLocks noChangeShapeType="1"/>
            </p:cNvCxnSpPr>
            <p:nvPr/>
          </p:nvCxnSpPr>
          <p:spPr bwMode="auto">
            <a:xfrm rot="5400000">
              <a:off x="3028928" y="3295494"/>
              <a:ext cx="304845"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35"/>
            <p:cNvCxnSpPr>
              <a:cxnSpLocks noChangeShapeType="1"/>
            </p:cNvCxnSpPr>
            <p:nvPr/>
          </p:nvCxnSpPr>
          <p:spPr bwMode="auto">
            <a:xfrm rot="16200000" flipH="1">
              <a:off x="2514578" y="3276444"/>
              <a:ext cx="304845"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52"/>
            <p:cNvSpPr txBox="1">
              <a:spLocks noChangeArrowheads="1"/>
            </p:cNvSpPr>
            <p:nvPr/>
          </p:nvSpPr>
          <p:spPr bwMode="auto">
            <a:xfrm>
              <a:off x="914400" y="6172200"/>
              <a:ext cx="3933825" cy="52070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The result is </a:t>
              </a:r>
              <a:r>
                <a:rPr lang="en-US" altLang="en-US" sz="1100" u="sng">
                  <a:latin typeface="Calibri" pitchFamily="34" charset="0"/>
                </a:rPr>
                <a:t>either</a:t>
              </a:r>
              <a:r>
                <a:rPr lang="en-US" altLang="en-US" sz="1100">
                  <a:latin typeface="Calibri" pitchFamily="34" charset="0"/>
                </a:rPr>
                <a:t> (1) additional taxes are due (positive number) or (2) a tax refund from the government (negative number)</a:t>
              </a:r>
            </a:p>
          </p:txBody>
        </p:sp>
        <p:sp>
          <p:nvSpPr>
            <p:cNvPr id="19" name="Text Box 55"/>
            <p:cNvSpPr txBox="1">
              <a:spLocks noChangeArrowheads="1"/>
            </p:cNvSpPr>
            <p:nvPr/>
          </p:nvSpPr>
          <p:spPr bwMode="auto">
            <a:xfrm>
              <a:off x="1066800" y="4114800"/>
              <a:ext cx="3659187" cy="45720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Next, determine the total tax owed based on Taxable Income. Use the IRS tax bracket for the current year.  </a:t>
              </a:r>
              <a:endParaRPr lang="en-US" altLang="en-US">
                <a:latin typeface="Arial" pitchFamily="34" charset="0"/>
              </a:endParaRPr>
            </a:p>
          </p:txBody>
        </p:sp>
        <p:grpSp>
          <p:nvGrpSpPr>
            <p:cNvPr id="20" name="Group 74"/>
            <p:cNvGrpSpPr>
              <a:grpSpLocks/>
            </p:cNvGrpSpPr>
            <p:nvPr/>
          </p:nvGrpSpPr>
          <p:grpSpPr bwMode="auto">
            <a:xfrm>
              <a:off x="1295400" y="914400"/>
              <a:ext cx="3228975" cy="5257800"/>
              <a:chOff x="1295400" y="914400"/>
              <a:chExt cx="3228975" cy="5257800"/>
            </a:xfrm>
          </p:grpSpPr>
          <p:sp>
            <p:nvSpPr>
              <p:cNvPr id="21" name="Down Arrow 20"/>
              <p:cNvSpPr/>
              <p:nvPr/>
            </p:nvSpPr>
            <p:spPr>
              <a:xfrm>
                <a:off x="2819217" y="914846"/>
                <a:ext cx="152644" cy="2281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Down Arrow 21"/>
              <p:cNvSpPr/>
              <p:nvPr/>
            </p:nvSpPr>
            <p:spPr>
              <a:xfrm>
                <a:off x="2819217" y="1905413"/>
                <a:ext cx="152644" cy="2281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Text Box 53"/>
              <p:cNvSpPr txBox="1">
                <a:spLocks noChangeArrowheads="1"/>
              </p:cNvSpPr>
              <p:nvPr/>
            </p:nvSpPr>
            <p:spPr bwMode="auto">
              <a:xfrm>
                <a:off x="1295400" y="5486400"/>
                <a:ext cx="3228975" cy="471487"/>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Subtract any tax credits that are available.  Tax credits, and your eligibility, change from year to year.</a:t>
                </a:r>
                <a:endParaRPr lang="en-US" altLang="en-US">
                  <a:latin typeface="Arial" pitchFamily="34" charset="0"/>
                </a:endParaRPr>
              </a:p>
            </p:txBody>
          </p:sp>
          <p:sp>
            <p:nvSpPr>
              <p:cNvPr id="24" name="Text Box 54"/>
              <p:cNvSpPr txBox="1">
                <a:spLocks noChangeArrowheads="1"/>
              </p:cNvSpPr>
              <p:nvPr/>
            </p:nvSpPr>
            <p:spPr bwMode="auto">
              <a:xfrm>
                <a:off x="1684337" y="4800600"/>
                <a:ext cx="2430463" cy="473075"/>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spcAft>
                    <a:spcPts val="1000"/>
                  </a:spcAft>
                  <a:buFontTx/>
                  <a:buNone/>
                </a:pPr>
                <a:r>
                  <a:rPr lang="en-US" altLang="en-US" sz="1100">
                    <a:latin typeface="Calibri" pitchFamily="34" charset="0"/>
                  </a:rPr>
                  <a:t>Subtract the taxes that were withheld and/or paid over the course of the year</a:t>
                </a:r>
                <a:endParaRPr lang="en-US" altLang="en-US">
                  <a:latin typeface="Arial" pitchFamily="34" charset="0"/>
                </a:endParaRPr>
              </a:p>
            </p:txBody>
          </p:sp>
          <p:sp>
            <p:nvSpPr>
              <p:cNvPr id="25" name="Down Arrow 24"/>
              <p:cNvSpPr/>
              <p:nvPr/>
            </p:nvSpPr>
            <p:spPr>
              <a:xfrm>
                <a:off x="2819217" y="5944233"/>
                <a:ext cx="152644" cy="2281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Down Arrow 25"/>
              <p:cNvSpPr/>
              <p:nvPr/>
            </p:nvSpPr>
            <p:spPr>
              <a:xfrm>
                <a:off x="2819217" y="5258338"/>
                <a:ext cx="152644" cy="2281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 name="Down Arrow 26"/>
              <p:cNvSpPr/>
              <p:nvPr/>
            </p:nvSpPr>
            <p:spPr>
              <a:xfrm>
                <a:off x="2819217" y="4572443"/>
                <a:ext cx="152644" cy="2281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spTree>
    <p:extLst>
      <p:ext uri="{BB962C8B-B14F-4D97-AF65-F5344CB8AC3E}">
        <p14:creationId xmlns:p14="http://schemas.microsoft.com/office/powerpoint/2010/main" val="94307769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762000"/>
            <a:ext cx="5867400" cy="533400"/>
          </a:xfrm>
        </p:spPr>
        <p:txBody>
          <a:bodyPr rtlCol="0">
            <a:normAutofit fontScale="90000"/>
          </a:bodyPr>
          <a:lstStyle/>
          <a:p>
            <a:pPr eaLnBrk="1" fontAlgn="auto" hangingPunct="1">
              <a:spcAft>
                <a:spcPts val="0"/>
              </a:spcAft>
              <a:defRPr/>
            </a:pPr>
            <a:r>
              <a:rPr lang="en-US" sz="4000" dirty="0"/>
              <a:t/>
            </a:r>
            <a:br>
              <a:rPr lang="en-US" sz="4000" dirty="0"/>
            </a:br>
            <a:r>
              <a:rPr lang="en-US" sz="4000" dirty="0"/>
              <a:t>Putting it all together</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6" name="TextBox 5"/>
          <p:cNvSpPr txBox="1"/>
          <p:nvPr/>
        </p:nvSpPr>
        <p:spPr>
          <a:xfrm>
            <a:off x="533400" y="1520825"/>
            <a:ext cx="8382000" cy="4955203"/>
          </a:xfrm>
          <a:prstGeom prst="rect">
            <a:avLst/>
          </a:prstGeom>
          <a:noFill/>
        </p:spPr>
        <p:txBody>
          <a:bodyPr>
            <a:spAutoFit/>
          </a:bodyPr>
          <a:lstStyle/>
          <a:p>
            <a:pPr>
              <a:defRPr/>
            </a:pPr>
            <a:r>
              <a:rPr lang="en-US" sz="2400" dirty="0">
                <a:latin typeface="Arial" charset="0"/>
              </a:rPr>
              <a:t>Ann Taxpayer is single and has no dependents. Her taxable events in </a:t>
            </a:r>
            <a:r>
              <a:rPr lang="en-US" sz="2400" dirty="0" smtClean="0">
                <a:latin typeface="Arial" charset="0"/>
              </a:rPr>
              <a:t>2018 </a:t>
            </a:r>
            <a:r>
              <a:rPr lang="en-US" sz="2400" dirty="0">
                <a:latin typeface="Arial" charset="0"/>
              </a:rPr>
              <a:t>are:</a:t>
            </a:r>
          </a:p>
          <a:p>
            <a:pPr>
              <a:buFont typeface="Arial" pitchFamily="34" charset="0"/>
              <a:buChar char="•"/>
              <a:defRPr/>
            </a:pPr>
            <a:endParaRPr lang="en-US" sz="2400" dirty="0">
              <a:latin typeface="Arial" charset="0"/>
            </a:endParaRPr>
          </a:p>
          <a:p>
            <a:pPr>
              <a:buFont typeface="Wingdings" pitchFamily="2" charset="2"/>
              <a:buChar char="Ø"/>
              <a:defRPr/>
            </a:pPr>
            <a:r>
              <a:rPr lang="en-US" sz="2000" dirty="0">
                <a:latin typeface="Arial" charset="0"/>
              </a:rPr>
              <a:t> Salary is $55,000, of which $4,000 in taxes were withheld from her paychecks</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She deposited $2,000 into an IRA</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She earned $600 in interest from CD’s and a savings account</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Itemized deductions of </a:t>
            </a:r>
            <a:r>
              <a:rPr lang="en-US" sz="2000" dirty="0" smtClean="0">
                <a:latin typeface="Arial" charset="0"/>
              </a:rPr>
              <a:t>$7,000 </a:t>
            </a:r>
            <a:r>
              <a:rPr lang="en-US" sz="2000" dirty="0">
                <a:latin typeface="Arial" charset="0"/>
              </a:rPr>
              <a:t>(includes $2,000 in Real Estate </a:t>
            </a:r>
            <a:r>
              <a:rPr lang="en-US" sz="2000" dirty="0" smtClean="0">
                <a:latin typeface="Arial" charset="0"/>
              </a:rPr>
              <a:t>Taxes, $2,000 in State and Local Taxes, and </a:t>
            </a:r>
            <a:r>
              <a:rPr lang="en-US" sz="2000" dirty="0">
                <a:latin typeface="Arial" charset="0"/>
              </a:rPr>
              <a:t>$3,000 in </a:t>
            </a:r>
            <a:r>
              <a:rPr lang="en-US" sz="2000" dirty="0" smtClean="0">
                <a:latin typeface="Arial" charset="0"/>
              </a:rPr>
              <a:t>mortgage interest)</a:t>
            </a:r>
            <a:endParaRPr lang="en-US" sz="2000" dirty="0">
              <a:latin typeface="Arial" charset="0"/>
            </a:endParaRP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She is not eligible for any tax credits</a:t>
            </a:r>
          </a:p>
          <a:p>
            <a:pPr>
              <a:defRPr/>
            </a:pPr>
            <a:endParaRPr lang="en-US" sz="2400" dirty="0">
              <a:latin typeface="+mn-lt"/>
            </a:endParaRPr>
          </a:p>
        </p:txBody>
      </p:sp>
    </p:spTree>
    <p:extLst>
      <p:ext uri="{BB962C8B-B14F-4D97-AF65-F5344CB8AC3E}">
        <p14:creationId xmlns:p14="http://schemas.microsoft.com/office/powerpoint/2010/main" val="130757810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6"/>
          <p:cNvSpPr txBox="1">
            <a:spLocks noChangeArrowheads="1"/>
          </p:cNvSpPr>
          <p:nvPr/>
        </p:nvSpPr>
        <p:spPr bwMode="auto">
          <a:xfrm>
            <a:off x="609600" y="76200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000" dirty="0">
                <a:latin typeface="Arial" pitchFamily="34" charset="0"/>
              </a:rPr>
              <a:t>The basic calculation:</a:t>
            </a:r>
          </a:p>
          <a:p>
            <a:pPr eaLnBrk="1" hangingPunct="1">
              <a:spcBef>
                <a:spcPct val="0"/>
              </a:spcBef>
              <a:buFontTx/>
              <a:buNone/>
            </a:pPr>
            <a:endParaRPr lang="en-US" altLang="en-US" sz="2000" dirty="0">
              <a:latin typeface="Arial" pitchFamily="34" charset="0"/>
            </a:endParaRPr>
          </a:p>
          <a:p>
            <a:pPr eaLnBrk="1" hangingPunct="1">
              <a:spcBef>
                <a:spcPct val="0"/>
              </a:spcBef>
              <a:buFontTx/>
              <a:buNone/>
            </a:pPr>
            <a:r>
              <a:rPr lang="en-US" altLang="en-US" sz="2000" dirty="0">
                <a:latin typeface="Arial" pitchFamily="34" charset="0"/>
              </a:rPr>
              <a:t>$55,600 = Gross Income (Salary + Interest from CD’s)</a:t>
            </a:r>
          </a:p>
          <a:p>
            <a:pPr eaLnBrk="1" hangingPunct="1">
              <a:spcBef>
                <a:spcPct val="0"/>
              </a:spcBef>
              <a:buFontTx/>
              <a:buNone/>
            </a:pPr>
            <a:endParaRPr lang="en-US" altLang="en-US" sz="2000" dirty="0">
              <a:latin typeface="Arial" pitchFamily="34" charset="0"/>
            </a:endParaRPr>
          </a:p>
          <a:p>
            <a:pPr eaLnBrk="1" hangingPunct="1">
              <a:spcBef>
                <a:spcPct val="0"/>
              </a:spcBef>
              <a:buFontTx/>
              <a:buChar char="-"/>
            </a:pPr>
            <a:r>
              <a:rPr lang="en-US" altLang="en-US" sz="2000" dirty="0">
                <a:latin typeface="Arial" pitchFamily="34" charset="0"/>
              </a:rPr>
              <a:t>$2,000 = Adjustments (IRA Contribution)</a:t>
            </a:r>
          </a:p>
          <a:p>
            <a:pPr eaLnBrk="1" hangingPunct="1">
              <a:spcBef>
                <a:spcPct val="0"/>
              </a:spcBef>
              <a:buFontTx/>
              <a:buChar char="-"/>
            </a:pPr>
            <a:endParaRPr lang="en-US" altLang="en-US" sz="2000" dirty="0">
              <a:latin typeface="Arial" pitchFamily="34" charset="0"/>
            </a:endParaRPr>
          </a:p>
          <a:p>
            <a:pPr eaLnBrk="1" hangingPunct="1">
              <a:spcBef>
                <a:spcPct val="0"/>
              </a:spcBef>
              <a:buFontTx/>
              <a:buNone/>
            </a:pPr>
            <a:r>
              <a:rPr lang="en-US" altLang="en-US" sz="2000" b="1" dirty="0">
                <a:latin typeface="Arial" pitchFamily="34" charset="0"/>
              </a:rPr>
              <a:t>$53,600 = AGI (Adjusted Gross Income)</a:t>
            </a:r>
          </a:p>
          <a:p>
            <a:pPr eaLnBrk="1" hangingPunct="1">
              <a:spcBef>
                <a:spcPct val="0"/>
              </a:spcBef>
              <a:buFontTx/>
              <a:buNone/>
            </a:pPr>
            <a:endParaRPr lang="en-US" altLang="en-US" sz="2000" dirty="0">
              <a:latin typeface="Arial" pitchFamily="34" charset="0"/>
            </a:endParaRPr>
          </a:p>
          <a:p>
            <a:pPr eaLnBrk="1" hangingPunct="1">
              <a:spcBef>
                <a:spcPct val="0"/>
              </a:spcBef>
              <a:buFontTx/>
              <a:buChar char="-"/>
            </a:pPr>
            <a:r>
              <a:rPr lang="en-US" altLang="en-US" sz="2000" dirty="0" smtClean="0">
                <a:latin typeface="Arial" pitchFamily="34" charset="0"/>
              </a:rPr>
              <a:t>$12,000 </a:t>
            </a:r>
            <a:r>
              <a:rPr lang="en-US" altLang="en-US" sz="2000" dirty="0">
                <a:latin typeface="Arial" pitchFamily="34" charset="0"/>
              </a:rPr>
              <a:t>= Standard Deduction (Itemized deductions were only </a:t>
            </a:r>
            <a:r>
              <a:rPr lang="en-US" altLang="en-US" sz="2000" dirty="0" smtClean="0">
                <a:latin typeface="Arial" pitchFamily="34" charset="0"/>
              </a:rPr>
              <a:t>$7,000</a:t>
            </a:r>
            <a:r>
              <a:rPr lang="en-US" altLang="en-US" sz="2000" dirty="0">
                <a:latin typeface="Arial" pitchFamily="34" charset="0"/>
              </a:rPr>
              <a:t>)</a:t>
            </a:r>
          </a:p>
          <a:p>
            <a:pPr eaLnBrk="1" hangingPunct="1">
              <a:spcBef>
                <a:spcPct val="0"/>
              </a:spcBef>
              <a:buFontTx/>
              <a:buChar char="-"/>
            </a:pPr>
            <a:endParaRPr lang="en-US" altLang="en-US" sz="2000" dirty="0">
              <a:latin typeface="Arial" pitchFamily="34" charset="0"/>
            </a:endParaRPr>
          </a:p>
          <a:p>
            <a:pPr eaLnBrk="1" hangingPunct="1">
              <a:spcBef>
                <a:spcPct val="0"/>
              </a:spcBef>
              <a:buFontTx/>
              <a:buNone/>
            </a:pPr>
            <a:endParaRPr lang="en-US" altLang="en-US" sz="2000" dirty="0">
              <a:latin typeface="Arial" pitchFamily="34" charset="0"/>
            </a:endParaRPr>
          </a:p>
          <a:p>
            <a:pPr eaLnBrk="1" hangingPunct="1">
              <a:spcBef>
                <a:spcPct val="0"/>
              </a:spcBef>
              <a:buFontTx/>
              <a:buNone/>
            </a:pPr>
            <a:r>
              <a:rPr lang="en-US" altLang="en-US" sz="2000" b="1" dirty="0">
                <a:latin typeface="Arial" pitchFamily="34" charset="0"/>
              </a:rPr>
              <a:t>$</a:t>
            </a:r>
            <a:r>
              <a:rPr lang="en-US" altLang="en-US" sz="2000" b="1" dirty="0" smtClean="0">
                <a:latin typeface="Arial" pitchFamily="34" charset="0"/>
              </a:rPr>
              <a:t>41,600 </a:t>
            </a:r>
            <a:r>
              <a:rPr lang="en-US" altLang="en-US" sz="2000" b="1" dirty="0">
                <a:latin typeface="Arial" pitchFamily="34" charset="0"/>
              </a:rPr>
              <a:t>= Taxable Income</a:t>
            </a:r>
            <a:endParaRPr lang="en-US" altLang="en-US" sz="2000" dirty="0">
              <a:latin typeface="Arial" pitchFamily="34" charset="0"/>
            </a:endParaRPr>
          </a:p>
          <a:p>
            <a:pPr eaLnBrk="1" hangingPunct="1">
              <a:spcBef>
                <a:spcPct val="0"/>
              </a:spcBef>
              <a:buFontTx/>
              <a:buNone/>
            </a:pPr>
            <a:endParaRPr lang="en-US" altLang="en-US" sz="2000" dirty="0">
              <a:latin typeface="Arial" pitchFamily="34" charset="0"/>
            </a:endParaRPr>
          </a:p>
          <a:p>
            <a:pPr eaLnBrk="1" hangingPunct="1">
              <a:spcBef>
                <a:spcPct val="0"/>
              </a:spcBef>
              <a:buFontTx/>
              <a:buNone/>
            </a:pPr>
            <a:endParaRPr lang="en-US" altLang="en-US" sz="2000" dirty="0">
              <a:latin typeface="Arial" pitchFamily="34" charset="0"/>
            </a:endParaRPr>
          </a:p>
          <a:p>
            <a:pPr eaLnBrk="1" hangingPunct="1">
              <a:spcBef>
                <a:spcPct val="0"/>
              </a:spcBef>
              <a:buFontTx/>
              <a:buNone/>
            </a:pPr>
            <a:r>
              <a:rPr lang="en-US" altLang="en-US" sz="2000" dirty="0">
                <a:latin typeface="Arial" pitchFamily="34" charset="0"/>
              </a:rPr>
              <a:t>NEXT, use the </a:t>
            </a:r>
            <a:r>
              <a:rPr lang="en-US" altLang="en-US" sz="2000" dirty="0" smtClean="0">
                <a:latin typeface="Arial" pitchFamily="34" charset="0"/>
              </a:rPr>
              <a:t>2018 </a:t>
            </a:r>
            <a:r>
              <a:rPr lang="en-US" altLang="en-US" sz="2000" dirty="0">
                <a:latin typeface="Arial" pitchFamily="34" charset="0"/>
              </a:rPr>
              <a:t>tax brackets for single filers to determine the tax due based on taxable income of </a:t>
            </a:r>
            <a:r>
              <a:rPr lang="en-US" altLang="en-US" sz="2000" b="1" dirty="0">
                <a:latin typeface="Arial" pitchFamily="34" charset="0"/>
              </a:rPr>
              <a:t>$</a:t>
            </a:r>
            <a:r>
              <a:rPr lang="en-US" altLang="en-US" sz="2000" b="1" dirty="0" smtClean="0">
                <a:latin typeface="Arial" pitchFamily="34" charset="0"/>
              </a:rPr>
              <a:t>41,600 </a:t>
            </a:r>
            <a:endParaRPr lang="en-US" altLang="en-US" sz="2000" dirty="0">
              <a:latin typeface="Arial" pitchFamily="34" charset="0"/>
            </a:endParaRPr>
          </a:p>
        </p:txBody>
      </p:sp>
    </p:spTree>
    <p:extLst>
      <p:ext uri="{BB962C8B-B14F-4D97-AF65-F5344CB8AC3E}">
        <p14:creationId xmlns:p14="http://schemas.microsoft.com/office/powerpoint/2010/main" val="2140149106"/>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0840" y="1992615"/>
            <a:ext cx="6462320" cy="2944623"/>
          </a:xfrm>
          <a:prstGeom prst="rect">
            <a:avLst/>
          </a:prstGeom>
        </p:spPr>
      </p:pic>
      <p:sp>
        <p:nvSpPr>
          <p:cNvPr id="21507" name="TextBox 6"/>
          <p:cNvSpPr txBox="1">
            <a:spLocks noChangeArrowheads="1"/>
          </p:cNvSpPr>
          <p:nvPr/>
        </p:nvSpPr>
        <p:spPr bwMode="auto">
          <a:xfrm>
            <a:off x="381000" y="657136"/>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dirty="0">
                <a:latin typeface="Arial" pitchFamily="34" charset="0"/>
              </a:rPr>
              <a:t>The basic calculation:</a:t>
            </a:r>
          </a:p>
          <a:p>
            <a:pPr eaLnBrk="1" hangingPunct="1">
              <a:spcBef>
                <a:spcPct val="0"/>
              </a:spcBef>
              <a:buFontTx/>
              <a:buNone/>
            </a:pPr>
            <a:endParaRPr lang="en-US" altLang="en-US" dirty="0">
              <a:latin typeface="Arial" pitchFamily="34" charset="0"/>
            </a:endParaRPr>
          </a:p>
          <a:p>
            <a:pPr eaLnBrk="1" hangingPunct="1">
              <a:spcBef>
                <a:spcPct val="0"/>
              </a:spcBef>
              <a:buFontTx/>
              <a:buNone/>
            </a:pPr>
            <a:r>
              <a:rPr lang="en-US" altLang="en-US" dirty="0">
                <a:latin typeface="Arial" pitchFamily="34" charset="0"/>
              </a:rPr>
              <a:t>NEXT, use the </a:t>
            </a:r>
            <a:r>
              <a:rPr lang="en-US" altLang="en-US" dirty="0" smtClean="0">
                <a:latin typeface="Arial" pitchFamily="34" charset="0"/>
              </a:rPr>
              <a:t>2018 </a:t>
            </a:r>
            <a:r>
              <a:rPr lang="en-US" altLang="en-US" dirty="0">
                <a:latin typeface="Arial" pitchFamily="34" charset="0"/>
              </a:rPr>
              <a:t>tax brackets for single filers to determine the tax due based on taxable income of </a:t>
            </a:r>
            <a:r>
              <a:rPr lang="en-US" altLang="en-US" b="1" dirty="0" smtClean="0">
                <a:latin typeface="Arial" pitchFamily="34" charset="0"/>
              </a:rPr>
              <a:t>$41,600</a:t>
            </a:r>
            <a:endParaRPr lang="en-US" altLang="en-US" dirty="0">
              <a:latin typeface="Arial" pitchFamily="34" charset="0"/>
            </a:endParaRPr>
          </a:p>
        </p:txBody>
      </p:sp>
      <p:sp>
        <p:nvSpPr>
          <p:cNvPr id="21509" name="TextBox 4"/>
          <p:cNvSpPr txBox="1">
            <a:spLocks noChangeArrowheads="1"/>
          </p:cNvSpPr>
          <p:nvPr/>
        </p:nvSpPr>
        <p:spPr bwMode="auto">
          <a:xfrm>
            <a:off x="1766777" y="5072388"/>
            <a:ext cx="541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dirty="0" smtClean="0">
                <a:latin typeface="Arial" pitchFamily="34" charset="0"/>
              </a:rPr>
              <a:t>$4,453.50  </a:t>
            </a:r>
            <a:r>
              <a:rPr lang="en-US" altLang="en-US" dirty="0">
                <a:latin typeface="Arial" pitchFamily="34" charset="0"/>
              </a:rPr>
              <a:t>+  </a:t>
            </a:r>
            <a:r>
              <a:rPr lang="en-US" altLang="en-US" dirty="0" smtClean="0">
                <a:latin typeface="Arial" pitchFamily="34" charset="0"/>
              </a:rPr>
              <a:t>22% </a:t>
            </a:r>
            <a:r>
              <a:rPr lang="en-US" altLang="en-US" dirty="0">
                <a:latin typeface="Arial" pitchFamily="34" charset="0"/>
              </a:rPr>
              <a:t>of </a:t>
            </a:r>
            <a:r>
              <a:rPr lang="en-US" altLang="en-US" dirty="0" smtClean="0">
                <a:latin typeface="Arial" pitchFamily="34" charset="0"/>
              </a:rPr>
              <a:t>(41,600-38,700)</a:t>
            </a:r>
            <a:endParaRPr lang="en-US" altLang="en-US" dirty="0">
              <a:latin typeface="Arial" pitchFamily="34" charset="0"/>
            </a:endParaRPr>
          </a:p>
          <a:p>
            <a:pPr eaLnBrk="1" hangingPunct="1">
              <a:spcBef>
                <a:spcPct val="0"/>
              </a:spcBef>
              <a:buFontTx/>
              <a:buNone/>
            </a:pPr>
            <a:endParaRPr lang="en-US" altLang="en-US" dirty="0">
              <a:latin typeface="Arial" pitchFamily="34" charset="0"/>
            </a:endParaRPr>
          </a:p>
          <a:p>
            <a:pPr eaLnBrk="1" hangingPunct="1">
              <a:spcBef>
                <a:spcPct val="0"/>
              </a:spcBef>
              <a:buFontTx/>
              <a:buNone/>
            </a:pPr>
            <a:r>
              <a:rPr lang="en-US" altLang="en-US" dirty="0">
                <a:latin typeface="Arial" pitchFamily="34" charset="0"/>
              </a:rPr>
              <a:t>=  </a:t>
            </a:r>
            <a:r>
              <a:rPr lang="en-US" altLang="en-US" dirty="0" smtClean="0">
                <a:latin typeface="Arial" pitchFamily="34" charset="0"/>
              </a:rPr>
              <a:t>$5091.50 </a:t>
            </a:r>
            <a:r>
              <a:rPr lang="en-US" altLang="en-US" u="sng" dirty="0" smtClean="0">
                <a:latin typeface="Arial" pitchFamily="34" charset="0"/>
              </a:rPr>
              <a:t>in </a:t>
            </a:r>
            <a:r>
              <a:rPr lang="en-US" altLang="en-US" u="sng" dirty="0">
                <a:latin typeface="Arial" pitchFamily="34" charset="0"/>
              </a:rPr>
              <a:t>total taxes due</a:t>
            </a:r>
          </a:p>
        </p:txBody>
      </p:sp>
      <p:cxnSp>
        <p:nvCxnSpPr>
          <p:cNvPr id="3" name="Straight Arrow Connector 2"/>
          <p:cNvCxnSpPr/>
          <p:nvPr/>
        </p:nvCxnSpPr>
        <p:spPr>
          <a:xfrm flipH="1">
            <a:off x="2444389" y="3816754"/>
            <a:ext cx="6096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917280" y="3640782"/>
            <a:ext cx="3642462" cy="35194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38632173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p:cNvSpPr txBox="1">
            <a:spLocks noChangeArrowheads="1"/>
          </p:cNvSpPr>
          <p:nvPr/>
        </p:nvSpPr>
        <p:spPr bwMode="auto">
          <a:xfrm>
            <a:off x="437072" y="680243"/>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800" dirty="0">
                <a:latin typeface="Arial" pitchFamily="34" charset="0"/>
              </a:rPr>
              <a:t>The basic calculation:</a:t>
            </a:r>
          </a:p>
          <a:p>
            <a:pPr eaLnBrk="1" hangingPunct="1">
              <a:spcBef>
                <a:spcPct val="0"/>
              </a:spcBef>
              <a:buFontTx/>
              <a:buNone/>
            </a:pPr>
            <a:endParaRPr lang="en-US" altLang="en-US" dirty="0">
              <a:latin typeface="Arial" pitchFamily="34" charset="0"/>
            </a:endParaRPr>
          </a:p>
          <a:p>
            <a:pPr eaLnBrk="1" hangingPunct="1">
              <a:spcBef>
                <a:spcPct val="0"/>
              </a:spcBef>
              <a:buFontTx/>
              <a:buNone/>
            </a:pPr>
            <a:endParaRPr lang="en-US" altLang="en-US" dirty="0">
              <a:latin typeface="Arial" pitchFamily="34" charset="0"/>
            </a:endParaRPr>
          </a:p>
        </p:txBody>
      </p:sp>
      <p:sp>
        <p:nvSpPr>
          <p:cNvPr id="22532" name="TextBox 4"/>
          <p:cNvSpPr txBox="1">
            <a:spLocks noChangeArrowheads="1"/>
          </p:cNvSpPr>
          <p:nvPr/>
        </p:nvSpPr>
        <p:spPr bwMode="auto">
          <a:xfrm>
            <a:off x="609600" y="1219200"/>
            <a:ext cx="80772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000" u="sng" dirty="0" smtClean="0">
                <a:latin typeface="Arial" pitchFamily="34" charset="0"/>
              </a:rPr>
              <a:t>$5091.50 </a:t>
            </a:r>
            <a:r>
              <a:rPr lang="en-US" altLang="en-US" sz="2000" u="sng" dirty="0">
                <a:latin typeface="Arial" pitchFamily="34" charset="0"/>
              </a:rPr>
              <a:t>in total taxes due</a:t>
            </a:r>
          </a:p>
          <a:p>
            <a:pPr eaLnBrk="1" hangingPunct="1">
              <a:spcBef>
                <a:spcPct val="0"/>
              </a:spcBef>
              <a:buFontTx/>
              <a:buNone/>
            </a:pPr>
            <a:endParaRPr lang="en-US" altLang="en-US" sz="2000" u="sng" dirty="0">
              <a:latin typeface="Arial" pitchFamily="34" charset="0"/>
            </a:endParaRPr>
          </a:p>
          <a:p>
            <a:pPr eaLnBrk="1" hangingPunct="1">
              <a:spcBef>
                <a:spcPct val="0"/>
              </a:spcBef>
              <a:buFontTx/>
              <a:buNone/>
            </a:pPr>
            <a:endParaRPr lang="en-US" altLang="en-US" sz="2000" u="sng" dirty="0">
              <a:latin typeface="Arial" pitchFamily="34" charset="0"/>
            </a:endParaRPr>
          </a:p>
          <a:p>
            <a:pPr eaLnBrk="1" hangingPunct="1">
              <a:spcBef>
                <a:spcPct val="0"/>
              </a:spcBef>
              <a:buFont typeface="Wingdings" pitchFamily="2" charset="2"/>
              <a:buChar char="Ø"/>
            </a:pPr>
            <a:r>
              <a:rPr lang="en-US" altLang="en-US" sz="2000" dirty="0">
                <a:latin typeface="Arial" pitchFamily="34" charset="0"/>
              </a:rPr>
              <a:t> Since her employer already withheld $4,000 for taxes, she must pay an additional </a:t>
            </a:r>
            <a:r>
              <a:rPr lang="en-US" altLang="en-US" sz="2000" dirty="0" smtClean="0">
                <a:latin typeface="Arial" pitchFamily="34" charset="0"/>
              </a:rPr>
              <a:t>$1091.50 </a:t>
            </a:r>
            <a:r>
              <a:rPr lang="en-US" altLang="en-US" sz="2000" dirty="0">
                <a:latin typeface="Arial" pitchFamily="34" charset="0"/>
              </a:rPr>
              <a:t>in taxes.  </a:t>
            </a:r>
          </a:p>
          <a:p>
            <a:pPr eaLnBrk="1" hangingPunct="1">
              <a:spcBef>
                <a:spcPct val="0"/>
              </a:spcBef>
              <a:buFont typeface="Wingdings" pitchFamily="2" charset="2"/>
              <a:buChar char="Ø"/>
            </a:pPr>
            <a:endParaRPr lang="en-US" altLang="en-US" sz="2000" dirty="0">
              <a:latin typeface="Arial" pitchFamily="34" charset="0"/>
            </a:endParaRPr>
          </a:p>
          <a:p>
            <a:pPr eaLnBrk="1" hangingPunct="1">
              <a:spcBef>
                <a:spcPct val="0"/>
              </a:spcBef>
              <a:buFont typeface="Wingdings" pitchFamily="2" charset="2"/>
              <a:buChar char="Ø"/>
            </a:pPr>
            <a:r>
              <a:rPr lang="en-US" altLang="en-US" sz="2000" dirty="0">
                <a:latin typeface="Arial" pitchFamily="34" charset="0"/>
              </a:rPr>
              <a:t> If she were eligible for a tax credit, it would be applied here to reduce her tax bill or create a tax refund (if the credit is refundable). </a:t>
            </a:r>
          </a:p>
          <a:p>
            <a:pPr eaLnBrk="1" hangingPunct="1">
              <a:spcBef>
                <a:spcPct val="0"/>
              </a:spcBef>
              <a:buFont typeface="Wingdings" pitchFamily="2" charset="2"/>
              <a:buChar char="Ø"/>
            </a:pPr>
            <a:endParaRPr lang="en-US" altLang="en-US" sz="2000" dirty="0">
              <a:latin typeface="Arial" pitchFamily="34" charset="0"/>
            </a:endParaRPr>
          </a:p>
          <a:p>
            <a:pPr lvl="1" eaLnBrk="1" hangingPunct="1">
              <a:spcBef>
                <a:spcPct val="0"/>
              </a:spcBef>
              <a:buFontTx/>
              <a:buNone/>
            </a:pPr>
            <a:r>
              <a:rPr lang="en-US" altLang="en-US" sz="2000" dirty="0">
                <a:latin typeface="Arial" pitchFamily="34" charset="0"/>
              </a:rPr>
              <a:t>For example, if Ann had a </a:t>
            </a:r>
            <a:r>
              <a:rPr lang="en-US" altLang="en-US" sz="2000" dirty="0" smtClean="0">
                <a:latin typeface="Arial" pitchFamily="34" charset="0"/>
              </a:rPr>
              <a:t>$</a:t>
            </a:r>
            <a:r>
              <a:rPr lang="en-US" altLang="en-US" sz="2000" dirty="0">
                <a:latin typeface="Arial" pitchFamily="34" charset="0"/>
              </a:rPr>
              <a:t>1</a:t>
            </a:r>
            <a:r>
              <a:rPr lang="en-US" altLang="en-US" sz="2000" dirty="0" smtClean="0">
                <a:latin typeface="Arial" pitchFamily="34" charset="0"/>
              </a:rPr>
              <a:t>000 refundable credit </a:t>
            </a:r>
            <a:r>
              <a:rPr lang="en-US" altLang="en-US" sz="2000" dirty="0">
                <a:latin typeface="Arial" pitchFamily="34" charset="0"/>
              </a:rPr>
              <a:t>she would only owe </a:t>
            </a:r>
            <a:r>
              <a:rPr lang="en-US" altLang="en-US" sz="2000" dirty="0" smtClean="0">
                <a:latin typeface="Arial" pitchFamily="34" charset="0"/>
              </a:rPr>
              <a:t>$91.50.  </a:t>
            </a:r>
            <a:endParaRPr lang="en-US" altLang="en-US" sz="2000" dirty="0">
              <a:latin typeface="Arial" pitchFamily="34" charset="0"/>
            </a:endParaRPr>
          </a:p>
          <a:p>
            <a:pPr lvl="2" eaLnBrk="1" hangingPunct="1">
              <a:spcBef>
                <a:spcPct val="0"/>
              </a:spcBef>
              <a:buFontTx/>
              <a:buNone/>
            </a:pPr>
            <a:endParaRPr lang="en-US" altLang="en-US" sz="2000" dirty="0">
              <a:latin typeface="Arial" pitchFamily="34" charset="0"/>
            </a:endParaRPr>
          </a:p>
          <a:p>
            <a:pPr lvl="2" eaLnBrk="1" hangingPunct="1">
              <a:spcBef>
                <a:spcPct val="0"/>
              </a:spcBef>
              <a:buFontTx/>
              <a:buNone/>
            </a:pPr>
            <a:r>
              <a:rPr lang="en-US" altLang="en-US" sz="2000" dirty="0">
                <a:latin typeface="Arial" pitchFamily="34" charset="0"/>
              </a:rPr>
              <a:t>This is much better than a </a:t>
            </a:r>
            <a:r>
              <a:rPr lang="en-US" altLang="en-US" sz="2000" dirty="0" smtClean="0">
                <a:latin typeface="Arial" pitchFamily="34" charset="0"/>
              </a:rPr>
              <a:t>$1000 </a:t>
            </a:r>
            <a:r>
              <a:rPr lang="en-US" altLang="en-US" sz="2000" dirty="0">
                <a:latin typeface="Arial" pitchFamily="34" charset="0"/>
              </a:rPr>
              <a:t>deduction. </a:t>
            </a:r>
          </a:p>
          <a:p>
            <a:pPr lvl="2" eaLnBrk="1" hangingPunct="1">
              <a:spcBef>
                <a:spcPct val="0"/>
              </a:spcBef>
              <a:buFontTx/>
              <a:buNone/>
            </a:pPr>
            <a:endParaRPr lang="en-US" altLang="en-US" sz="2000" dirty="0">
              <a:latin typeface="Arial" pitchFamily="34" charset="0"/>
            </a:endParaRPr>
          </a:p>
          <a:p>
            <a:pPr lvl="2" eaLnBrk="1" hangingPunct="1">
              <a:spcBef>
                <a:spcPct val="0"/>
              </a:spcBef>
              <a:buFontTx/>
              <a:buNone/>
            </a:pPr>
            <a:r>
              <a:rPr lang="en-US" altLang="en-US" sz="2000" dirty="0">
                <a:latin typeface="Arial" pitchFamily="34" charset="0"/>
              </a:rPr>
              <a:t>Deductions are not as valuable as credits!</a:t>
            </a:r>
          </a:p>
          <a:p>
            <a:pPr lvl="1" eaLnBrk="1" hangingPunct="1">
              <a:spcBef>
                <a:spcPct val="0"/>
              </a:spcBef>
              <a:buFont typeface="Wingdings" pitchFamily="2" charset="2"/>
              <a:buChar char="Ø"/>
            </a:pPr>
            <a:endParaRPr lang="en-US" altLang="en-US" dirty="0">
              <a:latin typeface="Arial" pitchFamily="34" charset="0"/>
            </a:endParaRPr>
          </a:p>
          <a:p>
            <a:pPr lvl="1" eaLnBrk="1" hangingPunct="1">
              <a:spcBef>
                <a:spcPct val="0"/>
              </a:spcBef>
              <a:buFont typeface="Wingdings" pitchFamily="2" charset="2"/>
              <a:buChar char="Ø"/>
            </a:pPr>
            <a:endParaRPr lang="en-US" altLang="en-US" dirty="0">
              <a:latin typeface="Arial" pitchFamily="34" charset="0"/>
            </a:endParaRPr>
          </a:p>
          <a:p>
            <a:pPr eaLnBrk="1" hangingPunct="1">
              <a:spcBef>
                <a:spcPct val="0"/>
              </a:spcBef>
              <a:buFontTx/>
              <a:buNone/>
            </a:pPr>
            <a:endParaRPr lang="en-US" altLang="en-US" dirty="0">
              <a:latin typeface="Arial" pitchFamily="34" charset="0"/>
            </a:endParaRPr>
          </a:p>
        </p:txBody>
      </p:sp>
    </p:spTree>
    <p:extLst>
      <p:ext uri="{BB962C8B-B14F-4D97-AF65-F5344CB8AC3E}">
        <p14:creationId xmlns:p14="http://schemas.microsoft.com/office/powerpoint/2010/main" val="293298650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3090" y="5162909"/>
            <a:ext cx="7372350" cy="1143000"/>
          </a:xfrm>
        </p:spPr>
        <p:txBody>
          <a:bodyPr rtlCol="0">
            <a:normAutofit fontScale="90000"/>
          </a:bodyPr>
          <a:lstStyle/>
          <a:p>
            <a:pPr eaLnBrk="1" fontAlgn="auto" hangingPunct="1">
              <a:spcAft>
                <a:spcPts val="0"/>
              </a:spcAft>
              <a:defRPr/>
            </a:pPr>
            <a:r>
              <a:rPr lang="en-US" sz="4000" dirty="0">
                <a:solidFill>
                  <a:schemeClr val="accent1">
                    <a:lumMod val="75000"/>
                  </a:schemeClr>
                </a:solidFill>
              </a:rPr>
              <a:t/>
            </a:r>
            <a:br>
              <a:rPr lang="en-US" sz="4000" dirty="0">
                <a:solidFill>
                  <a:schemeClr val="accent1">
                    <a:lumMod val="75000"/>
                  </a:schemeClr>
                </a:solidFill>
              </a:rPr>
            </a:br>
            <a:r>
              <a:rPr lang="en-US" dirty="0">
                <a:solidFill>
                  <a:schemeClr val="accent1">
                    <a:lumMod val="75000"/>
                  </a:schemeClr>
                </a:solidFill>
                <a:latin typeface="Monotype Corsiva" pitchFamily="66" charset="0"/>
              </a:rPr>
              <a:t>“The hardest thing in the world to understand is the income tax” </a:t>
            </a:r>
            <a:r>
              <a:rPr lang="en-US" sz="2200" dirty="0">
                <a:solidFill>
                  <a:schemeClr val="accent1">
                    <a:lumMod val="75000"/>
                  </a:schemeClr>
                </a:solidFill>
                <a:latin typeface="Monotype Corsiva" pitchFamily="66" charset="0"/>
              </a:rPr>
              <a:t>– Albert. Einstein</a:t>
            </a:r>
            <a:r>
              <a:rPr lang="en-US" b="1" dirty="0">
                <a:solidFill>
                  <a:schemeClr val="accent1">
                    <a:lumMod val="75000"/>
                  </a:schemeClr>
                </a:solidFill>
                <a:latin typeface="Monotype Corsiva" pitchFamily="66" charset="0"/>
              </a:rPr>
              <a:t/>
            </a:r>
            <a:br>
              <a:rPr lang="en-US" b="1" dirty="0">
                <a:solidFill>
                  <a:schemeClr val="accent1">
                    <a:lumMod val="75000"/>
                  </a:schemeClr>
                </a:solidFill>
                <a:latin typeface="Monotype Corsiva" pitchFamily="66" charset="0"/>
              </a:rPr>
            </a:br>
            <a:endParaRPr lang="en-US" b="1" dirty="0">
              <a:solidFill>
                <a:schemeClr val="accent1">
                  <a:lumMod val="75000"/>
                </a:schemeClr>
              </a:solidFill>
              <a:latin typeface="Monotype Corsiva" pitchFamily="66" charset="0"/>
            </a:endParaRPr>
          </a:p>
        </p:txBody>
      </p:sp>
      <p:sp>
        <p:nvSpPr>
          <p:cNvPr id="23556" name="TextBox 4"/>
          <p:cNvSpPr txBox="1">
            <a:spLocks noChangeArrowheads="1"/>
          </p:cNvSpPr>
          <p:nvPr/>
        </p:nvSpPr>
        <p:spPr bwMode="auto">
          <a:xfrm>
            <a:off x="304800" y="1134268"/>
            <a:ext cx="8382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400" dirty="0">
                <a:latin typeface="Arial" pitchFamily="34" charset="0"/>
              </a:rPr>
              <a:t>Ann has a </a:t>
            </a:r>
            <a:r>
              <a:rPr lang="en-US" altLang="en-US" sz="2400" u="sng" dirty="0">
                <a:latin typeface="Arial" pitchFamily="34" charset="0"/>
              </a:rPr>
              <a:t>Marginal Tax Rate</a:t>
            </a:r>
            <a:r>
              <a:rPr lang="en-US" altLang="en-US" sz="2400" dirty="0">
                <a:latin typeface="Arial" pitchFamily="34" charset="0"/>
              </a:rPr>
              <a:t> of </a:t>
            </a:r>
            <a:r>
              <a:rPr lang="en-US" altLang="en-US" sz="2400" dirty="0" smtClean="0">
                <a:latin typeface="Arial" pitchFamily="34" charset="0"/>
              </a:rPr>
              <a:t>22% </a:t>
            </a:r>
            <a:endParaRPr lang="en-US" altLang="en-US" sz="2400" dirty="0">
              <a:latin typeface="Arial" pitchFamily="34" charset="0"/>
            </a:endParaRPr>
          </a:p>
          <a:p>
            <a:pPr eaLnBrk="1" hangingPunct="1">
              <a:spcBef>
                <a:spcPct val="0"/>
              </a:spcBef>
              <a:buFontTx/>
              <a:buNone/>
            </a:pPr>
            <a:r>
              <a:rPr lang="en-US" altLang="en-US" sz="2400" dirty="0">
                <a:latin typeface="Arial" pitchFamily="34" charset="0"/>
              </a:rPr>
              <a:t>	(just looking at the brackets)</a:t>
            </a:r>
          </a:p>
          <a:p>
            <a:pPr eaLnBrk="1" hangingPunct="1">
              <a:spcBef>
                <a:spcPct val="0"/>
              </a:spcBef>
              <a:buFontTx/>
              <a:buNone/>
            </a:pPr>
            <a:endParaRPr lang="en-US" altLang="en-US" sz="2400" dirty="0">
              <a:latin typeface="Arial" pitchFamily="34" charset="0"/>
            </a:endParaRPr>
          </a:p>
          <a:p>
            <a:pPr eaLnBrk="1" hangingPunct="1">
              <a:spcBef>
                <a:spcPct val="0"/>
              </a:spcBef>
              <a:buFontTx/>
              <a:buNone/>
            </a:pPr>
            <a:r>
              <a:rPr lang="en-US" altLang="en-US" sz="2400" dirty="0">
                <a:latin typeface="Arial" pitchFamily="34" charset="0"/>
              </a:rPr>
              <a:t>However, Ann has an </a:t>
            </a:r>
            <a:r>
              <a:rPr lang="en-US" altLang="en-US" sz="2400" u="sng" dirty="0">
                <a:latin typeface="Arial" pitchFamily="34" charset="0"/>
              </a:rPr>
              <a:t>Effective Tax Rate</a:t>
            </a:r>
            <a:r>
              <a:rPr lang="en-US" altLang="en-US" sz="2400" dirty="0">
                <a:latin typeface="Arial" pitchFamily="34" charset="0"/>
              </a:rPr>
              <a:t> of 15%.  </a:t>
            </a:r>
          </a:p>
          <a:p>
            <a:pPr eaLnBrk="1" hangingPunct="1">
              <a:spcBef>
                <a:spcPct val="0"/>
              </a:spcBef>
              <a:buFontTx/>
              <a:buNone/>
            </a:pPr>
            <a:endParaRPr lang="en-US" altLang="en-US" dirty="0">
              <a:latin typeface="Arial" pitchFamily="34" charset="0"/>
            </a:endParaRPr>
          </a:p>
        </p:txBody>
      </p:sp>
      <p:grpSp>
        <p:nvGrpSpPr>
          <p:cNvPr id="23557" name="Group 7"/>
          <p:cNvGrpSpPr>
            <a:grpSpLocks/>
          </p:cNvGrpSpPr>
          <p:nvPr/>
        </p:nvGrpSpPr>
        <p:grpSpPr bwMode="auto">
          <a:xfrm>
            <a:off x="1296987" y="3043686"/>
            <a:ext cx="5256213" cy="830263"/>
            <a:chOff x="2667000" y="2971801"/>
            <a:chExt cx="3860006" cy="831278"/>
          </a:xfrm>
        </p:grpSpPr>
        <p:sp>
          <p:nvSpPr>
            <p:cNvPr id="23558" name="TextBox 5"/>
            <p:cNvSpPr txBox="1">
              <a:spLocks noChangeArrowheads="1"/>
            </p:cNvSpPr>
            <p:nvPr/>
          </p:nvSpPr>
          <p:spPr bwMode="auto">
            <a:xfrm>
              <a:off x="2667000" y="2971801"/>
              <a:ext cx="3133725" cy="8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400" dirty="0">
                  <a:latin typeface="Arial" pitchFamily="34" charset="0"/>
                </a:rPr>
                <a:t>Total Tax Due         </a:t>
              </a:r>
              <a:r>
                <a:rPr lang="en-US" altLang="en-US" sz="2400" u="sng" dirty="0" smtClean="0">
                  <a:latin typeface="Arial" pitchFamily="34" charset="0"/>
                </a:rPr>
                <a:t>$5,091</a:t>
              </a:r>
              <a:endParaRPr lang="en-US" altLang="en-US" sz="2400" u="sng" dirty="0">
                <a:latin typeface="Arial" pitchFamily="34" charset="0"/>
              </a:endParaRPr>
            </a:p>
            <a:p>
              <a:pPr eaLnBrk="1" hangingPunct="1">
                <a:spcBef>
                  <a:spcPct val="0"/>
                </a:spcBef>
                <a:buFontTx/>
                <a:buNone/>
              </a:pPr>
              <a:r>
                <a:rPr lang="en-US" altLang="en-US" sz="2400" dirty="0">
                  <a:latin typeface="Arial" pitchFamily="34" charset="0"/>
                </a:rPr>
                <a:t>Taxable Income</a:t>
              </a:r>
              <a:r>
                <a:rPr lang="en-US" altLang="en-US" sz="2400" b="1" dirty="0">
                  <a:latin typeface="Arial" pitchFamily="34" charset="0"/>
                </a:rPr>
                <a:t>    </a:t>
              </a:r>
              <a:r>
                <a:rPr lang="en-US" altLang="en-US" sz="2400" dirty="0">
                  <a:latin typeface="Arial" pitchFamily="34" charset="0"/>
                </a:rPr>
                <a:t>$</a:t>
              </a:r>
              <a:r>
                <a:rPr lang="en-US" altLang="en-US" sz="2400" dirty="0" smtClean="0">
                  <a:latin typeface="Arial" pitchFamily="34" charset="0"/>
                </a:rPr>
                <a:t>41,600</a:t>
              </a:r>
              <a:r>
                <a:rPr lang="en-US" altLang="en-US" sz="2400" u="sng" dirty="0" smtClean="0">
                  <a:latin typeface="Arial" pitchFamily="34" charset="0"/>
                </a:rPr>
                <a:t>  </a:t>
              </a:r>
              <a:endParaRPr lang="en-US" altLang="en-US" sz="2400" dirty="0">
                <a:latin typeface="Arial" pitchFamily="34" charset="0"/>
              </a:endParaRPr>
            </a:p>
          </p:txBody>
        </p:sp>
        <p:sp>
          <p:nvSpPr>
            <p:cNvPr id="23559" name="TextBox 6"/>
            <p:cNvSpPr txBox="1">
              <a:spLocks noChangeArrowheads="1"/>
            </p:cNvSpPr>
            <p:nvPr/>
          </p:nvSpPr>
          <p:spPr bwMode="auto">
            <a:xfrm>
              <a:off x="5688806" y="3124254"/>
              <a:ext cx="838200" cy="46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1pPr>
              <a:lvl2pPr marL="742950" indent="-28575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2pPr>
              <a:lvl3pPr marL="11430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3pPr>
              <a:lvl4pPr marL="16002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4pPr>
              <a:lvl5pPr marL="2057400" indent="-228600" eaLnBrk="0" hangingPunct="0">
                <a:spcBef>
                  <a:spcPct val="20000"/>
                </a:spcBef>
                <a:buFont typeface="Arial" pitchFamily="34" charset="0"/>
                <a:buChar char="»"/>
                <a:defRPr>
                  <a:solidFill>
                    <a:schemeClr val="tx1"/>
                  </a:solidFill>
                  <a:latin typeface="Helvetica Neue" pitchFamily="-96" charset="0"/>
                  <a:ea typeface="Geneva" pitchFamily="-96" charset="0"/>
                  <a:cs typeface="Geneva" pitchFamily="-96"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Helvetica Neue" pitchFamily="-96" charset="0"/>
                  <a:ea typeface="Geneva" pitchFamily="-96" charset="0"/>
                  <a:cs typeface="Geneva" pitchFamily="-96" charset="0"/>
                </a:defRPr>
              </a:lvl9pPr>
            </a:lstStyle>
            <a:p>
              <a:pPr eaLnBrk="1" hangingPunct="1">
                <a:spcBef>
                  <a:spcPct val="0"/>
                </a:spcBef>
                <a:buFontTx/>
                <a:buNone/>
              </a:pPr>
              <a:r>
                <a:rPr lang="en-US" altLang="en-US" sz="2400" dirty="0">
                  <a:latin typeface="Arial" pitchFamily="34" charset="0"/>
                </a:rPr>
                <a:t>= </a:t>
              </a:r>
              <a:r>
                <a:rPr lang="en-US" altLang="en-US" sz="2400" dirty="0" smtClean="0">
                  <a:latin typeface="Arial" pitchFamily="34" charset="0"/>
                </a:rPr>
                <a:t>12%</a:t>
              </a:r>
              <a:endParaRPr lang="en-US" altLang="en-US" sz="2400" dirty="0">
                <a:latin typeface="Arial" pitchFamily="34" charset="0"/>
              </a:endParaRPr>
            </a:p>
          </p:txBody>
        </p:sp>
      </p:grpSp>
    </p:spTree>
    <p:extLst>
      <p:ext uri="{BB962C8B-B14F-4D97-AF65-F5344CB8AC3E}">
        <p14:creationId xmlns:p14="http://schemas.microsoft.com/office/powerpoint/2010/main" val="172275164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45434" y="792192"/>
            <a:ext cx="5867400" cy="533400"/>
          </a:xfrm>
        </p:spPr>
        <p:txBody>
          <a:bodyPr rtlCol="0">
            <a:normAutofit fontScale="90000"/>
          </a:bodyPr>
          <a:lstStyle/>
          <a:p>
            <a:pPr eaLnBrk="1" fontAlgn="auto" hangingPunct="1">
              <a:spcAft>
                <a:spcPts val="0"/>
              </a:spcAft>
              <a:defRPr/>
            </a:pPr>
            <a:r>
              <a:rPr lang="en-US" sz="4000" dirty="0"/>
              <a:t/>
            </a:r>
            <a:br>
              <a:rPr lang="en-US" sz="4000" dirty="0"/>
            </a:br>
            <a:r>
              <a:rPr lang="en-US" sz="4000" dirty="0"/>
              <a:t>Your turn…..</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6" name="TextBox 5"/>
          <p:cNvSpPr txBox="1"/>
          <p:nvPr/>
        </p:nvSpPr>
        <p:spPr>
          <a:xfrm>
            <a:off x="386751" y="1322717"/>
            <a:ext cx="8382000" cy="5878532"/>
          </a:xfrm>
          <a:prstGeom prst="rect">
            <a:avLst/>
          </a:prstGeom>
          <a:noFill/>
        </p:spPr>
        <p:txBody>
          <a:bodyPr>
            <a:spAutoFit/>
          </a:bodyPr>
          <a:lstStyle/>
          <a:p>
            <a:pPr>
              <a:defRPr/>
            </a:pPr>
            <a:r>
              <a:rPr lang="en-US" sz="2400" dirty="0">
                <a:latin typeface="Arial" charset="0"/>
              </a:rPr>
              <a:t>Ann and Rich Taxpayer are married and have 2 children. Their taxable events in </a:t>
            </a:r>
            <a:r>
              <a:rPr lang="en-US" sz="2400" dirty="0" smtClean="0">
                <a:latin typeface="Arial" charset="0"/>
              </a:rPr>
              <a:t>2018 </a:t>
            </a:r>
            <a:r>
              <a:rPr lang="en-US" sz="2400" dirty="0">
                <a:latin typeface="Arial" charset="0"/>
              </a:rPr>
              <a:t>are:</a:t>
            </a:r>
          </a:p>
          <a:p>
            <a:pPr>
              <a:buFont typeface="Arial" pitchFamily="34" charset="0"/>
              <a:buChar char="•"/>
              <a:defRPr/>
            </a:pPr>
            <a:endParaRPr lang="en-US" sz="2400" dirty="0">
              <a:latin typeface="Arial" charset="0"/>
            </a:endParaRPr>
          </a:p>
          <a:p>
            <a:pPr>
              <a:buFont typeface="Wingdings" pitchFamily="2" charset="2"/>
              <a:buChar char="Ø"/>
              <a:defRPr/>
            </a:pPr>
            <a:r>
              <a:rPr lang="en-US" sz="2000" dirty="0">
                <a:latin typeface="Arial" charset="0"/>
              </a:rPr>
              <a:t> Ann’s Salary is $55,000, of which $4,000 in taxes were withheld from her paychecks. Rich’s Salary is $100,000, of which $7,000 in taxes were withheld from his paychecks.</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She deposited $2,000 and he deposited $3,000 into IRA accounts </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They earned $1000 in interest from investments</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They paid $6,000 in </a:t>
            </a:r>
            <a:r>
              <a:rPr lang="en-US" sz="2000" dirty="0" smtClean="0">
                <a:latin typeface="Arial" charset="0"/>
              </a:rPr>
              <a:t>Property Tax, $15,000 in State and Local Tax,  </a:t>
            </a:r>
            <a:r>
              <a:rPr lang="en-US" sz="2000" dirty="0">
                <a:latin typeface="Arial" charset="0"/>
              </a:rPr>
              <a:t>and $8,000 in interest payments on the mortgage</a:t>
            </a: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 They are eligible for </a:t>
            </a:r>
            <a:r>
              <a:rPr lang="en-US" sz="2000" dirty="0" smtClean="0">
                <a:latin typeface="Arial" charset="0"/>
              </a:rPr>
              <a:t>the child tax credit</a:t>
            </a:r>
            <a:endParaRPr lang="en-US" sz="2000" dirty="0">
              <a:latin typeface="Arial" charset="0"/>
            </a:endParaRPr>
          </a:p>
          <a:p>
            <a:pPr>
              <a:buFont typeface="Wingdings" pitchFamily="2" charset="2"/>
              <a:buChar char="Ø"/>
              <a:defRPr/>
            </a:pPr>
            <a:endParaRPr lang="en-US" sz="2000" dirty="0">
              <a:latin typeface="Arial" charset="0"/>
            </a:endParaRPr>
          </a:p>
          <a:p>
            <a:pPr>
              <a:buFont typeface="Wingdings" pitchFamily="2" charset="2"/>
              <a:buChar char="Ø"/>
              <a:defRPr/>
            </a:pPr>
            <a:r>
              <a:rPr lang="en-US" sz="2000" dirty="0">
                <a:latin typeface="Arial" charset="0"/>
              </a:rPr>
              <a:t>Calculate total taxes, the remaining tax due or owed, and effective rate.</a:t>
            </a:r>
          </a:p>
          <a:p>
            <a:pPr>
              <a:defRPr/>
            </a:pPr>
            <a:endParaRPr lang="en-US" sz="2400" dirty="0">
              <a:latin typeface="+mn-lt"/>
            </a:endParaRPr>
          </a:p>
        </p:txBody>
      </p:sp>
    </p:spTree>
    <p:extLst>
      <p:ext uri="{BB962C8B-B14F-4D97-AF65-F5344CB8AC3E}">
        <p14:creationId xmlns:p14="http://schemas.microsoft.com/office/powerpoint/2010/main" val="267552354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804593"/>
            <a:ext cx="8382000" cy="5909310"/>
          </a:xfrm>
          <a:prstGeom prst="rect">
            <a:avLst/>
          </a:prstGeom>
          <a:noFill/>
        </p:spPr>
        <p:txBody>
          <a:bodyPr>
            <a:spAutoFit/>
          </a:bodyPr>
          <a:lstStyle/>
          <a:p>
            <a:pPr marL="457200" indent="-457200">
              <a:buFont typeface="+mj-lt"/>
              <a:buAutoNum type="arabicPeriod" startAt="3"/>
              <a:defRPr/>
            </a:pPr>
            <a:r>
              <a:rPr lang="en-US" sz="2400" i="0" dirty="0">
                <a:latin typeface="Arial" charset="0"/>
              </a:rPr>
              <a:t>“Estate </a:t>
            </a:r>
            <a:r>
              <a:rPr lang="en-US" sz="2400" dirty="0">
                <a:latin typeface="Arial" charset="0"/>
              </a:rPr>
              <a:t>Tax” - Taxes on Wealth at Death</a:t>
            </a:r>
            <a:endParaRPr lang="en-US" sz="2400" i="0" dirty="0">
              <a:latin typeface="Arial" charset="0"/>
            </a:endParaRPr>
          </a:p>
          <a:p>
            <a:pPr marL="800100" lvl="1" indent="-342900" algn="l">
              <a:buFont typeface="Arial" pitchFamily="34" charset="0"/>
              <a:buChar char="•"/>
              <a:defRPr/>
            </a:pPr>
            <a:r>
              <a:rPr lang="en-US" i="0" dirty="0">
                <a:latin typeface="Arial" charset="0"/>
              </a:rPr>
              <a:t>Estate tax may be due when an individual dies and passes their wealth to someone other than their spouse. The US Government and local governments have specific levels of wealth that trigger the tax.  </a:t>
            </a:r>
          </a:p>
          <a:p>
            <a:pPr marL="800100" lvl="1" indent="-342900" algn="l">
              <a:buFont typeface="Arial" pitchFamily="34" charset="0"/>
              <a:buChar char="•"/>
              <a:defRPr/>
            </a:pPr>
            <a:r>
              <a:rPr lang="en-US" i="0" dirty="0">
                <a:latin typeface="Arial" charset="0"/>
              </a:rPr>
              <a:t>Low net worth individuals are not subject to this tax.  The size of the estate that is taxable changes each year with inflation and legislation. Current legislation allows approximately $</a:t>
            </a:r>
            <a:r>
              <a:rPr lang="en-US" dirty="0">
                <a:latin typeface="Arial" charset="0"/>
              </a:rPr>
              <a:t>11</a:t>
            </a:r>
            <a:r>
              <a:rPr lang="en-US" i="0" dirty="0">
                <a:latin typeface="Arial" charset="0"/>
              </a:rPr>
              <a:t>M to pass at death without paying an estate tax.</a:t>
            </a:r>
            <a:endParaRPr lang="en-US" dirty="0">
              <a:latin typeface="Arial" charset="0"/>
            </a:endParaRPr>
          </a:p>
          <a:p>
            <a:pPr marL="800100" lvl="1" indent="-342900" algn="l">
              <a:buFont typeface="Arial" pitchFamily="34" charset="0"/>
              <a:buChar char="•"/>
              <a:defRPr/>
            </a:pPr>
            <a:endParaRPr lang="en-US" i="0" dirty="0">
              <a:latin typeface="Arial" charset="0"/>
            </a:endParaRPr>
          </a:p>
          <a:p>
            <a:pPr marL="457200" indent="-457200">
              <a:buFont typeface="+mj-lt"/>
              <a:buAutoNum type="arabicPeriod" startAt="3"/>
              <a:defRPr/>
            </a:pPr>
            <a:r>
              <a:rPr lang="en-US" sz="2400" i="0" dirty="0">
                <a:latin typeface="Arial" charset="0"/>
              </a:rPr>
              <a:t>“Income Tax</a:t>
            </a:r>
            <a:r>
              <a:rPr lang="en-US" sz="2400" dirty="0">
                <a:latin typeface="Arial" charset="0"/>
              </a:rPr>
              <a:t>” - Taxes on Earnings – TAX FORM1040</a:t>
            </a:r>
            <a:endParaRPr lang="en-US" sz="2400" i="0" dirty="0">
              <a:latin typeface="Arial" charset="0"/>
            </a:endParaRPr>
          </a:p>
          <a:p>
            <a:pPr marL="800100" lvl="1" indent="-342900" algn="l">
              <a:buFont typeface="Arial" pitchFamily="34" charset="0"/>
              <a:buChar char="•"/>
              <a:defRPr/>
            </a:pPr>
            <a:r>
              <a:rPr lang="en-US" i="0" dirty="0">
                <a:latin typeface="Arial" charset="0"/>
              </a:rPr>
              <a:t>Anyone who has ever been employed in the USA is aware of income tax.  This tax occurs on a number of levels including federal income tax, state income tax, local income tax, 6.2% for Social Security(+6.2% Employer), and 1.45% for Medicare</a:t>
            </a:r>
          </a:p>
          <a:p>
            <a:pPr lvl="1" algn="l">
              <a:defRPr/>
            </a:pPr>
            <a:endParaRPr lang="en-US" dirty="0">
              <a:latin typeface="Arial" charset="0"/>
            </a:endParaRPr>
          </a:p>
          <a:p>
            <a:pPr marL="457200" indent="-457200">
              <a:buAutoNum type="arabicPeriod" startAt="5"/>
              <a:defRPr/>
            </a:pPr>
            <a:r>
              <a:rPr lang="en-US" sz="2400" dirty="0">
                <a:latin typeface="Arial" charset="0"/>
              </a:rPr>
              <a:t>“Capital Gains Tax”</a:t>
            </a:r>
          </a:p>
          <a:p>
            <a:pPr marL="914400" lvl="1" indent="-457200">
              <a:buFont typeface="Arial" panose="020B0604020202020204" pitchFamily="34" charset="0"/>
              <a:buChar char="•"/>
              <a:defRPr/>
            </a:pPr>
            <a:r>
              <a:rPr lang="en-US" dirty="0">
                <a:latin typeface="Arial" charset="0"/>
              </a:rPr>
              <a:t>Typically a 15% tax on long-term (&gt;1yr) gains from investments. If you buy a stock at $10 and sell at $30, you gained $20 of which you owe $3 in tax.  Short-term gains get tax as if they are Income.  </a:t>
            </a:r>
          </a:p>
          <a:p>
            <a:pPr marL="800100" lvl="1" indent="-342900" algn="l">
              <a:buFont typeface="Arial" pitchFamily="34" charset="0"/>
              <a:buChar char="•"/>
              <a:defRPr/>
            </a:pPr>
            <a:r>
              <a:rPr lang="en-US" i="0" dirty="0">
                <a:latin typeface="Arial" charset="0"/>
              </a:rPr>
              <a:t>Note: low income earners pay 0% and high income earners pay 20%</a:t>
            </a:r>
          </a:p>
        </p:txBody>
      </p:sp>
    </p:spTree>
    <p:extLst>
      <p:ext uri="{BB962C8B-B14F-4D97-AF65-F5344CB8AC3E}">
        <p14:creationId xmlns:p14="http://schemas.microsoft.com/office/powerpoint/2010/main" val="259452578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30392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685800"/>
            <a:ext cx="8015287" cy="914400"/>
          </a:xfrm>
        </p:spPr>
        <p:txBody>
          <a:bodyPr>
            <a:normAutofit fontScale="90000"/>
          </a:bodyPr>
          <a:lstStyle/>
          <a:p>
            <a:r>
              <a:rPr lang="en-US" dirty="0"/>
              <a:t>The Alternative Minimum Tax - AMT</a:t>
            </a:r>
          </a:p>
        </p:txBody>
      </p:sp>
      <p:sp>
        <p:nvSpPr>
          <p:cNvPr id="3" name="Text Placeholder 2"/>
          <p:cNvSpPr>
            <a:spLocks noGrp="1"/>
          </p:cNvSpPr>
          <p:nvPr>
            <p:ph type="body" sz="half" idx="1"/>
          </p:nvPr>
        </p:nvSpPr>
        <p:spPr>
          <a:xfrm>
            <a:off x="609600" y="1600200"/>
            <a:ext cx="8034670" cy="2014870"/>
          </a:xfrm>
        </p:spPr>
        <p:txBody>
          <a:bodyPr>
            <a:normAutofit/>
          </a:bodyPr>
          <a:lstStyle/>
          <a:p>
            <a:pPr marL="0" indent="0">
              <a:buNone/>
            </a:pPr>
            <a:r>
              <a:rPr lang="en-US" b="0" dirty="0"/>
              <a:t>Consider 2 people who each earned $350,000 last year. Person A took the standard deduction.  Person B itemized because they had MANY deductions.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476" y="3763925"/>
            <a:ext cx="4890422" cy="140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609600" y="5528931"/>
            <a:ext cx="8034670" cy="714154"/>
          </a:xfrm>
          <a:prstGeom prst="rect">
            <a:avLst/>
          </a:prstGeom>
        </p:spPr>
        <p:txBody>
          <a:bodyPr vert="horz" lIns="91440" tIns="45720" rIns="91440" bIns="45720" rtlCol="0">
            <a:normAutofit fontScale="77500" lnSpcReduction="20000"/>
          </a:bodyPr>
          <a:lstStyle>
            <a:lvl1pPr marL="457200" indent="-457200" algn="l" defTabSz="457200" rtl="0" eaLnBrk="1" latinLnBrk="0" hangingPunct="1">
              <a:lnSpc>
                <a:spcPct val="110000"/>
              </a:lnSpc>
              <a:spcBef>
                <a:spcPts val="600"/>
              </a:spcBef>
              <a:buClr>
                <a:srgbClr val="00539F"/>
              </a:buClr>
              <a:buFont typeface="Arial" pitchFamily="34" charset="0"/>
              <a:buChar char="•"/>
              <a:defRPr sz="2800" b="1" kern="1200">
                <a:solidFill>
                  <a:srgbClr val="002663"/>
                </a:solidFill>
                <a:latin typeface="Myriad Pro"/>
                <a:ea typeface="+mn-ea"/>
                <a:cs typeface="Myriad Pro"/>
              </a:defRPr>
            </a:lvl1pPr>
            <a:lvl2pPr marL="742950" indent="-285750" algn="l" defTabSz="457200" rtl="0" eaLnBrk="1" latinLnBrk="0" hangingPunct="1">
              <a:lnSpc>
                <a:spcPct val="110000"/>
              </a:lnSpc>
              <a:spcBef>
                <a:spcPts val="600"/>
              </a:spcBef>
              <a:buClr>
                <a:srgbClr val="00539F"/>
              </a:buClr>
              <a:buFont typeface="Wingdings" pitchFamily="2" charset="2"/>
              <a:buChar char="s"/>
              <a:defRPr sz="2800" kern="1200">
                <a:solidFill>
                  <a:srgbClr val="002663"/>
                </a:solidFill>
                <a:latin typeface="Myriad Pro"/>
                <a:ea typeface="+mn-ea"/>
                <a:cs typeface="Myriad Pro"/>
              </a:defRPr>
            </a:lvl2pPr>
            <a:lvl3pPr marL="1143000" indent="-228600" algn="l" defTabSz="457200" rtl="0" eaLnBrk="1" latinLnBrk="0" hangingPunct="1">
              <a:lnSpc>
                <a:spcPct val="110000"/>
              </a:lnSpc>
              <a:spcBef>
                <a:spcPts val="600"/>
              </a:spcBef>
              <a:buClr>
                <a:srgbClr val="00539F"/>
              </a:buClr>
              <a:buFont typeface="Arial"/>
              <a:buChar char="•"/>
              <a:defRPr sz="2400" kern="1200">
                <a:solidFill>
                  <a:srgbClr val="002663"/>
                </a:solidFill>
                <a:latin typeface="Myriad Pro"/>
                <a:ea typeface="+mn-ea"/>
                <a:cs typeface="Myriad Pro"/>
              </a:defRPr>
            </a:lvl3pPr>
            <a:lvl4pPr marL="16002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4pPr>
            <a:lvl5pPr marL="20574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b="0" dirty="0"/>
              <a:t>The government takes notice of Person B and realizes they did not collect enough in taxes </a:t>
            </a:r>
          </a:p>
        </p:txBody>
      </p:sp>
    </p:spTree>
    <p:extLst>
      <p:ext uri="{BB962C8B-B14F-4D97-AF65-F5344CB8AC3E}">
        <p14:creationId xmlns:p14="http://schemas.microsoft.com/office/powerpoint/2010/main" val="3517075893"/>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685800"/>
            <a:ext cx="8015287" cy="914400"/>
          </a:xfrm>
        </p:spPr>
        <p:txBody>
          <a:bodyPr>
            <a:normAutofit fontScale="90000"/>
          </a:bodyPr>
          <a:lstStyle/>
          <a:p>
            <a:r>
              <a:rPr lang="en-US" dirty="0"/>
              <a:t>The Alternative Minimum Tax - AMT</a:t>
            </a:r>
          </a:p>
        </p:txBody>
      </p:sp>
      <p:sp>
        <p:nvSpPr>
          <p:cNvPr id="3" name="Text Placeholder 2"/>
          <p:cNvSpPr>
            <a:spLocks noGrp="1"/>
          </p:cNvSpPr>
          <p:nvPr>
            <p:ph type="body" sz="half" idx="1"/>
          </p:nvPr>
        </p:nvSpPr>
        <p:spPr>
          <a:xfrm>
            <a:off x="609600" y="1600200"/>
            <a:ext cx="8034670" cy="2014870"/>
          </a:xfrm>
        </p:spPr>
        <p:txBody>
          <a:bodyPr>
            <a:normAutofit/>
          </a:bodyPr>
          <a:lstStyle/>
          <a:p>
            <a:pPr marL="0" indent="0">
              <a:buNone/>
            </a:pPr>
            <a:r>
              <a:rPr lang="en-US" sz="2400" b="0" dirty="0"/>
              <a:t>AMT is a separate but parallel tax system that attempts to limit total deductions.  It is referred to as a “flat” tax. </a:t>
            </a:r>
          </a:p>
          <a:p>
            <a:pPr marL="0" indent="0">
              <a:buNone/>
            </a:pPr>
            <a:r>
              <a:rPr lang="en-US" sz="2400" b="0" dirty="0"/>
              <a:t>26% and 28%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359" y="4497572"/>
            <a:ext cx="4890422" cy="140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609600" y="3545958"/>
            <a:ext cx="8034670" cy="714154"/>
          </a:xfrm>
          <a:prstGeom prst="rect">
            <a:avLst/>
          </a:prstGeom>
        </p:spPr>
        <p:txBody>
          <a:bodyPr vert="horz" lIns="91440" tIns="45720" rIns="91440" bIns="45720" rtlCol="0">
            <a:noAutofit/>
          </a:bodyPr>
          <a:lstStyle>
            <a:lvl1pPr marL="457200" indent="-457200" algn="l" defTabSz="457200" rtl="0" eaLnBrk="1" latinLnBrk="0" hangingPunct="1">
              <a:lnSpc>
                <a:spcPct val="110000"/>
              </a:lnSpc>
              <a:spcBef>
                <a:spcPts val="600"/>
              </a:spcBef>
              <a:buClr>
                <a:srgbClr val="00539F"/>
              </a:buClr>
              <a:buFont typeface="Arial" pitchFamily="34" charset="0"/>
              <a:buChar char="•"/>
              <a:defRPr sz="2800" b="1" kern="1200">
                <a:solidFill>
                  <a:srgbClr val="002663"/>
                </a:solidFill>
                <a:latin typeface="Myriad Pro"/>
                <a:ea typeface="+mn-ea"/>
                <a:cs typeface="Myriad Pro"/>
              </a:defRPr>
            </a:lvl1pPr>
            <a:lvl2pPr marL="742950" indent="-285750" algn="l" defTabSz="457200" rtl="0" eaLnBrk="1" latinLnBrk="0" hangingPunct="1">
              <a:lnSpc>
                <a:spcPct val="110000"/>
              </a:lnSpc>
              <a:spcBef>
                <a:spcPts val="600"/>
              </a:spcBef>
              <a:buClr>
                <a:srgbClr val="00539F"/>
              </a:buClr>
              <a:buFont typeface="Wingdings" pitchFamily="2" charset="2"/>
              <a:buChar char="s"/>
              <a:defRPr sz="2800" kern="1200">
                <a:solidFill>
                  <a:srgbClr val="002663"/>
                </a:solidFill>
                <a:latin typeface="Myriad Pro"/>
                <a:ea typeface="+mn-ea"/>
                <a:cs typeface="Myriad Pro"/>
              </a:defRPr>
            </a:lvl2pPr>
            <a:lvl3pPr marL="1143000" indent="-228600" algn="l" defTabSz="457200" rtl="0" eaLnBrk="1" latinLnBrk="0" hangingPunct="1">
              <a:lnSpc>
                <a:spcPct val="110000"/>
              </a:lnSpc>
              <a:spcBef>
                <a:spcPts val="600"/>
              </a:spcBef>
              <a:buClr>
                <a:srgbClr val="00539F"/>
              </a:buClr>
              <a:buFont typeface="Arial"/>
              <a:buChar char="•"/>
              <a:defRPr sz="2400" kern="1200">
                <a:solidFill>
                  <a:srgbClr val="002663"/>
                </a:solidFill>
                <a:latin typeface="Myriad Pro"/>
                <a:ea typeface="+mn-ea"/>
                <a:cs typeface="Myriad Pro"/>
              </a:defRPr>
            </a:lvl3pPr>
            <a:lvl4pPr marL="16002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4pPr>
            <a:lvl5pPr marL="2057400" indent="-228600" algn="l" defTabSz="457200" rtl="0" eaLnBrk="1" latinLnBrk="0" hangingPunct="1">
              <a:lnSpc>
                <a:spcPct val="110000"/>
              </a:lnSpc>
              <a:spcBef>
                <a:spcPts val="600"/>
              </a:spcBef>
              <a:buClr>
                <a:srgbClr val="00539F"/>
              </a:buClr>
              <a:buFont typeface="Arial"/>
              <a:buChar char="»"/>
              <a:defRPr sz="2000" kern="1200">
                <a:solidFill>
                  <a:srgbClr val="002663"/>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400" b="0" dirty="0"/>
              <a:t>If the AMT calculated for each person is $94,500, You must pay the higher of either the regular tax or the AMT </a:t>
            </a:r>
          </a:p>
        </p:txBody>
      </p:sp>
      <p:sp>
        <p:nvSpPr>
          <p:cNvPr id="4" name="TextBox 3"/>
          <p:cNvSpPr txBox="1"/>
          <p:nvPr/>
        </p:nvSpPr>
        <p:spPr>
          <a:xfrm>
            <a:off x="5103629" y="5124893"/>
            <a:ext cx="669851" cy="1107996"/>
          </a:xfrm>
          <a:prstGeom prst="rect">
            <a:avLst/>
          </a:prstGeom>
          <a:noFill/>
        </p:spPr>
        <p:txBody>
          <a:bodyPr wrap="square" rtlCol="0">
            <a:spAutoFit/>
          </a:bodyPr>
          <a:lstStyle/>
          <a:p>
            <a:r>
              <a:rPr lang="en-US" sz="6600" dirty="0">
                <a:solidFill>
                  <a:srgbClr val="FF0000"/>
                </a:solidFill>
              </a:rPr>
              <a:t>X</a:t>
            </a:r>
          </a:p>
        </p:txBody>
      </p:sp>
      <p:sp>
        <p:nvSpPr>
          <p:cNvPr id="5" name="TextBox 4"/>
          <p:cNvSpPr txBox="1"/>
          <p:nvPr/>
        </p:nvSpPr>
        <p:spPr>
          <a:xfrm>
            <a:off x="4816549" y="5905201"/>
            <a:ext cx="1382232" cy="523220"/>
          </a:xfrm>
          <a:prstGeom prst="rect">
            <a:avLst/>
          </a:prstGeom>
          <a:noFill/>
        </p:spPr>
        <p:txBody>
          <a:bodyPr wrap="square" rtlCol="0">
            <a:spAutoFit/>
          </a:bodyPr>
          <a:lstStyle/>
          <a:p>
            <a:r>
              <a:rPr lang="en-US" sz="2800" dirty="0"/>
              <a:t>$94,500</a:t>
            </a:r>
          </a:p>
        </p:txBody>
      </p:sp>
    </p:spTree>
    <p:extLst>
      <p:ext uri="{BB962C8B-B14F-4D97-AF65-F5344CB8AC3E}">
        <p14:creationId xmlns:p14="http://schemas.microsoft.com/office/powerpoint/2010/main" val="2180395135"/>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06" y="1084521"/>
            <a:ext cx="8015287" cy="914400"/>
          </a:xfrm>
        </p:spPr>
        <p:txBody>
          <a:bodyPr>
            <a:normAutofit fontScale="90000"/>
          </a:bodyPr>
          <a:lstStyle/>
          <a:p>
            <a:pPr algn="ctr"/>
            <a:r>
              <a:rPr lang="en-US" dirty="0"/>
              <a:t>Using The Tax Rates Below,</a:t>
            </a:r>
            <a:br>
              <a:rPr lang="en-US" dirty="0"/>
            </a:br>
            <a:r>
              <a:rPr lang="en-US" dirty="0"/>
              <a:t>Which States Are most Likely To Trigger AMT For Their Residents?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85" t="35301" r="17308" b="21113"/>
          <a:stretch/>
        </p:blipFill>
        <p:spPr bwMode="auto">
          <a:xfrm>
            <a:off x="106330" y="2519916"/>
            <a:ext cx="8851900" cy="401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8151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77" y="590107"/>
            <a:ext cx="8015287" cy="914400"/>
          </a:xfrm>
        </p:spPr>
        <p:txBody>
          <a:bodyPr>
            <a:normAutofit fontScale="90000"/>
          </a:bodyPr>
          <a:lstStyle/>
          <a:p>
            <a:r>
              <a:rPr lang="en-US" dirty="0"/>
              <a:t>Employee Incentive Stock Options</a:t>
            </a:r>
          </a:p>
        </p:txBody>
      </p:sp>
      <p:sp>
        <p:nvSpPr>
          <p:cNvPr id="3" name="Text Placeholder 2"/>
          <p:cNvSpPr>
            <a:spLocks noGrp="1"/>
          </p:cNvSpPr>
          <p:nvPr>
            <p:ph type="body" sz="half" idx="1"/>
          </p:nvPr>
        </p:nvSpPr>
        <p:spPr>
          <a:xfrm>
            <a:off x="609599" y="1600200"/>
            <a:ext cx="8013405" cy="4960088"/>
          </a:xfrm>
        </p:spPr>
        <p:txBody>
          <a:bodyPr>
            <a:normAutofit fontScale="92500" lnSpcReduction="10000"/>
          </a:bodyPr>
          <a:lstStyle/>
          <a:p>
            <a:pPr marL="0" indent="0">
              <a:buNone/>
            </a:pPr>
            <a:r>
              <a:rPr lang="en-US" sz="2400" b="0" dirty="0"/>
              <a:t>Imagine you work for General Electric and the stock is currently worth $25 per share. </a:t>
            </a:r>
          </a:p>
          <a:p>
            <a:pPr marL="0" indent="0">
              <a:buNone/>
            </a:pPr>
            <a:endParaRPr lang="en-US" sz="2400" b="0" dirty="0"/>
          </a:p>
          <a:p>
            <a:pPr marL="0" indent="0">
              <a:buNone/>
            </a:pPr>
            <a:r>
              <a:rPr lang="en-US" sz="2400" b="0" dirty="0"/>
              <a:t>At the end of the year you are paid a bonus which includes stock options.  The options allow you to purchase 1000 shares of GE Stock from the company at $20 per share.</a:t>
            </a:r>
          </a:p>
          <a:p>
            <a:pPr marL="0" indent="0">
              <a:buNone/>
            </a:pPr>
            <a:endParaRPr lang="en-US" sz="2400" b="0" dirty="0"/>
          </a:p>
          <a:p>
            <a:pPr marL="0" indent="0">
              <a:buNone/>
            </a:pPr>
            <a:r>
              <a:rPr lang="en-US" sz="2400" b="0" dirty="0"/>
              <a:t>You could instantly make $5 per share ($5000 total) if you buy at $20 and sell at $25. The $5000 would be a capital gain.</a:t>
            </a:r>
          </a:p>
          <a:p>
            <a:pPr marL="0" indent="0">
              <a:buNone/>
            </a:pPr>
            <a:endParaRPr lang="en-US" sz="2400" b="0" dirty="0"/>
          </a:p>
          <a:p>
            <a:pPr marL="0" indent="0">
              <a:buNone/>
            </a:pPr>
            <a:r>
              <a:rPr lang="en-US" sz="2400" b="0" dirty="0"/>
              <a:t>Alternatively you could buy at $20 and hold the stock in your account.  You did not yet realize the gain BUT IT GETS included in the AMT calculation!!!</a:t>
            </a:r>
          </a:p>
        </p:txBody>
      </p:sp>
    </p:spTree>
    <p:extLst>
      <p:ext uri="{BB962C8B-B14F-4D97-AF65-F5344CB8AC3E}">
        <p14:creationId xmlns:p14="http://schemas.microsoft.com/office/powerpoint/2010/main" val="256865757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6004" y="1249777"/>
            <a:ext cx="6458910" cy="2945403"/>
          </a:xfrm>
          <a:prstGeom prst="rect">
            <a:avLst/>
          </a:prstGeom>
        </p:spPr>
      </p:pic>
      <p:sp>
        <p:nvSpPr>
          <p:cNvPr id="2" name="Title 1"/>
          <p:cNvSpPr>
            <a:spLocks noGrp="1"/>
          </p:cNvSpPr>
          <p:nvPr>
            <p:ph type="title"/>
          </p:nvPr>
        </p:nvSpPr>
        <p:spPr>
          <a:xfrm>
            <a:off x="172995" y="606334"/>
            <a:ext cx="8905102" cy="703482"/>
          </a:xfrm>
        </p:spPr>
        <p:txBody>
          <a:bodyPr>
            <a:normAutofit/>
          </a:bodyPr>
          <a:lstStyle/>
          <a:p>
            <a:pPr algn="ctr"/>
            <a:r>
              <a:rPr lang="en-US" sz="2800" dirty="0" smtClean="0"/>
              <a:t>2018 </a:t>
            </a:r>
            <a:r>
              <a:rPr lang="en-US" sz="2800" dirty="0"/>
              <a:t>Income Tax </a:t>
            </a:r>
            <a:r>
              <a:rPr lang="en-US" sz="2800" dirty="0" smtClean="0"/>
              <a:t>Rates IF Single Taxpayer</a:t>
            </a:r>
            <a:endParaRPr lang="en-US" sz="2800" dirty="0"/>
          </a:p>
        </p:txBody>
      </p:sp>
      <p:sp>
        <p:nvSpPr>
          <p:cNvPr id="4" name="TextBox 3"/>
          <p:cNvSpPr txBox="1"/>
          <p:nvPr/>
        </p:nvSpPr>
        <p:spPr>
          <a:xfrm>
            <a:off x="1562792" y="4281307"/>
            <a:ext cx="5735782" cy="2123658"/>
          </a:xfrm>
          <a:prstGeom prst="rect">
            <a:avLst/>
          </a:prstGeom>
          <a:noFill/>
        </p:spPr>
        <p:txBody>
          <a:bodyPr wrap="square" rtlCol="0">
            <a:spAutoFit/>
          </a:bodyPr>
          <a:lstStyle/>
          <a:p>
            <a:r>
              <a:rPr lang="en-US" sz="2000" dirty="0">
                <a:solidFill>
                  <a:schemeClr val="accent1"/>
                </a:solidFill>
              </a:rPr>
              <a:t>How much tax would you owe if </a:t>
            </a:r>
            <a:r>
              <a:rPr lang="en-US" sz="2000" dirty="0" smtClean="0">
                <a:solidFill>
                  <a:schemeClr val="accent1"/>
                </a:solidFill>
              </a:rPr>
              <a:t>you are </a:t>
            </a:r>
            <a:r>
              <a:rPr lang="en-US" sz="2000" u="sng" dirty="0" smtClean="0">
                <a:solidFill>
                  <a:schemeClr val="accent1"/>
                </a:solidFill>
              </a:rPr>
              <a:t>Single</a:t>
            </a:r>
            <a:r>
              <a:rPr lang="en-US" sz="2000" dirty="0" smtClean="0">
                <a:solidFill>
                  <a:schemeClr val="accent1"/>
                </a:solidFill>
              </a:rPr>
              <a:t> </a:t>
            </a:r>
          </a:p>
          <a:p>
            <a:r>
              <a:rPr lang="en-US" sz="2000" dirty="0">
                <a:solidFill>
                  <a:schemeClr val="accent1"/>
                </a:solidFill>
              </a:rPr>
              <a:t>a</a:t>
            </a:r>
            <a:r>
              <a:rPr lang="en-US" sz="2000" dirty="0" smtClean="0">
                <a:solidFill>
                  <a:schemeClr val="accent1"/>
                </a:solidFill>
              </a:rPr>
              <a:t>nd you</a:t>
            </a:r>
            <a:r>
              <a:rPr lang="en-US" sz="2000" dirty="0" smtClean="0">
                <a:solidFill>
                  <a:schemeClr val="accent1"/>
                </a:solidFill>
              </a:rPr>
              <a:t>r Taxable Income was $100,000 in 2018?</a:t>
            </a:r>
            <a:endParaRPr lang="en-US" sz="2000" dirty="0">
              <a:solidFill>
                <a:schemeClr val="accent1"/>
              </a:solidFill>
            </a:endParaRPr>
          </a:p>
          <a:p>
            <a:endParaRPr lang="en-US" sz="2000" dirty="0">
              <a:solidFill>
                <a:srgbClr val="FF0000"/>
              </a:solidFill>
            </a:endParaRPr>
          </a:p>
          <a:p>
            <a:r>
              <a:rPr lang="en-US" dirty="0">
                <a:solidFill>
                  <a:srgbClr val="FF0000"/>
                </a:solidFill>
              </a:rPr>
              <a:t>$</a:t>
            </a:r>
            <a:r>
              <a:rPr lang="en-US" dirty="0" smtClean="0">
                <a:solidFill>
                  <a:srgbClr val="FF0000"/>
                </a:solidFill>
              </a:rPr>
              <a:t>14,089.50    </a:t>
            </a:r>
            <a:endParaRPr lang="en-US" dirty="0">
              <a:solidFill>
                <a:srgbClr val="FF0000"/>
              </a:solidFill>
            </a:endParaRPr>
          </a:p>
          <a:p>
            <a:r>
              <a:rPr lang="en-US" u="sng" dirty="0">
                <a:solidFill>
                  <a:srgbClr val="FF0000"/>
                </a:solidFill>
              </a:rPr>
              <a:t>+ .</a:t>
            </a:r>
            <a:r>
              <a:rPr lang="en-US" u="sng" dirty="0" smtClean="0">
                <a:solidFill>
                  <a:srgbClr val="FF0000"/>
                </a:solidFill>
              </a:rPr>
              <a:t>24 </a:t>
            </a:r>
            <a:r>
              <a:rPr lang="en-US" u="sng" dirty="0">
                <a:solidFill>
                  <a:srgbClr val="FF0000"/>
                </a:solidFill>
              </a:rPr>
              <a:t>x ($100,000-</a:t>
            </a:r>
            <a:r>
              <a:rPr lang="en-US" u="sng" dirty="0" smtClean="0">
                <a:solidFill>
                  <a:srgbClr val="FF0000"/>
                </a:solidFill>
              </a:rPr>
              <a:t>$</a:t>
            </a:r>
            <a:r>
              <a:rPr lang="en-US" u="sng" dirty="0" smtClean="0">
                <a:solidFill>
                  <a:srgbClr val="FF0000"/>
                </a:solidFill>
              </a:rPr>
              <a:t>82,50</a:t>
            </a:r>
            <a:r>
              <a:rPr lang="en-US" u="sng" dirty="0" smtClean="0">
                <a:solidFill>
                  <a:srgbClr val="FF0000"/>
                </a:solidFill>
              </a:rPr>
              <a:t>0</a:t>
            </a:r>
            <a:r>
              <a:rPr lang="en-US" u="sng" dirty="0">
                <a:solidFill>
                  <a:srgbClr val="FF0000"/>
                </a:solidFill>
              </a:rPr>
              <a:t>) </a:t>
            </a:r>
          </a:p>
          <a:p>
            <a:endParaRPr lang="en-US" dirty="0">
              <a:solidFill>
                <a:srgbClr val="FF0000"/>
              </a:solidFill>
            </a:endParaRPr>
          </a:p>
          <a:p>
            <a:r>
              <a:rPr lang="en-US" dirty="0">
                <a:solidFill>
                  <a:srgbClr val="FF0000"/>
                </a:solidFill>
              </a:rPr>
              <a:t>= </a:t>
            </a:r>
            <a:r>
              <a:rPr lang="en-US" dirty="0" smtClean="0">
                <a:solidFill>
                  <a:srgbClr val="FF0000"/>
                </a:solidFill>
              </a:rPr>
              <a:t>$18,289.50 </a:t>
            </a:r>
            <a:r>
              <a:rPr lang="en-US" dirty="0">
                <a:solidFill>
                  <a:srgbClr val="FF0000"/>
                </a:solidFill>
              </a:rPr>
              <a:t>Tax Payable</a:t>
            </a:r>
          </a:p>
        </p:txBody>
      </p:sp>
      <p:cxnSp>
        <p:nvCxnSpPr>
          <p:cNvPr id="11" name="Straight Arrow Connector 10"/>
          <p:cNvCxnSpPr/>
          <p:nvPr/>
        </p:nvCxnSpPr>
        <p:spPr>
          <a:xfrm>
            <a:off x="2244436" y="3325091"/>
            <a:ext cx="51538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88257" y="3194857"/>
            <a:ext cx="3235750" cy="2632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9894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16004" y="1249778"/>
            <a:ext cx="6475537" cy="2907501"/>
            <a:chOff x="1116004" y="1249778"/>
            <a:chExt cx="6475537" cy="2907501"/>
          </a:xfrm>
        </p:grpSpPr>
        <p:pic>
          <p:nvPicPr>
            <p:cNvPr id="5" name="Picture 4"/>
            <p:cNvPicPr>
              <a:picLocks noChangeAspect="1"/>
            </p:cNvPicPr>
            <p:nvPr/>
          </p:nvPicPr>
          <p:blipFill rotWithShape="1">
            <a:blip r:embed="rId2"/>
            <a:srcRect b="65948"/>
            <a:stretch/>
          </p:blipFill>
          <p:spPr>
            <a:xfrm>
              <a:off x="1116004" y="1249778"/>
              <a:ext cx="6458910" cy="1002972"/>
            </a:xfrm>
            <a:prstGeom prst="rect">
              <a:avLst/>
            </a:prstGeom>
          </p:spPr>
        </p:pic>
        <p:pic>
          <p:nvPicPr>
            <p:cNvPr id="3" name="Picture 2"/>
            <p:cNvPicPr>
              <a:picLocks noChangeAspect="1"/>
            </p:cNvPicPr>
            <p:nvPr/>
          </p:nvPicPr>
          <p:blipFill>
            <a:blip r:embed="rId3"/>
            <a:stretch>
              <a:fillRect/>
            </a:stretch>
          </p:blipFill>
          <p:spPr>
            <a:xfrm>
              <a:off x="1132631" y="2235690"/>
              <a:ext cx="6458910" cy="1921589"/>
            </a:xfrm>
            <a:prstGeom prst="rect">
              <a:avLst/>
            </a:prstGeom>
          </p:spPr>
        </p:pic>
      </p:grpSp>
      <p:sp>
        <p:nvSpPr>
          <p:cNvPr id="2" name="Title 1"/>
          <p:cNvSpPr>
            <a:spLocks noGrp="1"/>
          </p:cNvSpPr>
          <p:nvPr>
            <p:ph type="title"/>
          </p:nvPr>
        </p:nvSpPr>
        <p:spPr>
          <a:xfrm>
            <a:off x="172995" y="606334"/>
            <a:ext cx="8905102" cy="703482"/>
          </a:xfrm>
        </p:spPr>
        <p:txBody>
          <a:bodyPr>
            <a:normAutofit/>
          </a:bodyPr>
          <a:lstStyle/>
          <a:p>
            <a:pPr algn="ctr"/>
            <a:r>
              <a:rPr lang="en-US" sz="2800" dirty="0" smtClean="0"/>
              <a:t>2018 </a:t>
            </a:r>
            <a:r>
              <a:rPr lang="en-US" sz="2800" dirty="0"/>
              <a:t>Income Tax </a:t>
            </a:r>
            <a:r>
              <a:rPr lang="en-US" sz="2800" dirty="0" smtClean="0"/>
              <a:t>Rates IF Married</a:t>
            </a:r>
            <a:endParaRPr lang="en-US" sz="2800" dirty="0"/>
          </a:p>
        </p:txBody>
      </p:sp>
      <p:sp>
        <p:nvSpPr>
          <p:cNvPr id="4" name="TextBox 3"/>
          <p:cNvSpPr txBox="1"/>
          <p:nvPr/>
        </p:nvSpPr>
        <p:spPr>
          <a:xfrm>
            <a:off x="1562792" y="4281307"/>
            <a:ext cx="5735782" cy="2123658"/>
          </a:xfrm>
          <a:prstGeom prst="rect">
            <a:avLst/>
          </a:prstGeom>
          <a:noFill/>
        </p:spPr>
        <p:txBody>
          <a:bodyPr wrap="square" rtlCol="0">
            <a:spAutoFit/>
          </a:bodyPr>
          <a:lstStyle/>
          <a:p>
            <a:r>
              <a:rPr lang="en-US" sz="2000" dirty="0">
                <a:solidFill>
                  <a:schemeClr val="accent1"/>
                </a:solidFill>
              </a:rPr>
              <a:t>How much tax would you owe if </a:t>
            </a:r>
            <a:r>
              <a:rPr lang="en-US" sz="2000" dirty="0" smtClean="0">
                <a:solidFill>
                  <a:schemeClr val="accent1"/>
                </a:solidFill>
              </a:rPr>
              <a:t>you are </a:t>
            </a:r>
            <a:r>
              <a:rPr lang="en-US" sz="2000" u="sng" dirty="0" smtClean="0">
                <a:solidFill>
                  <a:schemeClr val="accent1"/>
                </a:solidFill>
              </a:rPr>
              <a:t>Married</a:t>
            </a:r>
            <a:r>
              <a:rPr lang="en-US" sz="2000" dirty="0" smtClean="0">
                <a:solidFill>
                  <a:schemeClr val="accent1"/>
                </a:solidFill>
              </a:rPr>
              <a:t> </a:t>
            </a:r>
          </a:p>
          <a:p>
            <a:r>
              <a:rPr lang="en-US" sz="2000" dirty="0">
                <a:solidFill>
                  <a:schemeClr val="accent1"/>
                </a:solidFill>
              </a:rPr>
              <a:t>a</a:t>
            </a:r>
            <a:r>
              <a:rPr lang="en-US" sz="2000" dirty="0" smtClean="0">
                <a:solidFill>
                  <a:schemeClr val="accent1"/>
                </a:solidFill>
              </a:rPr>
              <a:t>nd you</a:t>
            </a:r>
            <a:r>
              <a:rPr lang="en-US" sz="2000" dirty="0" smtClean="0">
                <a:solidFill>
                  <a:schemeClr val="accent1"/>
                </a:solidFill>
              </a:rPr>
              <a:t>r Taxable Income was $100,000 in 2018?</a:t>
            </a:r>
            <a:endParaRPr lang="en-US" sz="2000" dirty="0">
              <a:solidFill>
                <a:schemeClr val="accent1"/>
              </a:solidFill>
            </a:endParaRPr>
          </a:p>
          <a:p>
            <a:endParaRPr lang="en-US" sz="2000" dirty="0">
              <a:solidFill>
                <a:srgbClr val="FF0000"/>
              </a:solidFill>
            </a:endParaRPr>
          </a:p>
          <a:p>
            <a:r>
              <a:rPr lang="en-US" dirty="0" smtClean="0">
                <a:solidFill>
                  <a:srgbClr val="FF0000"/>
                </a:solidFill>
              </a:rPr>
              <a:t>$8,907    </a:t>
            </a:r>
            <a:endParaRPr lang="en-US" dirty="0">
              <a:solidFill>
                <a:srgbClr val="FF0000"/>
              </a:solidFill>
            </a:endParaRPr>
          </a:p>
          <a:p>
            <a:r>
              <a:rPr lang="en-US" u="sng" dirty="0">
                <a:solidFill>
                  <a:srgbClr val="FF0000"/>
                </a:solidFill>
              </a:rPr>
              <a:t>+ .</a:t>
            </a:r>
            <a:r>
              <a:rPr lang="en-US" u="sng" dirty="0" smtClean="0">
                <a:solidFill>
                  <a:srgbClr val="FF0000"/>
                </a:solidFill>
              </a:rPr>
              <a:t>22 </a:t>
            </a:r>
            <a:r>
              <a:rPr lang="en-US" u="sng" dirty="0">
                <a:solidFill>
                  <a:srgbClr val="FF0000"/>
                </a:solidFill>
              </a:rPr>
              <a:t>x ($100,000-</a:t>
            </a:r>
            <a:r>
              <a:rPr lang="en-US" u="sng" dirty="0" smtClean="0">
                <a:solidFill>
                  <a:srgbClr val="FF0000"/>
                </a:solidFill>
              </a:rPr>
              <a:t>$</a:t>
            </a:r>
            <a:r>
              <a:rPr lang="en-US" u="sng" dirty="0" smtClean="0">
                <a:solidFill>
                  <a:srgbClr val="FF0000"/>
                </a:solidFill>
              </a:rPr>
              <a:t>77,40</a:t>
            </a:r>
            <a:r>
              <a:rPr lang="en-US" u="sng" dirty="0" smtClean="0">
                <a:solidFill>
                  <a:srgbClr val="FF0000"/>
                </a:solidFill>
              </a:rPr>
              <a:t>0</a:t>
            </a:r>
            <a:r>
              <a:rPr lang="en-US" u="sng" dirty="0">
                <a:solidFill>
                  <a:srgbClr val="FF0000"/>
                </a:solidFill>
              </a:rPr>
              <a:t>) </a:t>
            </a:r>
          </a:p>
          <a:p>
            <a:endParaRPr lang="en-US" dirty="0">
              <a:solidFill>
                <a:srgbClr val="FF0000"/>
              </a:solidFill>
            </a:endParaRPr>
          </a:p>
          <a:p>
            <a:r>
              <a:rPr lang="en-US" dirty="0">
                <a:solidFill>
                  <a:srgbClr val="FF0000"/>
                </a:solidFill>
              </a:rPr>
              <a:t>= </a:t>
            </a:r>
            <a:r>
              <a:rPr lang="en-US" dirty="0" smtClean="0">
                <a:solidFill>
                  <a:srgbClr val="FF0000"/>
                </a:solidFill>
              </a:rPr>
              <a:t>$14,331 </a:t>
            </a:r>
            <a:r>
              <a:rPr lang="en-US" dirty="0">
                <a:solidFill>
                  <a:srgbClr val="FF0000"/>
                </a:solidFill>
              </a:rPr>
              <a:t>Tax Payable</a:t>
            </a:r>
          </a:p>
        </p:txBody>
      </p:sp>
      <p:cxnSp>
        <p:nvCxnSpPr>
          <p:cNvPr id="11" name="Straight Arrow Connector 10"/>
          <p:cNvCxnSpPr/>
          <p:nvPr/>
        </p:nvCxnSpPr>
        <p:spPr>
          <a:xfrm>
            <a:off x="2244436" y="3084022"/>
            <a:ext cx="51538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88257" y="2912820"/>
            <a:ext cx="3235750" cy="2632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529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71471"/>
          <a:stretch/>
        </p:blipFill>
        <p:spPr>
          <a:xfrm>
            <a:off x="92279" y="1249961"/>
            <a:ext cx="4366054" cy="1946246"/>
          </a:xfrm>
          <a:prstGeom prst="rect">
            <a:avLst/>
          </a:prstGeom>
        </p:spPr>
      </p:pic>
      <p:pic>
        <p:nvPicPr>
          <p:cNvPr id="4" name="Picture 3"/>
          <p:cNvPicPr>
            <a:picLocks noChangeAspect="1"/>
          </p:cNvPicPr>
          <p:nvPr/>
        </p:nvPicPr>
        <p:blipFill>
          <a:blip r:embed="rId3"/>
          <a:stretch>
            <a:fillRect/>
          </a:stretch>
        </p:blipFill>
        <p:spPr>
          <a:xfrm>
            <a:off x="1" y="3506598"/>
            <a:ext cx="4326916" cy="2424420"/>
          </a:xfrm>
          <a:prstGeom prst="rect">
            <a:avLst/>
          </a:prstGeom>
        </p:spPr>
      </p:pic>
      <p:pic>
        <p:nvPicPr>
          <p:cNvPr id="2" name="Picture 1">
            <a:extLst>
              <a:ext uri="{FF2B5EF4-FFF2-40B4-BE49-F238E27FC236}">
                <a16:creationId xmlns:a16="http://schemas.microsoft.com/office/drawing/2014/main" id="{3FBA7A43-B18F-4288-B8F7-ACA2642AC586}"/>
              </a:ext>
            </a:extLst>
          </p:cNvPr>
          <p:cNvPicPr>
            <a:picLocks noChangeAspect="1"/>
          </p:cNvPicPr>
          <p:nvPr/>
        </p:nvPicPr>
        <p:blipFill>
          <a:blip r:embed="rId4"/>
          <a:stretch>
            <a:fillRect/>
          </a:stretch>
        </p:blipFill>
        <p:spPr>
          <a:xfrm>
            <a:off x="4556175" y="1220599"/>
            <a:ext cx="4500370" cy="2051107"/>
          </a:xfrm>
          <a:prstGeom prst="rect">
            <a:avLst/>
          </a:prstGeom>
        </p:spPr>
      </p:pic>
      <p:pic>
        <p:nvPicPr>
          <p:cNvPr id="5" name="Picture 4">
            <a:extLst>
              <a:ext uri="{FF2B5EF4-FFF2-40B4-BE49-F238E27FC236}">
                <a16:creationId xmlns:a16="http://schemas.microsoft.com/office/drawing/2014/main" id="{DA8CE42E-9F30-4E08-9568-E4878EC5BC93}"/>
              </a:ext>
            </a:extLst>
          </p:cNvPr>
          <p:cNvPicPr>
            <a:picLocks noChangeAspect="1"/>
          </p:cNvPicPr>
          <p:nvPr/>
        </p:nvPicPr>
        <p:blipFill>
          <a:blip r:embed="rId5"/>
          <a:stretch>
            <a:fillRect/>
          </a:stretch>
        </p:blipFill>
        <p:spPr>
          <a:xfrm>
            <a:off x="4458333" y="4718808"/>
            <a:ext cx="4525060" cy="1325461"/>
          </a:xfrm>
          <a:prstGeom prst="rect">
            <a:avLst/>
          </a:prstGeom>
        </p:spPr>
      </p:pic>
      <p:sp>
        <p:nvSpPr>
          <p:cNvPr id="6" name="Rectangle 5"/>
          <p:cNvSpPr/>
          <p:nvPr/>
        </p:nvSpPr>
        <p:spPr>
          <a:xfrm>
            <a:off x="1371600" y="1155469"/>
            <a:ext cx="1246909" cy="3341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935012" y="6182379"/>
            <a:ext cx="3571702" cy="33418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Reverts back after 2025 </a:t>
            </a:r>
            <a:endParaRPr lang="en-US" dirty="0">
              <a:solidFill>
                <a:srgbClr val="FF0000"/>
              </a:solidFill>
            </a:endParaRPr>
          </a:p>
        </p:txBody>
      </p:sp>
      <p:sp>
        <p:nvSpPr>
          <p:cNvPr id="8" name="Rectangle 7"/>
          <p:cNvSpPr/>
          <p:nvPr/>
        </p:nvSpPr>
        <p:spPr>
          <a:xfrm>
            <a:off x="5772544" y="1155469"/>
            <a:ext cx="1246909" cy="3341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9156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228" y="823248"/>
            <a:ext cx="7977963" cy="5316564"/>
          </a:xfrm>
          <a:prstGeom prst="rect">
            <a:avLst/>
          </a:prstGeom>
        </p:spPr>
      </p:pic>
    </p:spTree>
    <p:extLst>
      <p:ext uri="{BB962C8B-B14F-4D97-AF65-F5344CB8AC3E}">
        <p14:creationId xmlns:p14="http://schemas.microsoft.com/office/powerpoint/2010/main" val="140131044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6147" name="Rectangle 3"/>
          <p:cNvSpPr>
            <a:spLocks noGrp="1" noChangeArrowheads="1"/>
          </p:cNvSpPr>
          <p:nvPr>
            <p:ph type="body" sz="half" idx="1"/>
          </p:nvPr>
        </p:nvSpPr>
        <p:spPr>
          <a:xfrm>
            <a:off x="391064" y="1877683"/>
            <a:ext cx="8382000" cy="3733800"/>
          </a:xfrm>
        </p:spPr>
        <p:txBody>
          <a:bodyPr>
            <a:normAutofit fontScale="92500"/>
          </a:bodyPr>
          <a:lstStyle/>
          <a:p>
            <a:pPr marL="1333500" lvl="2" indent="-533400" eaLnBrk="1" hangingPunct="1">
              <a:buClr>
                <a:schemeClr val="bg2"/>
              </a:buClr>
              <a:buSzPct val="65000"/>
              <a:buFontTx/>
              <a:buNone/>
            </a:pPr>
            <a:r>
              <a:rPr lang="en-US" altLang="en-US" sz="2200" dirty="0"/>
              <a:t>   Income</a:t>
            </a:r>
          </a:p>
          <a:p>
            <a:pPr marL="1333500" lvl="2" indent="-533400" eaLnBrk="1" hangingPunct="1">
              <a:buClr>
                <a:schemeClr val="bg2"/>
              </a:buClr>
              <a:buSzPct val="65000"/>
              <a:buFontTx/>
              <a:buNone/>
            </a:pPr>
            <a:r>
              <a:rPr lang="en-US" altLang="en-US" sz="2200" u="sng" dirty="0">
                <a:solidFill>
                  <a:srgbClr val="C00000"/>
                </a:solidFill>
              </a:rPr>
              <a:t>	-  </a:t>
            </a:r>
            <a:r>
              <a:rPr lang="en-US" altLang="en-US" sz="2200" u="sng" dirty="0" smtClean="0">
                <a:solidFill>
                  <a:srgbClr val="C00000"/>
                </a:solidFill>
              </a:rPr>
              <a:t>Deductions</a:t>
            </a:r>
            <a:endParaRPr lang="en-US" altLang="en-US" sz="2200" u="sng" dirty="0">
              <a:solidFill>
                <a:srgbClr val="C00000"/>
              </a:solidFill>
            </a:endParaRPr>
          </a:p>
          <a:p>
            <a:pPr marL="1333500" lvl="2" indent="-533400" eaLnBrk="1" hangingPunct="1">
              <a:buClr>
                <a:schemeClr val="bg2"/>
              </a:buClr>
              <a:buSzPct val="65000"/>
              <a:buFontTx/>
              <a:buNone/>
            </a:pPr>
            <a:r>
              <a:rPr lang="en-US" altLang="en-US" sz="2200" dirty="0"/>
              <a:t>= Taxable Income</a:t>
            </a:r>
          </a:p>
          <a:p>
            <a:pPr marL="1333500" lvl="2" indent="-533400" eaLnBrk="1" hangingPunct="1">
              <a:buClr>
                <a:schemeClr val="bg2"/>
              </a:buClr>
              <a:buSzPct val="65000"/>
              <a:buFontTx/>
              <a:buNone/>
            </a:pPr>
            <a:endParaRPr lang="en-US" altLang="en-US" sz="2200" dirty="0" smtClean="0"/>
          </a:p>
          <a:p>
            <a:pPr marL="1333500" lvl="2" indent="-533400" eaLnBrk="1" hangingPunct="1">
              <a:buClr>
                <a:schemeClr val="bg2"/>
              </a:buClr>
              <a:buSzPct val="65000"/>
              <a:buFontTx/>
              <a:buNone/>
            </a:pPr>
            <a:r>
              <a:rPr lang="en-US" altLang="en-US" sz="2200" dirty="0" smtClean="0"/>
              <a:t>Use “Tax Rate Schedule” to calculate Total </a:t>
            </a:r>
            <a:r>
              <a:rPr lang="en-US" altLang="en-US" sz="2200" dirty="0" smtClean="0"/>
              <a:t>Taxes </a:t>
            </a:r>
            <a:r>
              <a:rPr lang="en-US" altLang="en-US" sz="2200" dirty="0"/>
              <a:t>for the Year</a:t>
            </a:r>
          </a:p>
          <a:p>
            <a:pPr marL="1333500" lvl="2" indent="-533400" eaLnBrk="1" hangingPunct="1">
              <a:buClr>
                <a:schemeClr val="bg2"/>
              </a:buClr>
              <a:buSzPct val="65000"/>
              <a:buFontTx/>
              <a:buNone/>
            </a:pPr>
            <a:r>
              <a:rPr lang="en-US" altLang="en-US" sz="2200" dirty="0">
                <a:solidFill>
                  <a:srgbClr val="C00000"/>
                </a:solidFill>
              </a:rPr>
              <a:t>	-   Tax credits</a:t>
            </a:r>
            <a:endParaRPr lang="en-US" altLang="en-US" sz="2200" dirty="0"/>
          </a:p>
          <a:p>
            <a:pPr marL="1333500" lvl="2" indent="-533400" eaLnBrk="1" hangingPunct="1">
              <a:buClr>
                <a:schemeClr val="bg2"/>
              </a:buClr>
              <a:buSzPct val="65000"/>
              <a:buFontTx/>
              <a:buNone/>
            </a:pPr>
            <a:r>
              <a:rPr lang="en-US" altLang="en-US" sz="2200" u="sng" dirty="0">
                <a:solidFill>
                  <a:srgbClr val="C00000"/>
                </a:solidFill>
              </a:rPr>
              <a:t>	-   Taxes already paid during the year </a:t>
            </a:r>
            <a:r>
              <a:rPr lang="en-US" altLang="en-US" sz="1400" u="sng" dirty="0">
                <a:solidFill>
                  <a:srgbClr val="C00000"/>
                </a:solidFill>
              </a:rPr>
              <a:t>(ex. withholding from paycheck)</a:t>
            </a:r>
          </a:p>
          <a:p>
            <a:pPr marL="1333500" lvl="2" indent="-533400" eaLnBrk="1" hangingPunct="1">
              <a:buClr>
                <a:schemeClr val="bg2"/>
              </a:buClr>
              <a:buSzPct val="65000"/>
              <a:buFontTx/>
              <a:buNone/>
            </a:pPr>
            <a:r>
              <a:rPr lang="en-US" altLang="en-US" sz="2200" dirty="0"/>
              <a:t>=  Tax that needs to be paid and submitted when filing*</a:t>
            </a:r>
          </a:p>
        </p:txBody>
      </p:sp>
      <p:sp>
        <p:nvSpPr>
          <p:cNvPr id="6149" name="TextBox 5"/>
          <p:cNvSpPr txBox="1">
            <a:spLocks noChangeArrowheads="1"/>
          </p:cNvSpPr>
          <p:nvPr/>
        </p:nvSpPr>
        <p:spPr bwMode="auto">
          <a:xfrm flipH="1">
            <a:off x="1981200" y="57912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algn="l"/>
            <a:r>
              <a:rPr lang="en-US" altLang="en-US" sz="1400"/>
              <a:t>* If negative, taxpayer will receive a refund</a:t>
            </a:r>
            <a:r>
              <a:rPr lang="en-US" altLang="en-US"/>
              <a:t>.</a:t>
            </a:r>
          </a:p>
        </p:txBody>
      </p:sp>
      <p:sp>
        <p:nvSpPr>
          <p:cNvPr id="2" name="Right Arrow 1"/>
          <p:cNvSpPr/>
          <p:nvPr/>
        </p:nvSpPr>
        <p:spPr>
          <a:xfrm>
            <a:off x="146649" y="1906441"/>
            <a:ext cx="1052423" cy="327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6403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838200"/>
            <a:ext cx="8610600" cy="533400"/>
          </a:xfrm>
        </p:spPr>
        <p:txBody>
          <a:bodyPr rtlCol="0">
            <a:normAutofit fontScale="90000"/>
          </a:bodyPr>
          <a:lstStyle/>
          <a:p>
            <a:pPr eaLnBrk="1" fontAlgn="auto" hangingPunct="1">
              <a:spcAft>
                <a:spcPts val="0"/>
              </a:spcAft>
              <a:defRPr/>
            </a:pPr>
            <a:r>
              <a:rPr lang="en-US" sz="4000" dirty="0"/>
              <a:t/>
            </a:r>
            <a:br>
              <a:rPr lang="en-US" sz="4000" dirty="0"/>
            </a:br>
            <a:r>
              <a:rPr lang="en-US" sz="3600" dirty="0"/>
              <a:t>General Structure of the 1040 Tax Return </a:t>
            </a: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8195" name="Rectangle 3"/>
          <p:cNvSpPr>
            <a:spLocks noGrp="1" noChangeArrowheads="1"/>
          </p:cNvSpPr>
          <p:nvPr>
            <p:ph type="body" sz="half" idx="1"/>
          </p:nvPr>
        </p:nvSpPr>
        <p:spPr>
          <a:xfrm>
            <a:off x="457200" y="1981200"/>
            <a:ext cx="8382000" cy="3048000"/>
          </a:xfrm>
        </p:spPr>
        <p:txBody>
          <a:bodyPr rtlCol="0">
            <a:normAutofit fontScale="92500"/>
          </a:bodyPr>
          <a:lstStyle/>
          <a:p>
            <a:pPr marL="933450" lvl="1" indent="-533400" eaLnBrk="1" fontAlgn="auto" hangingPunct="1">
              <a:spcAft>
                <a:spcPts val="0"/>
              </a:spcAft>
              <a:buClr>
                <a:schemeClr val="tx1"/>
              </a:buClr>
              <a:buSzPct val="65000"/>
              <a:buFont typeface="Arial" charset="0"/>
              <a:buNone/>
              <a:defRPr/>
            </a:pPr>
            <a:r>
              <a:rPr lang="en-US" sz="2400" dirty="0"/>
              <a:t>Income</a:t>
            </a:r>
          </a:p>
          <a:p>
            <a:pPr marL="1333500" lvl="2" indent="-533400" eaLnBrk="1" fontAlgn="auto" hangingPunct="1">
              <a:spcAft>
                <a:spcPts val="0"/>
              </a:spcAft>
              <a:buClr>
                <a:schemeClr val="tx1"/>
              </a:buClr>
              <a:buSzPct val="65000"/>
              <a:buFont typeface="+mj-lt"/>
              <a:buAutoNum type="arabicPeriod"/>
              <a:defRPr/>
            </a:pPr>
            <a:r>
              <a:rPr lang="en-US" sz="2200" dirty="0"/>
              <a:t>Employment </a:t>
            </a:r>
            <a:r>
              <a:rPr lang="en-US" sz="2200" dirty="0" smtClean="0"/>
              <a:t>W2 or </a:t>
            </a:r>
            <a:r>
              <a:rPr lang="en-US" sz="2200" dirty="0"/>
              <a:t>unemployment </a:t>
            </a:r>
            <a:r>
              <a:rPr lang="en-US" sz="2200" dirty="0" smtClean="0"/>
              <a:t>compensation received</a:t>
            </a:r>
            <a:endParaRPr lang="en-US" sz="2200" dirty="0"/>
          </a:p>
          <a:p>
            <a:pPr marL="1333500" lvl="2" indent="-533400" eaLnBrk="1" fontAlgn="auto" hangingPunct="1">
              <a:spcAft>
                <a:spcPts val="0"/>
              </a:spcAft>
              <a:buClr>
                <a:schemeClr val="tx1"/>
              </a:buClr>
              <a:buSzPct val="65000"/>
              <a:buFont typeface="+mj-lt"/>
              <a:buAutoNum type="arabicPeriod"/>
              <a:defRPr/>
            </a:pPr>
            <a:r>
              <a:rPr lang="en-US" sz="2200" dirty="0"/>
              <a:t>Interest and </a:t>
            </a:r>
            <a:r>
              <a:rPr lang="en-US" sz="2200" dirty="0" smtClean="0"/>
              <a:t>Dividends received</a:t>
            </a:r>
            <a:endParaRPr lang="en-US" sz="2200" dirty="0"/>
          </a:p>
          <a:p>
            <a:pPr marL="1333500" lvl="2" indent="-533400" eaLnBrk="1" fontAlgn="auto" hangingPunct="1">
              <a:spcAft>
                <a:spcPts val="0"/>
              </a:spcAft>
              <a:buClr>
                <a:schemeClr val="tx1"/>
              </a:buClr>
              <a:buSzPct val="65000"/>
              <a:buFont typeface="+mj-lt"/>
              <a:buAutoNum type="arabicPeriod"/>
              <a:defRPr/>
            </a:pPr>
            <a:r>
              <a:rPr lang="en-US" sz="2200" dirty="0"/>
              <a:t>Retirement plan (IRA, 401K) or pension plan distributions</a:t>
            </a:r>
          </a:p>
          <a:p>
            <a:pPr marL="1333500" lvl="2" indent="-533400" eaLnBrk="1" fontAlgn="auto" hangingPunct="1">
              <a:spcAft>
                <a:spcPts val="0"/>
              </a:spcAft>
              <a:buClr>
                <a:schemeClr val="tx1"/>
              </a:buClr>
              <a:buSzPct val="65000"/>
              <a:buFont typeface="+mj-lt"/>
              <a:buAutoNum type="arabicPeriod"/>
              <a:defRPr/>
            </a:pPr>
            <a:r>
              <a:rPr lang="en-US" sz="2200" dirty="0"/>
              <a:t>Social security benefits (possibly taxable if combined income 	exceeds specific levels)</a:t>
            </a:r>
          </a:p>
          <a:p>
            <a:pPr marL="1333500" lvl="2" indent="-533400" eaLnBrk="1" fontAlgn="auto" hangingPunct="1">
              <a:spcAft>
                <a:spcPts val="0"/>
              </a:spcAft>
              <a:buClr>
                <a:schemeClr val="tx1"/>
              </a:buClr>
              <a:buSzPct val="65000"/>
              <a:buFont typeface="+mj-lt"/>
              <a:buAutoNum type="arabicPeriod"/>
              <a:defRPr/>
            </a:pPr>
            <a:r>
              <a:rPr lang="en-US" sz="2200" dirty="0" smtClean="0"/>
              <a:t>Anything </a:t>
            </a:r>
            <a:r>
              <a:rPr lang="en-US" sz="2200" dirty="0"/>
              <a:t>else the IRS says is income!  </a:t>
            </a:r>
          </a:p>
          <a:p>
            <a:pPr marL="1333500" lvl="2" indent="-533400" eaLnBrk="1" fontAlgn="auto" hangingPunct="1">
              <a:spcAft>
                <a:spcPts val="0"/>
              </a:spcAft>
              <a:buClr>
                <a:schemeClr val="tx1"/>
              </a:buClr>
              <a:buSzPct val="65000"/>
              <a:buFont typeface="+mj-lt"/>
              <a:buAutoNum type="arabicPeriod"/>
              <a:defRPr/>
            </a:pPr>
            <a:endParaRPr lang="en-US" sz="2200" dirty="0">
              <a:effectLst>
                <a:outerShdw blurRad="38100" dist="38100" dir="2700000" algn="tl">
                  <a:srgbClr val="000000">
                    <a:alpha val="43137"/>
                  </a:srgbClr>
                </a:outerShdw>
              </a:effectLst>
            </a:endParaRPr>
          </a:p>
        </p:txBody>
      </p:sp>
      <p:sp>
        <p:nvSpPr>
          <p:cNvPr id="8197" name="TextBox 4"/>
          <p:cNvSpPr txBox="1">
            <a:spLocks noChangeArrowheads="1"/>
          </p:cNvSpPr>
          <p:nvPr/>
        </p:nvSpPr>
        <p:spPr bwMode="auto">
          <a:xfrm>
            <a:off x="381000" y="5562600"/>
            <a:ext cx="83473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algn="ctr" eaLnBrk="0" fontAlgn="base" hangingPunct="0">
              <a:spcBef>
                <a:spcPct val="0"/>
              </a:spcBef>
              <a:spcAft>
                <a:spcPct val="0"/>
              </a:spcAft>
              <a:defRPr i="1">
                <a:solidFill>
                  <a:schemeClr val="tx1"/>
                </a:solidFill>
                <a:latin typeface="Arial" pitchFamily="34" charset="0"/>
              </a:defRPr>
            </a:lvl6pPr>
            <a:lvl7pPr marL="2971800" indent="-228600" algn="ctr" eaLnBrk="0" fontAlgn="base" hangingPunct="0">
              <a:spcBef>
                <a:spcPct val="0"/>
              </a:spcBef>
              <a:spcAft>
                <a:spcPct val="0"/>
              </a:spcAft>
              <a:defRPr i="1">
                <a:solidFill>
                  <a:schemeClr val="tx1"/>
                </a:solidFill>
                <a:latin typeface="Arial" pitchFamily="34" charset="0"/>
              </a:defRPr>
            </a:lvl7pPr>
            <a:lvl8pPr marL="3429000" indent="-228600" algn="ctr" eaLnBrk="0" fontAlgn="base" hangingPunct="0">
              <a:spcBef>
                <a:spcPct val="0"/>
              </a:spcBef>
              <a:spcAft>
                <a:spcPct val="0"/>
              </a:spcAft>
              <a:defRPr i="1">
                <a:solidFill>
                  <a:schemeClr val="tx1"/>
                </a:solidFill>
                <a:latin typeface="Arial" pitchFamily="34" charset="0"/>
              </a:defRPr>
            </a:lvl8pPr>
            <a:lvl9pPr marL="3886200" indent="-228600" algn="ctr" eaLnBrk="0" fontAlgn="base" hangingPunct="0">
              <a:spcBef>
                <a:spcPct val="0"/>
              </a:spcBef>
              <a:spcAft>
                <a:spcPct val="0"/>
              </a:spcAft>
              <a:defRPr i="1">
                <a:solidFill>
                  <a:schemeClr val="tx1"/>
                </a:solidFill>
                <a:latin typeface="Arial" pitchFamily="34" charset="0"/>
              </a:defRPr>
            </a:lvl9pPr>
          </a:lstStyle>
          <a:p>
            <a:pPr marL="0" lvl="2"/>
            <a:r>
              <a:rPr lang="en-US" altLang="en-US" sz="1600" dirty="0"/>
              <a:t>“Gross income is all income from whatever source derived (unless excluded by law)”.</a:t>
            </a:r>
          </a:p>
          <a:p>
            <a:endParaRPr lang="en-US" altLang="en-US" dirty="0"/>
          </a:p>
        </p:txBody>
      </p:sp>
    </p:spTree>
    <p:extLst>
      <p:ext uri="{BB962C8B-B14F-4D97-AF65-F5344CB8AC3E}">
        <p14:creationId xmlns:p14="http://schemas.microsoft.com/office/powerpoint/2010/main" val="307391494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Introduction">
  <a:themeElements>
    <a:clrScheme name="UD1">
      <a:dk1>
        <a:sysClr val="windowText" lastClr="000000"/>
      </a:dk1>
      <a:lt1>
        <a:sysClr val="window" lastClr="FFFFFF"/>
      </a:lt1>
      <a:dk2>
        <a:srgbClr val="002060"/>
      </a:dk2>
      <a:lt2>
        <a:srgbClr val="FFFFFF"/>
      </a:lt2>
      <a:accent1>
        <a:srgbClr val="00539F"/>
      </a:accent1>
      <a:accent2>
        <a:srgbClr val="FFD200"/>
      </a:accent2>
      <a:accent3>
        <a:srgbClr val="AC1A2F"/>
      </a:accent3>
      <a:accent4>
        <a:srgbClr val="00A0DF"/>
      </a:accent4>
      <a:accent5>
        <a:srgbClr val="BED600"/>
      </a:accent5>
      <a:accent6>
        <a:srgbClr val="C4D8E5"/>
      </a:accent6>
      <a:hlink>
        <a:srgbClr val="00A0DF"/>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1885</Words>
  <Application>Microsoft Office PowerPoint</Application>
  <PresentationFormat>On-screen Show (4:3)</PresentationFormat>
  <Paragraphs>295</Paragraphs>
  <Slides>34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Geneva</vt:lpstr>
      <vt:lpstr>Monotype Corsiva</vt:lpstr>
      <vt:lpstr>Myriad Pro</vt:lpstr>
      <vt:lpstr>Myriad Pro Semibold</vt:lpstr>
      <vt:lpstr>Times New Roman</vt:lpstr>
      <vt:lpstr>Wingdings</vt:lpstr>
      <vt:lpstr>Introduction</vt:lpstr>
      <vt:lpstr>Taxes</vt:lpstr>
      <vt:lpstr>PowerPoint Presentation</vt:lpstr>
      <vt:lpstr>PowerPoint Presentation</vt:lpstr>
      <vt:lpstr>2018 Income Tax Rates IF Single Taxpayer</vt:lpstr>
      <vt:lpstr>2018 Income Tax Rates IF Married</vt:lpstr>
      <vt:lpstr>PowerPoint Presentation</vt:lpstr>
      <vt:lpstr>PowerPoint Presentation</vt:lpstr>
      <vt:lpstr> General Structure of the 1040 Tax Return  </vt:lpstr>
      <vt:lpstr> General Structure of the 1040 Tax Return  </vt:lpstr>
      <vt:lpstr>PowerPoint Presentation</vt:lpstr>
      <vt:lpstr> General Structure of the 1040 Tax Return  </vt:lpstr>
      <vt:lpstr> General Structure of the 1040 Tax Return  </vt:lpstr>
      <vt:lpstr> General Structure of the1040 Tax Return  </vt:lpstr>
      <vt:lpstr> General Structure of the 1040 Tax Return  </vt:lpstr>
      <vt:lpstr> General Structure of the1040 Tax Return  </vt:lpstr>
      <vt:lpstr> Itemized Deductions </vt:lpstr>
      <vt:lpstr> General Structure of the 1040 Tax Return  </vt:lpstr>
      <vt:lpstr>2018 Income Tax Rates IF Single Taxpayer</vt:lpstr>
      <vt:lpstr> General Structure of the 1040 Tax Return  </vt:lpstr>
      <vt:lpstr> Subtract Tax Credits </vt:lpstr>
      <vt:lpstr> General Structure of the 1040 Tax Return  </vt:lpstr>
      <vt:lpstr>PowerPoint Presentation</vt:lpstr>
      <vt:lpstr>PowerPoint Presentation</vt:lpstr>
      <vt:lpstr> Putting it all together </vt:lpstr>
      <vt:lpstr>PowerPoint Presentation</vt:lpstr>
      <vt:lpstr>PowerPoint Presentation</vt:lpstr>
      <vt:lpstr>PowerPoint Presentation</vt:lpstr>
      <vt:lpstr> “The hardest thing in the world to understand is the income tax” – Albert. Einstein </vt:lpstr>
      <vt:lpstr> Your turn….. </vt:lpstr>
      <vt:lpstr>PowerPoint Presentation</vt:lpstr>
      <vt:lpstr>The Alternative Minimum Tax - AMT</vt:lpstr>
      <vt:lpstr>The Alternative Minimum Tax - AMT</vt:lpstr>
      <vt:lpstr>Using The Tax Rates Below, Which States Are most Likely To Trigger AMT For Their Residents?</vt:lpstr>
      <vt:lpstr>Employee Incentive Stock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Jakotowicz, Richard Christopher, JR</dc:creator>
  <cp:lastModifiedBy>Jakotowicz, Richard Christopher, JR</cp:lastModifiedBy>
  <cp:revision>54</cp:revision>
  <cp:lastPrinted>2014-07-09T14:21:41Z</cp:lastPrinted>
  <dcterms:created xsi:type="dcterms:W3CDTF">2014-07-08T16:23:57Z</dcterms:created>
  <dcterms:modified xsi:type="dcterms:W3CDTF">2018-09-12T15:17:10Z</dcterms:modified>
</cp:coreProperties>
</file>