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7" r:id="rId3"/>
    <p:sldId id="258" r:id="rId4"/>
    <p:sldId id="260" r:id="rId5"/>
    <p:sldId id="262" r:id="rId6"/>
    <p:sldId id="263" r:id="rId7"/>
    <p:sldId id="300" r:id="rId8"/>
    <p:sldId id="259" r:id="rId9"/>
    <p:sldId id="282" r:id="rId10"/>
    <p:sldId id="283" r:id="rId11"/>
    <p:sldId id="284" r:id="rId12"/>
    <p:sldId id="281" r:id="rId13"/>
    <p:sldId id="285" r:id="rId14"/>
    <p:sldId id="286" r:id="rId15"/>
    <p:sldId id="265" r:id="rId16"/>
    <p:sldId id="278" r:id="rId17"/>
    <p:sldId id="279" r:id="rId18"/>
    <p:sldId id="302" r:id="rId19"/>
    <p:sldId id="313" r:id="rId20"/>
    <p:sldId id="314" r:id="rId21"/>
    <p:sldId id="304" r:id="rId22"/>
    <p:sldId id="303" r:id="rId23"/>
    <p:sldId id="305" r:id="rId24"/>
    <p:sldId id="306" r:id="rId25"/>
    <p:sldId id="328" r:id="rId26"/>
    <p:sldId id="307" r:id="rId27"/>
    <p:sldId id="308" r:id="rId28"/>
    <p:sldId id="309" r:id="rId29"/>
    <p:sldId id="310" r:id="rId30"/>
    <p:sldId id="270" r:id="rId31"/>
    <p:sldId id="311" r:id="rId32"/>
    <p:sldId id="271" r:id="rId33"/>
    <p:sldId id="312" r:id="rId34"/>
    <p:sldId id="315" r:id="rId35"/>
    <p:sldId id="318" r:id="rId36"/>
    <p:sldId id="316" r:id="rId37"/>
    <p:sldId id="317" r:id="rId38"/>
    <p:sldId id="294" r:id="rId39"/>
    <p:sldId id="319" r:id="rId40"/>
    <p:sldId id="320" r:id="rId41"/>
    <p:sldId id="287" r:id="rId42"/>
    <p:sldId id="290" r:id="rId43"/>
    <p:sldId id="321" r:id="rId44"/>
    <p:sldId id="322" r:id="rId45"/>
    <p:sldId id="323" r:id="rId46"/>
    <p:sldId id="324" r:id="rId47"/>
    <p:sldId id="325" r:id="rId48"/>
    <p:sldId id="326" r:id="rId49"/>
    <p:sldId id="291" r:id="rId50"/>
    <p:sldId id="327" r:id="rId51"/>
    <p:sldId id="335" r:id="rId52"/>
    <p:sldId id="329" r:id="rId53"/>
    <p:sldId id="330" r:id="rId54"/>
    <p:sldId id="331" r:id="rId55"/>
    <p:sldId id="332" r:id="rId56"/>
    <p:sldId id="333" r:id="rId57"/>
    <p:sldId id="33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17" d="100"/>
          <a:sy n="117" d="100"/>
        </p:scale>
        <p:origin x="192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14A97-D404-43F8-BAF1-D6194B10B69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3337B2A-F09E-4B6C-BF97-A796B7D99A98}">
      <dgm:prSet phldrT="[Text]"/>
      <dgm:spPr/>
      <dgm:t>
        <a:bodyPr/>
        <a:lstStyle/>
        <a:p>
          <a:r>
            <a:rPr lang="en-US" dirty="0"/>
            <a:t>President of the USA</a:t>
          </a:r>
        </a:p>
      </dgm:t>
    </dgm:pt>
    <dgm:pt modelId="{37B6FA2D-235E-4643-AFD9-BE07470F9EA0}" type="parTrans" cxnId="{9021EB4F-433E-4658-99DD-C57852E25AF2}">
      <dgm:prSet/>
      <dgm:spPr/>
      <dgm:t>
        <a:bodyPr/>
        <a:lstStyle/>
        <a:p>
          <a:endParaRPr lang="en-US"/>
        </a:p>
      </dgm:t>
    </dgm:pt>
    <dgm:pt modelId="{838F61FC-A21F-44E3-8C20-ECA877DAB39F}" type="sibTrans" cxnId="{9021EB4F-433E-4658-99DD-C57852E25AF2}">
      <dgm:prSet/>
      <dgm:spPr/>
      <dgm:t>
        <a:bodyPr/>
        <a:lstStyle/>
        <a:p>
          <a:endParaRPr lang="en-US"/>
        </a:p>
      </dgm:t>
    </dgm:pt>
    <dgm:pt modelId="{2FC9A9E9-46AA-411C-85DB-953AC7F06DB7}">
      <dgm:prSet phldrT="[Text]"/>
      <dgm:spPr/>
      <dgm:t>
        <a:bodyPr/>
        <a:lstStyle/>
        <a:p>
          <a:r>
            <a:rPr lang="en-US" dirty="0"/>
            <a:t>Secretary of Health and Human Services</a:t>
          </a:r>
        </a:p>
      </dgm:t>
    </dgm:pt>
    <dgm:pt modelId="{C7B128E9-CBCA-4CBE-AC45-8F600105E87D}" type="parTrans" cxnId="{490F9361-5794-4043-B601-11BD4553CA1C}">
      <dgm:prSet/>
      <dgm:spPr/>
      <dgm:t>
        <a:bodyPr/>
        <a:lstStyle/>
        <a:p>
          <a:endParaRPr lang="en-US"/>
        </a:p>
      </dgm:t>
    </dgm:pt>
    <dgm:pt modelId="{AA5862B6-5649-4A9E-A52B-AFEA13425016}" type="sibTrans" cxnId="{490F9361-5794-4043-B601-11BD4553CA1C}">
      <dgm:prSet/>
      <dgm:spPr/>
      <dgm:t>
        <a:bodyPr/>
        <a:lstStyle/>
        <a:p>
          <a:endParaRPr lang="en-US"/>
        </a:p>
      </dgm:t>
    </dgm:pt>
    <dgm:pt modelId="{0965C094-65A9-4CC2-AC19-E924957623C1}">
      <dgm:prSet phldrT="[Text]"/>
      <dgm:spPr/>
      <dgm:t>
        <a:bodyPr/>
        <a:lstStyle/>
        <a:p>
          <a:r>
            <a:rPr lang="en-US" dirty="0"/>
            <a:t>NIH Director</a:t>
          </a:r>
        </a:p>
      </dgm:t>
    </dgm:pt>
    <dgm:pt modelId="{63EAE07F-BC64-411C-8635-F4CF408E43C8}" type="parTrans" cxnId="{46C46439-5204-45CD-919A-EB93A5B96AA3}">
      <dgm:prSet/>
      <dgm:spPr/>
      <dgm:t>
        <a:bodyPr/>
        <a:lstStyle/>
        <a:p>
          <a:endParaRPr lang="en-US"/>
        </a:p>
      </dgm:t>
    </dgm:pt>
    <dgm:pt modelId="{D12C5D29-A287-42B0-88B9-DF74D7FC9522}" type="sibTrans" cxnId="{46C46439-5204-45CD-919A-EB93A5B96AA3}">
      <dgm:prSet/>
      <dgm:spPr/>
      <dgm:t>
        <a:bodyPr/>
        <a:lstStyle/>
        <a:p>
          <a:endParaRPr lang="en-US"/>
        </a:p>
      </dgm:t>
    </dgm:pt>
    <dgm:pt modelId="{7D12686B-1468-4F12-A53C-AF3674FE98AD}">
      <dgm:prSet phldrT="[Text]"/>
      <dgm:spPr/>
      <dgm:t>
        <a:bodyPr/>
        <a:lstStyle/>
        <a:p>
          <a:r>
            <a:rPr lang="en-US" dirty="0"/>
            <a:t>Institute Director</a:t>
          </a:r>
        </a:p>
      </dgm:t>
    </dgm:pt>
    <dgm:pt modelId="{0FE5D175-D93E-4B03-9190-C839E50AD267}" type="parTrans" cxnId="{AC29CAE8-E800-488D-A673-5010B9CD856C}">
      <dgm:prSet/>
      <dgm:spPr/>
      <dgm:t>
        <a:bodyPr/>
        <a:lstStyle/>
        <a:p>
          <a:endParaRPr lang="en-US"/>
        </a:p>
      </dgm:t>
    </dgm:pt>
    <dgm:pt modelId="{4BA7EF31-7AFC-4EF3-923A-44B574063702}" type="sibTrans" cxnId="{AC29CAE8-E800-488D-A673-5010B9CD856C}">
      <dgm:prSet/>
      <dgm:spPr/>
      <dgm:t>
        <a:bodyPr/>
        <a:lstStyle/>
        <a:p>
          <a:endParaRPr lang="en-US"/>
        </a:p>
      </dgm:t>
    </dgm:pt>
    <dgm:pt modelId="{CACD981D-78B7-48DE-817A-CA40BD3316FC}" type="pres">
      <dgm:prSet presAssocID="{D7B14A97-D404-43F8-BAF1-D6194B10B69E}" presName="outerComposite" presStyleCnt="0">
        <dgm:presLayoutVars>
          <dgm:chMax val="5"/>
          <dgm:dir/>
          <dgm:resizeHandles val="exact"/>
        </dgm:presLayoutVars>
      </dgm:prSet>
      <dgm:spPr/>
    </dgm:pt>
    <dgm:pt modelId="{34537F32-AE81-4495-B49A-1272F89D3362}" type="pres">
      <dgm:prSet presAssocID="{D7B14A97-D404-43F8-BAF1-D6194B10B69E}" presName="dummyMaxCanvas" presStyleCnt="0">
        <dgm:presLayoutVars/>
      </dgm:prSet>
      <dgm:spPr/>
    </dgm:pt>
    <dgm:pt modelId="{2D602231-75CC-4BB4-B55E-2901042A0DA5}" type="pres">
      <dgm:prSet presAssocID="{D7B14A97-D404-43F8-BAF1-D6194B10B69E}" presName="FourNodes_1" presStyleLbl="node1" presStyleIdx="0" presStyleCnt="4">
        <dgm:presLayoutVars>
          <dgm:bulletEnabled val="1"/>
        </dgm:presLayoutVars>
      </dgm:prSet>
      <dgm:spPr/>
    </dgm:pt>
    <dgm:pt modelId="{8B57AE05-2616-406C-AB90-908D98A3BFBE}" type="pres">
      <dgm:prSet presAssocID="{D7B14A97-D404-43F8-BAF1-D6194B10B69E}" presName="FourNodes_2" presStyleLbl="node1" presStyleIdx="1" presStyleCnt="4">
        <dgm:presLayoutVars>
          <dgm:bulletEnabled val="1"/>
        </dgm:presLayoutVars>
      </dgm:prSet>
      <dgm:spPr/>
    </dgm:pt>
    <dgm:pt modelId="{CA34F5D4-DB5B-446F-9485-D594908D9673}" type="pres">
      <dgm:prSet presAssocID="{D7B14A97-D404-43F8-BAF1-D6194B10B69E}" presName="FourNodes_3" presStyleLbl="node1" presStyleIdx="2" presStyleCnt="4">
        <dgm:presLayoutVars>
          <dgm:bulletEnabled val="1"/>
        </dgm:presLayoutVars>
      </dgm:prSet>
      <dgm:spPr/>
    </dgm:pt>
    <dgm:pt modelId="{574AFFF3-9D70-4885-BF17-5A1A3C4673C4}" type="pres">
      <dgm:prSet presAssocID="{D7B14A97-D404-43F8-BAF1-D6194B10B69E}" presName="FourNodes_4" presStyleLbl="node1" presStyleIdx="3" presStyleCnt="4">
        <dgm:presLayoutVars>
          <dgm:bulletEnabled val="1"/>
        </dgm:presLayoutVars>
      </dgm:prSet>
      <dgm:spPr/>
    </dgm:pt>
    <dgm:pt modelId="{58E34A95-3776-4563-A02D-CA21EF9ACC74}" type="pres">
      <dgm:prSet presAssocID="{D7B14A97-D404-43F8-BAF1-D6194B10B69E}" presName="FourConn_1-2" presStyleLbl="fgAccFollowNode1" presStyleIdx="0" presStyleCnt="3">
        <dgm:presLayoutVars>
          <dgm:bulletEnabled val="1"/>
        </dgm:presLayoutVars>
      </dgm:prSet>
      <dgm:spPr/>
    </dgm:pt>
    <dgm:pt modelId="{2C8A24FE-85B6-452C-9966-2B985ADE53F5}" type="pres">
      <dgm:prSet presAssocID="{D7B14A97-D404-43F8-BAF1-D6194B10B69E}" presName="FourConn_2-3" presStyleLbl="fgAccFollowNode1" presStyleIdx="1" presStyleCnt="3">
        <dgm:presLayoutVars>
          <dgm:bulletEnabled val="1"/>
        </dgm:presLayoutVars>
      </dgm:prSet>
      <dgm:spPr/>
    </dgm:pt>
    <dgm:pt modelId="{695942D2-AD80-4A8C-9B2C-C67D3A1BFB4D}" type="pres">
      <dgm:prSet presAssocID="{D7B14A97-D404-43F8-BAF1-D6194B10B69E}" presName="FourConn_3-4" presStyleLbl="fgAccFollowNode1" presStyleIdx="2" presStyleCnt="3">
        <dgm:presLayoutVars>
          <dgm:bulletEnabled val="1"/>
        </dgm:presLayoutVars>
      </dgm:prSet>
      <dgm:spPr/>
    </dgm:pt>
    <dgm:pt modelId="{52F40B86-E75D-438F-915F-909760AF7D6F}" type="pres">
      <dgm:prSet presAssocID="{D7B14A97-D404-43F8-BAF1-D6194B10B69E}" presName="FourNodes_1_text" presStyleLbl="node1" presStyleIdx="3" presStyleCnt="4">
        <dgm:presLayoutVars>
          <dgm:bulletEnabled val="1"/>
        </dgm:presLayoutVars>
      </dgm:prSet>
      <dgm:spPr/>
    </dgm:pt>
    <dgm:pt modelId="{EA835F1B-7077-491F-978D-1CC8A7A135A5}" type="pres">
      <dgm:prSet presAssocID="{D7B14A97-D404-43F8-BAF1-D6194B10B69E}" presName="FourNodes_2_text" presStyleLbl="node1" presStyleIdx="3" presStyleCnt="4">
        <dgm:presLayoutVars>
          <dgm:bulletEnabled val="1"/>
        </dgm:presLayoutVars>
      </dgm:prSet>
      <dgm:spPr/>
    </dgm:pt>
    <dgm:pt modelId="{17B12BFB-D35E-4653-BEC3-353012A4DE79}" type="pres">
      <dgm:prSet presAssocID="{D7B14A97-D404-43F8-BAF1-D6194B10B69E}" presName="FourNodes_3_text" presStyleLbl="node1" presStyleIdx="3" presStyleCnt="4">
        <dgm:presLayoutVars>
          <dgm:bulletEnabled val="1"/>
        </dgm:presLayoutVars>
      </dgm:prSet>
      <dgm:spPr/>
    </dgm:pt>
    <dgm:pt modelId="{1CA3471A-3039-4266-82CE-04122CE68DDE}" type="pres">
      <dgm:prSet presAssocID="{D7B14A97-D404-43F8-BAF1-D6194B10B69E}" presName="FourNodes_4_text" presStyleLbl="node1" presStyleIdx="3" presStyleCnt="4">
        <dgm:presLayoutVars>
          <dgm:bulletEnabled val="1"/>
        </dgm:presLayoutVars>
      </dgm:prSet>
      <dgm:spPr/>
    </dgm:pt>
  </dgm:ptLst>
  <dgm:cxnLst>
    <dgm:cxn modelId="{6B188901-0986-4E14-A612-2171D24A5DCC}" type="presOf" srcId="{0965C094-65A9-4CC2-AC19-E924957623C1}" destId="{17B12BFB-D35E-4653-BEC3-353012A4DE79}" srcOrd="1" destOrd="0" presId="urn:microsoft.com/office/officeart/2005/8/layout/vProcess5"/>
    <dgm:cxn modelId="{B3095A03-7879-448F-BA50-1959380935F3}" type="presOf" srcId="{0965C094-65A9-4CC2-AC19-E924957623C1}" destId="{CA34F5D4-DB5B-446F-9485-D594908D9673}" srcOrd="0" destOrd="0" presId="urn:microsoft.com/office/officeart/2005/8/layout/vProcess5"/>
    <dgm:cxn modelId="{D7516A20-F218-40EC-B074-EF86DBF04F85}" type="presOf" srcId="{D12C5D29-A287-42B0-88B9-DF74D7FC9522}" destId="{695942D2-AD80-4A8C-9B2C-C67D3A1BFB4D}" srcOrd="0" destOrd="0" presId="urn:microsoft.com/office/officeart/2005/8/layout/vProcess5"/>
    <dgm:cxn modelId="{46C46439-5204-45CD-919A-EB93A5B96AA3}" srcId="{D7B14A97-D404-43F8-BAF1-D6194B10B69E}" destId="{0965C094-65A9-4CC2-AC19-E924957623C1}" srcOrd="2" destOrd="0" parTransId="{63EAE07F-BC64-411C-8635-F4CF408E43C8}" sibTransId="{D12C5D29-A287-42B0-88B9-DF74D7FC9522}"/>
    <dgm:cxn modelId="{D9C7333F-848F-424F-B189-BEAF3FB097B8}" type="presOf" srcId="{7D12686B-1468-4F12-A53C-AF3674FE98AD}" destId="{574AFFF3-9D70-4885-BF17-5A1A3C4673C4}" srcOrd="0" destOrd="0" presId="urn:microsoft.com/office/officeart/2005/8/layout/vProcess5"/>
    <dgm:cxn modelId="{9021EB4F-433E-4658-99DD-C57852E25AF2}" srcId="{D7B14A97-D404-43F8-BAF1-D6194B10B69E}" destId="{E3337B2A-F09E-4B6C-BF97-A796B7D99A98}" srcOrd="0" destOrd="0" parTransId="{37B6FA2D-235E-4643-AFD9-BE07470F9EA0}" sibTransId="{838F61FC-A21F-44E3-8C20-ECA877DAB39F}"/>
    <dgm:cxn modelId="{490F9361-5794-4043-B601-11BD4553CA1C}" srcId="{D7B14A97-D404-43F8-BAF1-D6194B10B69E}" destId="{2FC9A9E9-46AA-411C-85DB-953AC7F06DB7}" srcOrd="1" destOrd="0" parTransId="{C7B128E9-CBCA-4CBE-AC45-8F600105E87D}" sibTransId="{AA5862B6-5649-4A9E-A52B-AFEA13425016}"/>
    <dgm:cxn modelId="{0D836B66-ECE9-4FFA-936B-0A3C4068CA35}" type="presOf" srcId="{2FC9A9E9-46AA-411C-85DB-953AC7F06DB7}" destId="{8B57AE05-2616-406C-AB90-908D98A3BFBE}" srcOrd="0" destOrd="0" presId="urn:microsoft.com/office/officeart/2005/8/layout/vProcess5"/>
    <dgm:cxn modelId="{7E636E6A-45B6-4CEB-BB7A-63FEEDBA2CEF}" type="presOf" srcId="{E3337B2A-F09E-4B6C-BF97-A796B7D99A98}" destId="{52F40B86-E75D-438F-915F-909760AF7D6F}" srcOrd="1" destOrd="0" presId="urn:microsoft.com/office/officeart/2005/8/layout/vProcess5"/>
    <dgm:cxn modelId="{633B35CB-2920-4A46-BE2A-BD41E19E610B}" type="presOf" srcId="{838F61FC-A21F-44E3-8C20-ECA877DAB39F}" destId="{58E34A95-3776-4563-A02D-CA21EF9ACC74}" srcOrd="0" destOrd="0" presId="urn:microsoft.com/office/officeart/2005/8/layout/vProcess5"/>
    <dgm:cxn modelId="{4495A4CF-C30A-4DDE-8682-D1BB8AC0D2B7}" type="presOf" srcId="{AA5862B6-5649-4A9E-A52B-AFEA13425016}" destId="{2C8A24FE-85B6-452C-9966-2B985ADE53F5}" srcOrd="0" destOrd="0" presId="urn:microsoft.com/office/officeart/2005/8/layout/vProcess5"/>
    <dgm:cxn modelId="{3C2BF2D0-D8FC-4C5B-83F1-FD8DED2358A9}" type="presOf" srcId="{7D12686B-1468-4F12-A53C-AF3674FE98AD}" destId="{1CA3471A-3039-4266-82CE-04122CE68DDE}" srcOrd="1" destOrd="0" presId="urn:microsoft.com/office/officeart/2005/8/layout/vProcess5"/>
    <dgm:cxn modelId="{AC29CAE8-E800-488D-A673-5010B9CD856C}" srcId="{D7B14A97-D404-43F8-BAF1-D6194B10B69E}" destId="{7D12686B-1468-4F12-A53C-AF3674FE98AD}" srcOrd="3" destOrd="0" parTransId="{0FE5D175-D93E-4B03-9190-C839E50AD267}" sibTransId="{4BA7EF31-7AFC-4EF3-923A-44B574063702}"/>
    <dgm:cxn modelId="{8A34E1E9-865C-4656-9322-982A9340DF07}" type="presOf" srcId="{E3337B2A-F09E-4B6C-BF97-A796B7D99A98}" destId="{2D602231-75CC-4BB4-B55E-2901042A0DA5}" srcOrd="0" destOrd="0" presId="urn:microsoft.com/office/officeart/2005/8/layout/vProcess5"/>
    <dgm:cxn modelId="{C44A30EA-EC4A-43F3-9875-C5918957C51D}" type="presOf" srcId="{2FC9A9E9-46AA-411C-85DB-953AC7F06DB7}" destId="{EA835F1B-7077-491F-978D-1CC8A7A135A5}" srcOrd="1" destOrd="0" presId="urn:microsoft.com/office/officeart/2005/8/layout/vProcess5"/>
    <dgm:cxn modelId="{70D8B1F3-F44A-47EB-B6D1-71FABB3696D0}" type="presOf" srcId="{D7B14A97-D404-43F8-BAF1-D6194B10B69E}" destId="{CACD981D-78B7-48DE-817A-CA40BD3316FC}" srcOrd="0" destOrd="0" presId="urn:microsoft.com/office/officeart/2005/8/layout/vProcess5"/>
    <dgm:cxn modelId="{C624C818-D0AD-4BCB-BE48-242745A4E561}" type="presParOf" srcId="{CACD981D-78B7-48DE-817A-CA40BD3316FC}" destId="{34537F32-AE81-4495-B49A-1272F89D3362}" srcOrd="0" destOrd="0" presId="urn:microsoft.com/office/officeart/2005/8/layout/vProcess5"/>
    <dgm:cxn modelId="{E619314F-D0C7-4368-9B65-DDAAB58F28B4}" type="presParOf" srcId="{CACD981D-78B7-48DE-817A-CA40BD3316FC}" destId="{2D602231-75CC-4BB4-B55E-2901042A0DA5}" srcOrd="1" destOrd="0" presId="urn:microsoft.com/office/officeart/2005/8/layout/vProcess5"/>
    <dgm:cxn modelId="{EF9F1455-5EB4-460E-AD8D-A5DB9DED0FF8}" type="presParOf" srcId="{CACD981D-78B7-48DE-817A-CA40BD3316FC}" destId="{8B57AE05-2616-406C-AB90-908D98A3BFBE}" srcOrd="2" destOrd="0" presId="urn:microsoft.com/office/officeart/2005/8/layout/vProcess5"/>
    <dgm:cxn modelId="{99293736-23B8-4DC7-A342-60CE49B90E93}" type="presParOf" srcId="{CACD981D-78B7-48DE-817A-CA40BD3316FC}" destId="{CA34F5D4-DB5B-446F-9485-D594908D9673}" srcOrd="3" destOrd="0" presId="urn:microsoft.com/office/officeart/2005/8/layout/vProcess5"/>
    <dgm:cxn modelId="{AA9D10BF-F706-48DE-9965-27D04432F391}" type="presParOf" srcId="{CACD981D-78B7-48DE-817A-CA40BD3316FC}" destId="{574AFFF3-9D70-4885-BF17-5A1A3C4673C4}" srcOrd="4" destOrd="0" presId="urn:microsoft.com/office/officeart/2005/8/layout/vProcess5"/>
    <dgm:cxn modelId="{214FD205-96A2-4448-ADCD-74E1DE84020B}" type="presParOf" srcId="{CACD981D-78B7-48DE-817A-CA40BD3316FC}" destId="{58E34A95-3776-4563-A02D-CA21EF9ACC74}" srcOrd="5" destOrd="0" presId="urn:microsoft.com/office/officeart/2005/8/layout/vProcess5"/>
    <dgm:cxn modelId="{9F83C3D4-6C62-4742-A039-479F5B7B742B}" type="presParOf" srcId="{CACD981D-78B7-48DE-817A-CA40BD3316FC}" destId="{2C8A24FE-85B6-452C-9966-2B985ADE53F5}" srcOrd="6" destOrd="0" presId="urn:microsoft.com/office/officeart/2005/8/layout/vProcess5"/>
    <dgm:cxn modelId="{6F1DB186-FBF5-430A-BCCD-9949CC8FB51A}" type="presParOf" srcId="{CACD981D-78B7-48DE-817A-CA40BD3316FC}" destId="{695942D2-AD80-4A8C-9B2C-C67D3A1BFB4D}" srcOrd="7" destOrd="0" presId="urn:microsoft.com/office/officeart/2005/8/layout/vProcess5"/>
    <dgm:cxn modelId="{0533CCCD-6F20-45B8-9FC4-3B4D5BD13AC3}" type="presParOf" srcId="{CACD981D-78B7-48DE-817A-CA40BD3316FC}" destId="{52F40B86-E75D-438F-915F-909760AF7D6F}" srcOrd="8" destOrd="0" presId="urn:microsoft.com/office/officeart/2005/8/layout/vProcess5"/>
    <dgm:cxn modelId="{8FEEB144-1151-428F-919C-CD88B0F5F19D}" type="presParOf" srcId="{CACD981D-78B7-48DE-817A-CA40BD3316FC}" destId="{EA835F1B-7077-491F-978D-1CC8A7A135A5}" srcOrd="9" destOrd="0" presId="urn:microsoft.com/office/officeart/2005/8/layout/vProcess5"/>
    <dgm:cxn modelId="{3852D973-0C59-4740-86E8-548048011A92}" type="presParOf" srcId="{CACD981D-78B7-48DE-817A-CA40BD3316FC}" destId="{17B12BFB-D35E-4653-BEC3-353012A4DE79}" srcOrd="10" destOrd="0" presId="urn:microsoft.com/office/officeart/2005/8/layout/vProcess5"/>
    <dgm:cxn modelId="{1C8CE019-1B1A-4FB9-BFC6-A02FE4B6DD3D}" type="presParOf" srcId="{CACD981D-78B7-48DE-817A-CA40BD3316FC}" destId="{1CA3471A-3039-4266-82CE-04122CE68DD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B14A97-D404-43F8-BAF1-D6194B10B69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3337B2A-F09E-4B6C-BF97-A796B7D99A98}">
      <dgm:prSet phldrT="[Text]"/>
      <dgm:spPr/>
      <dgm:t>
        <a:bodyPr/>
        <a:lstStyle/>
        <a:p>
          <a:r>
            <a:rPr lang="en-US" dirty="0"/>
            <a:t>Institute Director</a:t>
          </a:r>
        </a:p>
      </dgm:t>
    </dgm:pt>
    <dgm:pt modelId="{37B6FA2D-235E-4643-AFD9-BE07470F9EA0}" type="parTrans" cxnId="{9021EB4F-433E-4658-99DD-C57852E25AF2}">
      <dgm:prSet/>
      <dgm:spPr/>
      <dgm:t>
        <a:bodyPr/>
        <a:lstStyle/>
        <a:p>
          <a:endParaRPr lang="en-US"/>
        </a:p>
      </dgm:t>
    </dgm:pt>
    <dgm:pt modelId="{838F61FC-A21F-44E3-8C20-ECA877DAB39F}" type="sibTrans" cxnId="{9021EB4F-433E-4658-99DD-C57852E25AF2}">
      <dgm:prSet/>
      <dgm:spPr/>
      <dgm:t>
        <a:bodyPr/>
        <a:lstStyle/>
        <a:p>
          <a:endParaRPr lang="en-US"/>
        </a:p>
      </dgm:t>
    </dgm:pt>
    <dgm:pt modelId="{2FC9A9E9-46AA-411C-85DB-953AC7F06DB7}">
      <dgm:prSet phldrT="[Text]"/>
      <dgm:spPr/>
      <dgm:t>
        <a:bodyPr/>
        <a:lstStyle/>
        <a:p>
          <a:r>
            <a:rPr lang="en-US" dirty="0"/>
            <a:t>Division Director</a:t>
          </a:r>
        </a:p>
      </dgm:t>
    </dgm:pt>
    <dgm:pt modelId="{C7B128E9-CBCA-4CBE-AC45-8F600105E87D}" type="parTrans" cxnId="{490F9361-5794-4043-B601-11BD4553CA1C}">
      <dgm:prSet/>
      <dgm:spPr/>
      <dgm:t>
        <a:bodyPr/>
        <a:lstStyle/>
        <a:p>
          <a:endParaRPr lang="en-US"/>
        </a:p>
      </dgm:t>
    </dgm:pt>
    <dgm:pt modelId="{AA5862B6-5649-4A9E-A52B-AFEA13425016}" type="sibTrans" cxnId="{490F9361-5794-4043-B601-11BD4553CA1C}">
      <dgm:prSet/>
      <dgm:spPr/>
      <dgm:t>
        <a:bodyPr/>
        <a:lstStyle/>
        <a:p>
          <a:endParaRPr lang="en-US"/>
        </a:p>
      </dgm:t>
    </dgm:pt>
    <dgm:pt modelId="{0965C094-65A9-4CC2-AC19-E924957623C1}">
      <dgm:prSet phldrT="[Text]"/>
      <dgm:spPr/>
      <dgm:t>
        <a:bodyPr/>
        <a:lstStyle/>
        <a:p>
          <a:r>
            <a:rPr lang="en-US" dirty="0"/>
            <a:t>Branch Chief</a:t>
          </a:r>
        </a:p>
      </dgm:t>
    </dgm:pt>
    <dgm:pt modelId="{63EAE07F-BC64-411C-8635-F4CF408E43C8}" type="parTrans" cxnId="{46C46439-5204-45CD-919A-EB93A5B96AA3}">
      <dgm:prSet/>
      <dgm:spPr/>
      <dgm:t>
        <a:bodyPr/>
        <a:lstStyle/>
        <a:p>
          <a:endParaRPr lang="en-US"/>
        </a:p>
      </dgm:t>
    </dgm:pt>
    <dgm:pt modelId="{D12C5D29-A287-42B0-88B9-DF74D7FC9522}" type="sibTrans" cxnId="{46C46439-5204-45CD-919A-EB93A5B96AA3}">
      <dgm:prSet/>
      <dgm:spPr/>
      <dgm:t>
        <a:bodyPr/>
        <a:lstStyle/>
        <a:p>
          <a:endParaRPr lang="en-US"/>
        </a:p>
      </dgm:t>
    </dgm:pt>
    <dgm:pt modelId="{7D12686B-1468-4F12-A53C-AF3674FE98AD}">
      <dgm:prSet phldrT="[Text]"/>
      <dgm:spPr/>
      <dgm:t>
        <a:bodyPr/>
        <a:lstStyle/>
        <a:p>
          <a:r>
            <a:rPr lang="en-US" dirty="0"/>
            <a:t>Program Officer</a:t>
          </a:r>
        </a:p>
      </dgm:t>
    </dgm:pt>
    <dgm:pt modelId="{0FE5D175-D93E-4B03-9190-C839E50AD267}" type="parTrans" cxnId="{AC29CAE8-E800-488D-A673-5010B9CD856C}">
      <dgm:prSet/>
      <dgm:spPr/>
      <dgm:t>
        <a:bodyPr/>
        <a:lstStyle/>
        <a:p>
          <a:endParaRPr lang="en-US"/>
        </a:p>
      </dgm:t>
    </dgm:pt>
    <dgm:pt modelId="{4BA7EF31-7AFC-4EF3-923A-44B574063702}" type="sibTrans" cxnId="{AC29CAE8-E800-488D-A673-5010B9CD856C}">
      <dgm:prSet/>
      <dgm:spPr/>
      <dgm:t>
        <a:bodyPr/>
        <a:lstStyle/>
        <a:p>
          <a:endParaRPr lang="en-US"/>
        </a:p>
      </dgm:t>
    </dgm:pt>
    <dgm:pt modelId="{CACD981D-78B7-48DE-817A-CA40BD3316FC}" type="pres">
      <dgm:prSet presAssocID="{D7B14A97-D404-43F8-BAF1-D6194B10B69E}" presName="outerComposite" presStyleCnt="0">
        <dgm:presLayoutVars>
          <dgm:chMax val="5"/>
          <dgm:dir/>
          <dgm:resizeHandles val="exact"/>
        </dgm:presLayoutVars>
      </dgm:prSet>
      <dgm:spPr/>
    </dgm:pt>
    <dgm:pt modelId="{34537F32-AE81-4495-B49A-1272F89D3362}" type="pres">
      <dgm:prSet presAssocID="{D7B14A97-D404-43F8-BAF1-D6194B10B69E}" presName="dummyMaxCanvas" presStyleCnt="0">
        <dgm:presLayoutVars/>
      </dgm:prSet>
      <dgm:spPr/>
    </dgm:pt>
    <dgm:pt modelId="{2D602231-75CC-4BB4-B55E-2901042A0DA5}" type="pres">
      <dgm:prSet presAssocID="{D7B14A97-D404-43F8-BAF1-D6194B10B69E}" presName="FourNodes_1" presStyleLbl="node1" presStyleIdx="0" presStyleCnt="4" custLinFactNeighborY="5420">
        <dgm:presLayoutVars>
          <dgm:bulletEnabled val="1"/>
        </dgm:presLayoutVars>
      </dgm:prSet>
      <dgm:spPr/>
    </dgm:pt>
    <dgm:pt modelId="{8B57AE05-2616-406C-AB90-908D98A3BFBE}" type="pres">
      <dgm:prSet presAssocID="{D7B14A97-D404-43F8-BAF1-D6194B10B69E}" presName="FourNodes_2" presStyleLbl="node1" presStyleIdx="1" presStyleCnt="4">
        <dgm:presLayoutVars>
          <dgm:bulletEnabled val="1"/>
        </dgm:presLayoutVars>
      </dgm:prSet>
      <dgm:spPr/>
    </dgm:pt>
    <dgm:pt modelId="{CA34F5D4-DB5B-446F-9485-D594908D9673}" type="pres">
      <dgm:prSet presAssocID="{D7B14A97-D404-43F8-BAF1-D6194B10B69E}" presName="FourNodes_3" presStyleLbl="node1" presStyleIdx="2" presStyleCnt="4" custLinFactNeighborY="5420">
        <dgm:presLayoutVars>
          <dgm:bulletEnabled val="1"/>
        </dgm:presLayoutVars>
      </dgm:prSet>
      <dgm:spPr/>
    </dgm:pt>
    <dgm:pt modelId="{574AFFF3-9D70-4885-BF17-5A1A3C4673C4}" type="pres">
      <dgm:prSet presAssocID="{D7B14A97-D404-43F8-BAF1-D6194B10B69E}" presName="FourNodes_4" presStyleLbl="node1" presStyleIdx="3" presStyleCnt="4" custLinFactNeighborY="5420">
        <dgm:presLayoutVars>
          <dgm:bulletEnabled val="1"/>
        </dgm:presLayoutVars>
      </dgm:prSet>
      <dgm:spPr/>
    </dgm:pt>
    <dgm:pt modelId="{58E34A95-3776-4563-A02D-CA21EF9ACC74}" type="pres">
      <dgm:prSet presAssocID="{D7B14A97-D404-43F8-BAF1-D6194B10B69E}" presName="FourConn_1-2" presStyleLbl="fgAccFollowNode1" presStyleIdx="0" presStyleCnt="3">
        <dgm:presLayoutVars>
          <dgm:bulletEnabled val="1"/>
        </dgm:presLayoutVars>
      </dgm:prSet>
      <dgm:spPr/>
    </dgm:pt>
    <dgm:pt modelId="{2C8A24FE-85B6-452C-9966-2B985ADE53F5}" type="pres">
      <dgm:prSet presAssocID="{D7B14A97-D404-43F8-BAF1-D6194B10B69E}" presName="FourConn_2-3" presStyleLbl="fgAccFollowNode1" presStyleIdx="1" presStyleCnt="3">
        <dgm:presLayoutVars>
          <dgm:bulletEnabled val="1"/>
        </dgm:presLayoutVars>
      </dgm:prSet>
      <dgm:spPr/>
    </dgm:pt>
    <dgm:pt modelId="{695942D2-AD80-4A8C-9B2C-C67D3A1BFB4D}" type="pres">
      <dgm:prSet presAssocID="{D7B14A97-D404-43F8-BAF1-D6194B10B69E}" presName="FourConn_3-4" presStyleLbl="fgAccFollowNode1" presStyleIdx="2" presStyleCnt="3">
        <dgm:presLayoutVars>
          <dgm:bulletEnabled val="1"/>
        </dgm:presLayoutVars>
      </dgm:prSet>
      <dgm:spPr/>
    </dgm:pt>
    <dgm:pt modelId="{52F40B86-E75D-438F-915F-909760AF7D6F}" type="pres">
      <dgm:prSet presAssocID="{D7B14A97-D404-43F8-BAF1-D6194B10B69E}" presName="FourNodes_1_text" presStyleLbl="node1" presStyleIdx="3" presStyleCnt="4">
        <dgm:presLayoutVars>
          <dgm:bulletEnabled val="1"/>
        </dgm:presLayoutVars>
      </dgm:prSet>
      <dgm:spPr/>
    </dgm:pt>
    <dgm:pt modelId="{EA835F1B-7077-491F-978D-1CC8A7A135A5}" type="pres">
      <dgm:prSet presAssocID="{D7B14A97-D404-43F8-BAF1-D6194B10B69E}" presName="FourNodes_2_text" presStyleLbl="node1" presStyleIdx="3" presStyleCnt="4">
        <dgm:presLayoutVars>
          <dgm:bulletEnabled val="1"/>
        </dgm:presLayoutVars>
      </dgm:prSet>
      <dgm:spPr/>
    </dgm:pt>
    <dgm:pt modelId="{17B12BFB-D35E-4653-BEC3-353012A4DE79}" type="pres">
      <dgm:prSet presAssocID="{D7B14A97-D404-43F8-BAF1-D6194B10B69E}" presName="FourNodes_3_text" presStyleLbl="node1" presStyleIdx="3" presStyleCnt="4">
        <dgm:presLayoutVars>
          <dgm:bulletEnabled val="1"/>
        </dgm:presLayoutVars>
      </dgm:prSet>
      <dgm:spPr/>
    </dgm:pt>
    <dgm:pt modelId="{1CA3471A-3039-4266-82CE-04122CE68DDE}" type="pres">
      <dgm:prSet presAssocID="{D7B14A97-D404-43F8-BAF1-D6194B10B69E}" presName="FourNodes_4_text" presStyleLbl="node1" presStyleIdx="3" presStyleCnt="4">
        <dgm:presLayoutVars>
          <dgm:bulletEnabled val="1"/>
        </dgm:presLayoutVars>
      </dgm:prSet>
      <dgm:spPr/>
    </dgm:pt>
  </dgm:ptLst>
  <dgm:cxnLst>
    <dgm:cxn modelId="{6B188901-0986-4E14-A612-2171D24A5DCC}" type="presOf" srcId="{0965C094-65A9-4CC2-AC19-E924957623C1}" destId="{17B12BFB-D35E-4653-BEC3-353012A4DE79}" srcOrd="1" destOrd="0" presId="urn:microsoft.com/office/officeart/2005/8/layout/vProcess5"/>
    <dgm:cxn modelId="{B3095A03-7879-448F-BA50-1959380935F3}" type="presOf" srcId="{0965C094-65A9-4CC2-AC19-E924957623C1}" destId="{CA34F5D4-DB5B-446F-9485-D594908D9673}" srcOrd="0" destOrd="0" presId="urn:microsoft.com/office/officeart/2005/8/layout/vProcess5"/>
    <dgm:cxn modelId="{D7516A20-F218-40EC-B074-EF86DBF04F85}" type="presOf" srcId="{D12C5D29-A287-42B0-88B9-DF74D7FC9522}" destId="{695942D2-AD80-4A8C-9B2C-C67D3A1BFB4D}" srcOrd="0" destOrd="0" presId="urn:microsoft.com/office/officeart/2005/8/layout/vProcess5"/>
    <dgm:cxn modelId="{46C46439-5204-45CD-919A-EB93A5B96AA3}" srcId="{D7B14A97-D404-43F8-BAF1-D6194B10B69E}" destId="{0965C094-65A9-4CC2-AC19-E924957623C1}" srcOrd="2" destOrd="0" parTransId="{63EAE07F-BC64-411C-8635-F4CF408E43C8}" sibTransId="{D12C5D29-A287-42B0-88B9-DF74D7FC9522}"/>
    <dgm:cxn modelId="{D9C7333F-848F-424F-B189-BEAF3FB097B8}" type="presOf" srcId="{7D12686B-1468-4F12-A53C-AF3674FE98AD}" destId="{574AFFF3-9D70-4885-BF17-5A1A3C4673C4}" srcOrd="0" destOrd="0" presId="urn:microsoft.com/office/officeart/2005/8/layout/vProcess5"/>
    <dgm:cxn modelId="{9021EB4F-433E-4658-99DD-C57852E25AF2}" srcId="{D7B14A97-D404-43F8-BAF1-D6194B10B69E}" destId="{E3337B2A-F09E-4B6C-BF97-A796B7D99A98}" srcOrd="0" destOrd="0" parTransId="{37B6FA2D-235E-4643-AFD9-BE07470F9EA0}" sibTransId="{838F61FC-A21F-44E3-8C20-ECA877DAB39F}"/>
    <dgm:cxn modelId="{490F9361-5794-4043-B601-11BD4553CA1C}" srcId="{D7B14A97-D404-43F8-BAF1-D6194B10B69E}" destId="{2FC9A9E9-46AA-411C-85DB-953AC7F06DB7}" srcOrd="1" destOrd="0" parTransId="{C7B128E9-CBCA-4CBE-AC45-8F600105E87D}" sibTransId="{AA5862B6-5649-4A9E-A52B-AFEA13425016}"/>
    <dgm:cxn modelId="{0D836B66-ECE9-4FFA-936B-0A3C4068CA35}" type="presOf" srcId="{2FC9A9E9-46AA-411C-85DB-953AC7F06DB7}" destId="{8B57AE05-2616-406C-AB90-908D98A3BFBE}" srcOrd="0" destOrd="0" presId="urn:microsoft.com/office/officeart/2005/8/layout/vProcess5"/>
    <dgm:cxn modelId="{7E636E6A-45B6-4CEB-BB7A-63FEEDBA2CEF}" type="presOf" srcId="{E3337B2A-F09E-4B6C-BF97-A796B7D99A98}" destId="{52F40B86-E75D-438F-915F-909760AF7D6F}" srcOrd="1" destOrd="0" presId="urn:microsoft.com/office/officeart/2005/8/layout/vProcess5"/>
    <dgm:cxn modelId="{633B35CB-2920-4A46-BE2A-BD41E19E610B}" type="presOf" srcId="{838F61FC-A21F-44E3-8C20-ECA877DAB39F}" destId="{58E34A95-3776-4563-A02D-CA21EF9ACC74}" srcOrd="0" destOrd="0" presId="urn:microsoft.com/office/officeart/2005/8/layout/vProcess5"/>
    <dgm:cxn modelId="{4495A4CF-C30A-4DDE-8682-D1BB8AC0D2B7}" type="presOf" srcId="{AA5862B6-5649-4A9E-A52B-AFEA13425016}" destId="{2C8A24FE-85B6-452C-9966-2B985ADE53F5}" srcOrd="0" destOrd="0" presId="urn:microsoft.com/office/officeart/2005/8/layout/vProcess5"/>
    <dgm:cxn modelId="{3C2BF2D0-D8FC-4C5B-83F1-FD8DED2358A9}" type="presOf" srcId="{7D12686B-1468-4F12-A53C-AF3674FE98AD}" destId="{1CA3471A-3039-4266-82CE-04122CE68DDE}" srcOrd="1" destOrd="0" presId="urn:microsoft.com/office/officeart/2005/8/layout/vProcess5"/>
    <dgm:cxn modelId="{AC29CAE8-E800-488D-A673-5010B9CD856C}" srcId="{D7B14A97-D404-43F8-BAF1-D6194B10B69E}" destId="{7D12686B-1468-4F12-A53C-AF3674FE98AD}" srcOrd="3" destOrd="0" parTransId="{0FE5D175-D93E-4B03-9190-C839E50AD267}" sibTransId="{4BA7EF31-7AFC-4EF3-923A-44B574063702}"/>
    <dgm:cxn modelId="{8A34E1E9-865C-4656-9322-982A9340DF07}" type="presOf" srcId="{E3337B2A-F09E-4B6C-BF97-A796B7D99A98}" destId="{2D602231-75CC-4BB4-B55E-2901042A0DA5}" srcOrd="0" destOrd="0" presId="urn:microsoft.com/office/officeart/2005/8/layout/vProcess5"/>
    <dgm:cxn modelId="{C44A30EA-EC4A-43F3-9875-C5918957C51D}" type="presOf" srcId="{2FC9A9E9-46AA-411C-85DB-953AC7F06DB7}" destId="{EA835F1B-7077-491F-978D-1CC8A7A135A5}" srcOrd="1" destOrd="0" presId="urn:microsoft.com/office/officeart/2005/8/layout/vProcess5"/>
    <dgm:cxn modelId="{70D8B1F3-F44A-47EB-B6D1-71FABB3696D0}" type="presOf" srcId="{D7B14A97-D404-43F8-BAF1-D6194B10B69E}" destId="{CACD981D-78B7-48DE-817A-CA40BD3316FC}" srcOrd="0" destOrd="0" presId="urn:microsoft.com/office/officeart/2005/8/layout/vProcess5"/>
    <dgm:cxn modelId="{C624C818-D0AD-4BCB-BE48-242745A4E561}" type="presParOf" srcId="{CACD981D-78B7-48DE-817A-CA40BD3316FC}" destId="{34537F32-AE81-4495-B49A-1272F89D3362}" srcOrd="0" destOrd="0" presId="urn:microsoft.com/office/officeart/2005/8/layout/vProcess5"/>
    <dgm:cxn modelId="{E619314F-D0C7-4368-9B65-DDAAB58F28B4}" type="presParOf" srcId="{CACD981D-78B7-48DE-817A-CA40BD3316FC}" destId="{2D602231-75CC-4BB4-B55E-2901042A0DA5}" srcOrd="1" destOrd="0" presId="urn:microsoft.com/office/officeart/2005/8/layout/vProcess5"/>
    <dgm:cxn modelId="{EF9F1455-5EB4-460E-AD8D-A5DB9DED0FF8}" type="presParOf" srcId="{CACD981D-78B7-48DE-817A-CA40BD3316FC}" destId="{8B57AE05-2616-406C-AB90-908D98A3BFBE}" srcOrd="2" destOrd="0" presId="urn:microsoft.com/office/officeart/2005/8/layout/vProcess5"/>
    <dgm:cxn modelId="{99293736-23B8-4DC7-A342-60CE49B90E93}" type="presParOf" srcId="{CACD981D-78B7-48DE-817A-CA40BD3316FC}" destId="{CA34F5D4-DB5B-446F-9485-D594908D9673}" srcOrd="3" destOrd="0" presId="urn:microsoft.com/office/officeart/2005/8/layout/vProcess5"/>
    <dgm:cxn modelId="{AA9D10BF-F706-48DE-9965-27D04432F391}" type="presParOf" srcId="{CACD981D-78B7-48DE-817A-CA40BD3316FC}" destId="{574AFFF3-9D70-4885-BF17-5A1A3C4673C4}" srcOrd="4" destOrd="0" presId="urn:microsoft.com/office/officeart/2005/8/layout/vProcess5"/>
    <dgm:cxn modelId="{214FD205-96A2-4448-ADCD-74E1DE84020B}" type="presParOf" srcId="{CACD981D-78B7-48DE-817A-CA40BD3316FC}" destId="{58E34A95-3776-4563-A02D-CA21EF9ACC74}" srcOrd="5" destOrd="0" presId="urn:microsoft.com/office/officeart/2005/8/layout/vProcess5"/>
    <dgm:cxn modelId="{9F83C3D4-6C62-4742-A039-479F5B7B742B}" type="presParOf" srcId="{CACD981D-78B7-48DE-817A-CA40BD3316FC}" destId="{2C8A24FE-85B6-452C-9966-2B985ADE53F5}" srcOrd="6" destOrd="0" presId="urn:microsoft.com/office/officeart/2005/8/layout/vProcess5"/>
    <dgm:cxn modelId="{6F1DB186-FBF5-430A-BCCD-9949CC8FB51A}" type="presParOf" srcId="{CACD981D-78B7-48DE-817A-CA40BD3316FC}" destId="{695942D2-AD80-4A8C-9B2C-C67D3A1BFB4D}" srcOrd="7" destOrd="0" presId="urn:microsoft.com/office/officeart/2005/8/layout/vProcess5"/>
    <dgm:cxn modelId="{0533CCCD-6F20-45B8-9FC4-3B4D5BD13AC3}" type="presParOf" srcId="{CACD981D-78B7-48DE-817A-CA40BD3316FC}" destId="{52F40B86-E75D-438F-915F-909760AF7D6F}" srcOrd="8" destOrd="0" presId="urn:microsoft.com/office/officeart/2005/8/layout/vProcess5"/>
    <dgm:cxn modelId="{8FEEB144-1151-428F-919C-CD88B0F5F19D}" type="presParOf" srcId="{CACD981D-78B7-48DE-817A-CA40BD3316FC}" destId="{EA835F1B-7077-491F-978D-1CC8A7A135A5}" srcOrd="9" destOrd="0" presId="urn:microsoft.com/office/officeart/2005/8/layout/vProcess5"/>
    <dgm:cxn modelId="{3852D973-0C59-4740-86E8-548048011A92}" type="presParOf" srcId="{CACD981D-78B7-48DE-817A-CA40BD3316FC}" destId="{17B12BFB-D35E-4653-BEC3-353012A4DE79}" srcOrd="10" destOrd="0" presId="urn:microsoft.com/office/officeart/2005/8/layout/vProcess5"/>
    <dgm:cxn modelId="{1C8CE019-1B1A-4FB9-BFC6-A02FE4B6DD3D}" type="presParOf" srcId="{CACD981D-78B7-48DE-817A-CA40BD3316FC}" destId="{1CA3471A-3039-4266-82CE-04122CE68DD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02231-75CC-4BB4-B55E-2901042A0DA5}">
      <dsp:nvSpPr>
        <dsp:cNvPr id="0" name=""/>
        <dsp:cNvSpPr/>
      </dsp:nvSpPr>
      <dsp:spPr>
        <a:xfrm>
          <a:off x="0" y="0"/>
          <a:ext cx="5699760" cy="8916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President of the USA</a:t>
          </a:r>
        </a:p>
      </dsp:txBody>
      <dsp:txXfrm>
        <a:off x="26115" y="26115"/>
        <a:ext cx="4662272" cy="839405"/>
      </dsp:txXfrm>
    </dsp:sp>
    <dsp:sp modelId="{8B57AE05-2616-406C-AB90-908D98A3BFBE}">
      <dsp:nvSpPr>
        <dsp:cNvPr id="0" name=""/>
        <dsp:cNvSpPr/>
      </dsp:nvSpPr>
      <dsp:spPr>
        <a:xfrm>
          <a:off x="477354" y="1053750"/>
          <a:ext cx="5699760" cy="8916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Secretary of Health and Human Services</a:t>
          </a:r>
        </a:p>
      </dsp:txBody>
      <dsp:txXfrm>
        <a:off x="503469" y="1079865"/>
        <a:ext cx="4590612" cy="839405"/>
      </dsp:txXfrm>
    </dsp:sp>
    <dsp:sp modelId="{CA34F5D4-DB5B-446F-9485-D594908D9673}">
      <dsp:nvSpPr>
        <dsp:cNvPr id="0" name=""/>
        <dsp:cNvSpPr/>
      </dsp:nvSpPr>
      <dsp:spPr>
        <a:xfrm>
          <a:off x="947585" y="2107501"/>
          <a:ext cx="5699760" cy="8916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NIH Director</a:t>
          </a:r>
        </a:p>
      </dsp:txBody>
      <dsp:txXfrm>
        <a:off x="973700" y="2133616"/>
        <a:ext cx="4597736" cy="839405"/>
      </dsp:txXfrm>
    </dsp:sp>
    <dsp:sp modelId="{574AFFF3-9D70-4885-BF17-5A1A3C4673C4}">
      <dsp:nvSpPr>
        <dsp:cNvPr id="0" name=""/>
        <dsp:cNvSpPr/>
      </dsp:nvSpPr>
      <dsp:spPr>
        <a:xfrm>
          <a:off x="1424939" y="3161252"/>
          <a:ext cx="5699760" cy="8916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Institute Director</a:t>
          </a:r>
        </a:p>
      </dsp:txBody>
      <dsp:txXfrm>
        <a:off x="1451054" y="3187367"/>
        <a:ext cx="4590612" cy="839405"/>
      </dsp:txXfrm>
    </dsp:sp>
    <dsp:sp modelId="{58E34A95-3776-4563-A02D-CA21EF9ACC74}">
      <dsp:nvSpPr>
        <dsp:cNvPr id="0" name=""/>
        <dsp:cNvSpPr/>
      </dsp:nvSpPr>
      <dsp:spPr>
        <a:xfrm>
          <a:off x="5120197" y="682911"/>
          <a:ext cx="579562" cy="579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250598" y="682911"/>
        <a:ext cx="318760" cy="436120"/>
      </dsp:txXfrm>
    </dsp:sp>
    <dsp:sp modelId="{2C8A24FE-85B6-452C-9966-2B985ADE53F5}">
      <dsp:nvSpPr>
        <dsp:cNvPr id="0" name=""/>
        <dsp:cNvSpPr/>
      </dsp:nvSpPr>
      <dsp:spPr>
        <a:xfrm>
          <a:off x="5597551" y="1736662"/>
          <a:ext cx="579562" cy="579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727952" y="1736662"/>
        <a:ext cx="318760" cy="436120"/>
      </dsp:txXfrm>
    </dsp:sp>
    <dsp:sp modelId="{695942D2-AD80-4A8C-9B2C-C67D3A1BFB4D}">
      <dsp:nvSpPr>
        <dsp:cNvPr id="0" name=""/>
        <dsp:cNvSpPr/>
      </dsp:nvSpPr>
      <dsp:spPr>
        <a:xfrm>
          <a:off x="6067782" y="2790413"/>
          <a:ext cx="579562" cy="579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198183" y="2790413"/>
        <a:ext cx="318760" cy="43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02231-75CC-4BB4-B55E-2901042A0DA5}">
      <dsp:nvSpPr>
        <dsp:cNvPr id="0" name=""/>
        <dsp:cNvSpPr/>
      </dsp:nvSpPr>
      <dsp:spPr>
        <a:xfrm>
          <a:off x="0" y="48326"/>
          <a:ext cx="5699760" cy="8916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Institute Director</a:t>
          </a:r>
        </a:p>
      </dsp:txBody>
      <dsp:txXfrm>
        <a:off x="26115" y="74441"/>
        <a:ext cx="4662272" cy="839405"/>
      </dsp:txXfrm>
    </dsp:sp>
    <dsp:sp modelId="{8B57AE05-2616-406C-AB90-908D98A3BFBE}">
      <dsp:nvSpPr>
        <dsp:cNvPr id="0" name=""/>
        <dsp:cNvSpPr/>
      </dsp:nvSpPr>
      <dsp:spPr>
        <a:xfrm>
          <a:off x="477354" y="1053750"/>
          <a:ext cx="5699760" cy="8916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Division Director</a:t>
          </a:r>
        </a:p>
      </dsp:txBody>
      <dsp:txXfrm>
        <a:off x="503469" y="1079865"/>
        <a:ext cx="4590612" cy="839405"/>
      </dsp:txXfrm>
    </dsp:sp>
    <dsp:sp modelId="{CA34F5D4-DB5B-446F-9485-D594908D9673}">
      <dsp:nvSpPr>
        <dsp:cNvPr id="0" name=""/>
        <dsp:cNvSpPr/>
      </dsp:nvSpPr>
      <dsp:spPr>
        <a:xfrm>
          <a:off x="947585" y="2155828"/>
          <a:ext cx="5699760" cy="8916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Branch Chief</a:t>
          </a:r>
        </a:p>
      </dsp:txBody>
      <dsp:txXfrm>
        <a:off x="973700" y="2181943"/>
        <a:ext cx="4597736" cy="839405"/>
      </dsp:txXfrm>
    </dsp:sp>
    <dsp:sp modelId="{574AFFF3-9D70-4885-BF17-5A1A3C4673C4}">
      <dsp:nvSpPr>
        <dsp:cNvPr id="0" name=""/>
        <dsp:cNvSpPr/>
      </dsp:nvSpPr>
      <dsp:spPr>
        <a:xfrm>
          <a:off x="1424939" y="3161252"/>
          <a:ext cx="5699760" cy="8916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Program Officer</a:t>
          </a:r>
        </a:p>
      </dsp:txBody>
      <dsp:txXfrm>
        <a:off x="1451054" y="3187367"/>
        <a:ext cx="4590612" cy="839405"/>
      </dsp:txXfrm>
    </dsp:sp>
    <dsp:sp modelId="{58E34A95-3776-4563-A02D-CA21EF9ACC74}">
      <dsp:nvSpPr>
        <dsp:cNvPr id="0" name=""/>
        <dsp:cNvSpPr/>
      </dsp:nvSpPr>
      <dsp:spPr>
        <a:xfrm>
          <a:off x="5120197" y="682911"/>
          <a:ext cx="579562" cy="579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250598" y="682911"/>
        <a:ext cx="318760" cy="436120"/>
      </dsp:txXfrm>
    </dsp:sp>
    <dsp:sp modelId="{2C8A24FE-85B6-452C-9966-2B985ADE53F5}">
      <dsp:nvSpPr>
        <dsp:cNvPr id="0" name=""/>
        <dsp:cNvSpPr/>
      </dsp:nvSpPr>
      <dsp:spPr>
        <a:xfrm>
          <a:off x="5597551" y="1736662"/>
          <a:ext cx="579562" cy="579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727952" y="1736662"/>
        <a:ext cx="318760" cy="436120"/>
      </dsp:txXfrm>
    </dsp:sp>
    <dsp:sp modelId="{695942D2-AD80-4A8C-9B2C-C67D3A1BFB4D}">
      <dsp:nvSpPr>
        <dsp:cNvPr id="0" name=""/>
        <dsp:cNvSpPr/>
      </dsp:nvSpPr>
      <dsp:spPr>
        <a:xfrm>
          <a:off x="6067782" y="2790413"/>
          <a:ext cx="579562" cy="579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198183" y="2790413"/>
        <a:ext cx="318760" cy="4361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8E792-1AB0-4CD9-BCF9-C80A059386A5}" type="datetimeFigureOut">
              <a:rPr lang="en-US" smtClean="0"/>
              <a:t>9/19/19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6297F-0CA4-4A21-ACB2-B7278E7F9591}" type="slidenum">
              <a:rPr lang="en-US" smtClean="0"/>
              <a:t>‹#›</a:t>
            </a:fld>
            <a:endParaRPr lang="en-US"/>
          </a:p>
        </p:txBody>
      </p:sp>
    </p:spTree>
    <p:extLst>
      <p:ext uri="{BB962C8B-B14F-4D97-AF65-F5344CB8AC3E}">
        <p14:creationId xmlns:p14="http://schemas.microsoft.com/office/powerpoint/2010/main" val="227130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you want more information on writing these</a:t>
            </a:r>
            <a:r>
              <a:rPr lang="en-US" baseline="0" dirty="0"/>
              <a:t> seven pages (aims and research strategy) I highly recommend the Grant Writing course offered in the summer or most upper level doctoral courses which require you write a grant (although these are not always in line with your dissertation</a:t>
            </a:r>
            <a:endParaRPr lang="en-US" dirty="0"/>
          </a:p>
        </p:txBody>
      </p:sp>
      <p:sp>
        <p:nvSpPr>
          <p:cNvPr id="4" name="Slide Number Placeholder 3"/>
          <p:cNvSpPr>
            <a:spLocks noGrp="1"/>
          </p:cNvSpPr>
          <p:nvPr>
            <p:ph type="sldNum" sz="quarter" idx="10"/>
          </p:nvPr>
        </p:nvSpPr>
        <p:spPr/>
        <p:txBody>
          <a:bodyPr/>
          <a:lstStyle/>
          <a:p>
            <a:fld id="{F166297F-0CA4-4A21-ACB2-B7278E7F9591}" type="slidenum">
              <a:rPr lang="en-US" smtClean="0"/>
              <a:t>5</a:t>
            </a:fld>
            <a:endParaRPr lang="en-US"/>
          </a:p>
        </p:txBody>
      </p:sp>
    </p:spTree>
    <p:extLst>
      <p:ext uri="{BB962C8B-B14F-4D97-AF65-F5344CB8AC3E}">
        <p14:creationId xmlns:p14="http://schemas.microsoft.com/office/powerpoint/2010/main" val="40653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6297F-0CA4-4A21-ACB2-B7278E7F9591}" type="slidenum">
              <a:rPr lang="en-US" smtClean="0"/>
              <a:t>6</a:t>
            </a:fld>
            <a:endParaRPr lang="en-US"/>
          </a:p>
        </p:txBody>
      </p:sp>
    </p:spTree>
    <p:extLst>
      <p:ext uri="{BB962C8B-B14F-4D97-AF65-F5344CB8AC3E}">
        <p14:creationId xmlns:p14="http://schemas.microsoft.com/office/powerpoint/2010/main" val="278086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final point:</a:t>
            </a:r>
            <a:r>
              <a:rPr lang="en-US" baseline="0" dirty="0"/>
              <a:t> everything you have done, are doing, and will do is for some goal. And to NIH that goal is that you become an independent researcher in the United States that will continue a lifetime of </a:t>
            </a:r>
            <a:r>
              <a:rPr lang="en-US" baseline="0"/>
              <a:t>significant/innovative work.</a:t>
            </a:r>
            <a:endParaRPr lang="en-US"/>
          </a:p>
        </p:txBody>
      </p:sp>
      <p:sp>
        <p:nvSpPr>
          <p:cNvPr id="4" name="Slide Number Placeholder 3"/>
          <p:cNvSpPr>
            <a:spLocks noGrp="1"/>
          </p:cNvSpPr>
          <p:nvPr>
            <p:ph type="sldNum" sz="quarter" idx="10"/>
          </p:nvPr>
        </p:nvSpPr>
        <p:spPr/>
        <p:txBody>
          <a:bodyPr/>
          <a:lstStyle/>
          <a:p>
            <a:fld id="{F166297F-0CA4-4A21-ACB2-B7278E7F9591}" type="slidenum">
              <a:rPr lang="en-US" smtClean="0"/>
              <a:t>15</a:t>
            </a:fld>
            <a:endParaRPr lang="en-US"/>
          </a:p>
        </p:txBody>
      </p:sp>
    </p:spTree>
    <p:extLst>
      <p:ext uri="{BB962C8B-B14F-4D97-AF65-F5344CB8AC3E}">
        <p14:creationId xmlns:p14="http://schemas.microsoft.com/office/powerpoint/2010/main" val="6641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6297F-0CA4-4A21-ACB2-B7278E7F9591}" type="slidenum">
              <a:rPr lang="en-US" smtClean="0"/>
              <a:t>28</a:t>
            </a:fld>
            <a:endParaRPr lang="en-US"/>
          </a:p>
        </p:txBody>
      </p:sp>
    </p:spTree>
    <p:extLst>
      <p:ext uri="{BB962C8B-B14F-4D97-AF65-F5344CB8AC3E}">
        <p14:creationId xmlns:p14="http://schemas.microsoft.com/office/powerpoint/2010/main" val="286116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6297F-0CA4-4A21-ACB2-B7278E7F9591}" type="slidenum">
              <a:rPr lang="en-US" smtClean="0"/>
              <a:t>30</a:t>
            </a:fld>
            <a:endParaRPr lang="en-US"/>
          </a:p>
        </p:txBody>
      </p:sp>
    </p:spTree>
    <p:extLst>
      <p:ext uri="{BB962C8B-B14F-4D97-AF65-F5344CB8AC3E}">
        <p14:creationId xmlns:p14="http://schemas.microsoft.com/office/powerpoint/2010/main" val="394190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you an example at grants.nih.gov</a:t>
            </a:r>
          </a:p>
        </p:txBody>
      </p:sp>
      <p:sp>
        <p:nvSpPr>
          <p:cNvPr id="4" name="Slide Number Placeholder 3"/>
          <p:cNvSpPr>
            <a:spLocks noGrp="1"/>
          </p:cNvSpPr>
          <p:nvPr>
            <p:ph type="sldNum" sz="quarter" idx="10"/>
          </p:nvPr>
        </p:nvSpPr>
        <p:spPr/>
        <p:txBody>
          <a:bodyPr/>
          <a:lstStyle/>
          <a:p>
            <a:fld id="{F166297F-0CA4-4A21-ACB2-B7278E7F9591}" type="slidenum">
              <a:rPr lang="en-US" smtClean="0"/>
              <a:t>32</a:t>
            </a:fld>
            <a:endParaRPr lang="en-US"/>
          </a:p>
        </p:txBody>
      </p:sp>
    </p:spTree>
    <p:extLst>
      <p:ext uri="{BB962C8B-B14F-4D97-AF65-F5344CB8AC3E}">
        <p14:creationId xmlns:p14="http://schemas.microsoft.com/office/powerpoint/2010/main" val="158548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a:t>
            </a:r>
            <a:r>
              <a:rPr lang="en-US" baseline="0" dirty="0"/>
              <a:t> of the training aspect; that you need funding to be trained on responsible conduct of research</a:t>
            </a:r>
            <a:endParaRPr lang="en-US" dirty="0"/>
          </a:p>
        </p:txBody>
      </p:sp>
      <p:sp>
        <p:nvSpPr>
          <p:cNvPr id="4" name="Slide Number Placeholder 3"/>
          <p:cNvSpPr>
            <a:spLocks noGrp="1"/>
          </p:cNvSpPr>
          <p:nvPr>
            <p:ph type="sldNum" sz="quarter" idx="10"/>
          </p:nvPr>
        </p:nvSpPr>
        <p:spPr/>
        <p:txBody>
          <a:bodyPr/>
          <a:lstStyle/>
          <a:p>
            <a:fld id="{F166297F-0CA4-4A21-ACB2-B7278E7F9591}" type="slidenum">
              <a:rPr lang="en-US" smtClean="0"/>
              <a:t>42</a:t>
            </a:fld>
            <a:endParaRPr lang="en-US"/>
          </a:p>
        </p:txBody>
      </p:sp>
    </p:spTree>
    <p:extLst>
      <p:ext uri="{BB962C8B-B14F-4D97-AF65-F5344CB8AC3E}">
        <p14:creationId xmlns:p14="http://schemas.microsoft.com/office/powerpoint/2010/main" val="212473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12E255-087D-4647-AE0D-C1B2C3B0D5D8}"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7ED2-A05C-492D-BB6D-86FF3718CB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12E255-087D-4647-AE0D-C1B2C3B0D5D8}"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7ED2-A05C-492D-BB6D-86FF3718CB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12E255-087D-4647-AE0D-C1B2C3B0D5D8}"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7ED2-A05C-492D-BB6D-86FF3718CB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2E255-087D-4647-AE0D-C1B2C3B0D5D8}"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7ED2-A05C-492D-BB6D-86FF3718CB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12E255-087D-4647-AE0D-C1B2C3B0D5D8}" type="datetimeFigureOut">
              <a:rPr lang="en-US" smtClean="0"/>
              <a:t>9/19/19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97ED2-A05C-492D-BB6D-86FF3718CB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12E255-087D-4647-AE0D-C1B2C3B0D5D8}"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7ED2-A05C-492D-BB6D-86FF3718CB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12E255-087D-4647-AE0D-C1B2C3B0D5D8}" type="datetimeFigureOut">
              <a:rPr lang="en-US" smtClean="0"/>
              <a:t>9/19/19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97ED2-A05C-492D-BB6D-86FF3718CB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12E255-087D-4647-AE0D-C1B2C3B0D5D8}" type="datetimeFigureOut">
              <a:rPr lang="en-US" smtClean="0"/>
              <a:t>9/19/19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97ED2-A05C-492D-BB6D-86FF3718CB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E255-087D-4647-AE0D-C1B2C3B0D5D8}" type="datetimeFigureOut">
              <a:rPr lang="en-US" smtClean="0"/>
              <a:t>9/19/19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97ED2-A05C-492D-BB6D-86FF3718CB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12E255-087D-4647-AE0D-C1B2C3B0D5D8}"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7ED2-A05C-492D-BB6D-86FF3718CB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12E255-087D-4647-AE0D-C1B2C3B0D5D8}" type="datetimeFigureOut">
              <a:rPr lang="en-US" smtClean="0"/>
              <a:t>9/19/19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97ED2-A05C-492D-BB6D-86FF3718CBBE}"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912E255-087D-4647-AE0D-C1B2C3B0D5D8}" type="datetimeFigureOut">
              <a:rPr lang="en-US" smtClean="0"/>
              <a:t>9/19/19</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2197ED2-A05C-492D-BB6D-86FF3718CBBE}"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chd.nih.gov/Pages/index.aspx" TargetMode="External"/><Relationship Id="rId2" Type="http://schemas.openxmlformats.org/officeDocument/2006/relationships/hyperlink" Target="https://grants.nih.gov/grants/guide/contacts/parent_F31.html" TargetMode="External"/><Relationship Id="rId1" Type="http://schemas.openxmlformats.org/officeDocument/2006/relationships/slideLayout" Target="../slideLayouts/slideLayout2.xml"/><Relationship Id="rId4" Type="http://schemas.openxmlformats.org/officeDocument/2006/relationships/hyperlink" Target="https://www.nichd.nih.gov/grants-funding/grants-process/Documents/NICHD_Categories_Officers.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grants.nih.gov/grants/how-to-apply-application-guide/submission-process/reference-letter.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research.utdallas.edu/orc/rcr/train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rants.nih.gov/grants/guide/notice-files/NOT-OD-10-019.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search.utdallas.edu/osp" TargetMode="External"/><Relationship Id="rId2" Type="http://schemas.openxmlformats.org/officeDocument/2006/relationships/hyperlink" Target="http://grants.nih.gov/grants/how-to-apply-application-guide/forms-d/fellowship-forms-d.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Demystifying the F31</a:t>
            </a:r>
          </a:p>
        </p:txBody>
      </p:sp>
      <p:sp>
        <p:nvSpPr>
          <p:cNvPr id="3" name="Subtitle 2"/>
          <p:cNvSpPr>
            <a:spLocks noGrp="1"/>
          </p:cNvSpPr>
          <p:nvPr>
            <p:ph type="subTitle" idx="1"/>
          </p:nvPr>
        </p:nvSpPr>
        <p:spPr/>
        <p:txBody>
          <a:bodyPr/>
          <a:lstStyle/>
          <a:p>
            <a:r>
              <a:rPr lang="en-US" dirty="0"/>
              <a:t>Julie M. Schneider, M.S.</a:t>
            </a:r>
          </a:p>
        </p:txBody>
      </p:sp>
    </p:spTree>
    <p:extLst>
      <p:ext uri="{BB962C8B-B14F-4D97-AF65-F5344CB8AC3E}">
        <p14:creationId xmlns:p14="http://schemas.microsoft.com/office/powerpoint/2010/main" val="211169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15"/>
          <a:stretch/>
        </p:blipFill>
        <p:spPr>
          <a:xfrm>
            <a:off x="71437" y="533400"/>
            <a:ext cx="9001125" cy="5881687"/>
          </a:xfrm>
          <a:prstGeom prst="rect">
            <a:avLst/>
          </a:prstGeom>
        </p:spPr>
      </p:pic>
      <p:sp>
        <p:nvSpPr>
          <p:cNvPr id="5" name="Rectangle 4"/>
          <p:cNvSpPr/>
          <p:nvPr/>
        </p:nvSpPr>
        <p:spPr>
          <a:xfrm>
            <a:off x="4140200" y="6415087"/>
            <a:ext cx="5029200" cy="246221"/>
          </a:xfrm>
          <a:prstGeom prst="rect">
            <a:avLst/>
          </a:prstGeom>
        </p:spPr>
        <p:txBody>
          <a:bodyPr wrap="square">
            <a:spAutoFit/>
          </a:bodyPr>
          <a:lstStyle/>
          <a:p>
            <a:r>
              <a:rPr lang="en-US" sz="1000" dirty="0"/>
              <a:t>http://www.jst.go.jp/po_seminar/h16semi/pdf/semi2/pre/no_10.pdf</a:t>
            </a:r>
          </a:p>
        </p:txBody>
      </p:sp>
    </p:spTree>
    <p:extLst>
      <p:ext uri="{BB962C8B-B14F-4D97-AF65-F5344CB8AC3E}">
        <p14:creationId xmlns:p14="http://schemas.microsoft.com/office/powerpoint/2010/main" val="223690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breakdown of NIH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3397809"/>
              </p:ext>
            </p:extLst>
          </p:nvPr>
        </p:nvGraphicFramePr>
        <p:xfrm>
          <a:off x="1009650" y="1806575"/>
          <a:ext cx="7124700" cy="4052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44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a Program Officer</a:t>
            </a:r>
          </a:p>
        </p:txBody>
      </p:sp>
      <p:sp>
        <p:nvSpPr>
          <p:cNvPr id="3" name="Content Placeholder 2"/>
          <p:cNvSpPr>
            <a:spLocks noGrp="1"/>
          </p:cNvSpPr>
          <p:nvPr>
            <p:ph idx="1"/>
          </p:nvPr>
        </p:nvSpPr>
        <p:spPr/>
        <p:txBody>
          <a:bodyPr/>
          <a:lstStyle/>
          <a:p>
            <a:r>
              <a:rPr lang="en-US" dirty="0"/>
              <a:t>A program officer’s primary job is to support extramural grants, contracts, and training with goal of improving national health.</a:t>
            </a:r>
          </a:p>
          <a:p>
            <a:pPr lvl="1"/>
            <a:r>
              <a:rPr lang="en-US" dirty="0"/>
              <a:t>Advise grant applications</a:t>
            </a:r>
          </a:p>
          <a:p>
            <a:pPr lvl="1"/>
            <a:r>
              <a:rPr lang="en-US" dirty="0"/>
              <a:t>Attend the scientific review</a:t>
            </a:r>
          </a:p>
          <a:p>
            <a:pPr lvl="1"/>
            <a:r>
              <a:rPr lang="en-US" dirty="0"/>
              <a:t>Make funding recommendations</a:t>
            </a:r>
          </a:p>
          <a:p>
            <a:pPr lvl="1"/>
            <a:r>
              <a:rPr lang="en-US" dirty="0"/>
              <a:t>Monitor awarded grants</a:t>
            </a:r>
          </a:p>
          <a:p>
            <a:pPr lvl="1"/>
            <a:r>
              <a:rPr lang="en-US" dirty="0"/>
              <a:t>Foster specific science through initiatives and meetings</a:t>
            </a:r>
          </a:p>
          <a:p>
            <a:pPr lvl="1"/>
            <a:r>
              <a:rPr lang="en-US" dirty="0"/>
              <a:t>Talk to public</a:t>
            </a:r>
          </a:p>
          <a:p>
            <a:pPr lvl="1"/>
            <a:r>
              <a:rPr lang="en-US" dirty="0"/>
              <a:t>Maintain his/her own scientific expertise</a:t>
            </a:r>
          </a:p>
        </p:txBody>
      </p:sp>
      <p:sp>
        <p:nvSpPr>
          <p:cNvPr id="4" name="Rectangle 3"/>
          <p:cNvSpPr/>
          <p:nvPr/>
        </p:nvSpPr>
        <p:spPr>
          <a:xfrm>
            <a:off x="4114800" y="6400800"/>
            <a:ext cx="5029200" cy="246221"/>
          </a:xfrm>
          <a:prstGeom prst="rect">
            <a:avLst/>
          </a:prstGeom>
        </p:spPr>
        <p:txBody>
          <a:bodyPr wrap="square">
            <a:spAutoFit/>
          </a:bodyPr>
          <a:lstStyle/>
          <a:p>
            <a:r>
              <a:rPr lang="en-US" sz="1000" dirty="0"/>
              <a:t>http://www.jst.go.jp/po_seminar/h16semi/pdf/semi2/pre/no_10.pdf</a:t>
            </a:r>
          </a:p>
        </p:txBody>
      </p:sp>
    </p:spTree>
    <p:extLst>
      <p:ext uri="{BB962C8B-B14F-4D97-AF65-F5344CB8AC3E}">
        <p14:creationId xmlns:p14="http://schemas.microsoft.com/office/powerpoint/2010/main" val="367379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Contacting your Program Officer</a:t>
            </a:r>
          </a:p>
        </p:txBody>
      </p:sp>
      <p:sp>
        <p:nvSpPr>
          <p:cNvPr id="3" name="Content Placeholder 2"/>
          <p:cNvSpPr>
            <a:spLocks noGrp="1"/>
          </p:cNvSpPr>
          <p:nvPr>
            <p:ph idx="1"/>
          </p:nvPr>
        </p:nvSpPr>
        <p:spPr>
          <a:xfrm>
            <a:off x="1009443" y="1807361"/>
            <a:ext cx="7125112" cy="4364839"/>
          </a:xfrm>
        </p:spPr>
        <p:txBody>
          <a:bodyPr/>
          <a:lstStyle/>
          <a:p>
            <a:r>
              <a:rPr lang="en-US" dirty="0"/>
              <a:t>Go to the NIH website for F31 Awards</a:t>
            </a:r>
          </a:p>
          <a:p>
            <a:pPr lvl="1"/>
            <a:r>
              <a:rPr lang="en-US" dirty="0">
                <a:hlinkClick r:id="rId2"/>
              </a:rPr>
              <a:t>https://grants.nih.gov/grants/guide/contacts/parent_F31.html</a:t>
            </a:r>
            <a:endParaRPr lang="en-US" dirty="0"/>
          </a:p>
          <a:p>
            <a:r>
              <a:rPr lang="en-US" dirty="0"/>
              <a:t>Select the institute you are submitting to</a:t>
            </a:r>
          </a:p>
          <a:p>
            <a:pPr lvl="1"/>
            <a:r>
              <a:rPr lang="en-US" dirty="0">
                <a:hlinkClick r:id="rId3"/>
              </a:rPr>
              <a:t>https://www.nichd.nih.gov/Pages/index.aspx</a:t>
            </a:r>
            <a:endParaRPr lang="en-US" dirty="0"/>
          </a:p>
          <a:p>
            <a:r>
              <a:rPr lang="en-US" dirty="0"/>
              <a:t>Find the ‘Contacts for NICHD [or your institute] funding’ under Grants &amp; Funding ***</a:t>
            </a:r>
          </a:p>
          <a:p>
            <a:r>
              <a:rPr lang="en-US" dirty="0"/>
              <a:t>Identify which division and branch applies to you and contact that Program Officer</a:t>
            </a:r>
          </a:p>
          <a:p>
            <a:pPr lvl="1"/>
            <a:r>
              <a:rPr lang="en-US" dirty="0">
                <a:hlinkClick r:id="rId4"/>
              </a:rPr>
              <a:t>https://www.nichd.nih.gov/grants-funding/grants-process/Documents/NICHD_Categories_Officers.pdf</a:t>
            </a:r>
            <a:endParaRPr lang="en-US" dirty="0"/>
          </a:p>
          <a:p>
            <a:pPr marL="457200" lvl="1" indent="0">
              <a:buNone/>
            </a:pPr>
            <a:endParaRPr lang="en-US" dirty="0"/>
          </a:p>
        </p:txBody>
      </p:sp>
      <p:sp>
        <p:nvSpPr>
          <p:cNvPr id="4" name="TextBox 3"/>
          <p:cNvSpPr txBox="1"/>
          <p:nvPr/>
        </p:nvSpPr>
        <p:spPr>
          <a:xfrm>
            <a:off x="3173311" y="6172200"/>
            <a:ext cx="5970689" cy="461665"/>
          </a:xfrm>
          <a:prstGeom prst="rect">
            <a:avLst/>
          </a:prstGeom>
          <a:noFill/>
        </p:spPr>
        <p:txBody>
          <a:bodyPr wrap="square" rtlCol="0">
            <a:spAutoFit/>
          </a:bodyPr>
          <a:lstStyle/>
          <a:p>
            <a:r>
              <a:rPr lang="en-US" sz="1200"/>
              <a:t>***This varies across all Institutes, but each institute has a search engine built in that you can search Program Officer</a:t>
            </a:r>
            <a:endParaRPr lang="en-US" sz="1200" dirty="0"/>
          </a:p>
        </p:txBody>
      </p:sp>
    </p:spTree>
    <p:extLst>
      <p:ext uri="{BB962C8B-B14F-4D97-AF65-F5344CB8AC3E}">
        <p14:creationId xmlns:p14="http://schemas.microsoft.com/office/powerpoint/2010/main" val="427220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Contacting your Program Officer</a:t>
            </a:r>
          </a:p>
        </p:txBody>
      </p:sp>
      <p:sp>
        <p:nvSpPr>
          <p:cNvPr id="3" name="Content Placeholder 2"/>
          <p:cNvSpPr>
            <a:spLocks noGrp="1"/>
          </p:cNvSpPr>
          <p:nvPr>
            <p:ph idx="1"/>
          </p:nvPr>
        </p:nvSpPr>
        <p:spPr/>
        <p:txBody>
          <a:bodyPr/>
          <a:lstStyle/>
          <a:p>
            <a:r>
              <a:rPr lang="en-US" dirty="0"/>
              <a:t>Include your Specific Aims page (and Research Strategy if possible)</a:t>
            </a:r>
          </a:p>
          <a:p>
            <a:r>
              <a:rPr lang="en-US" dirty="0"/>
              <a:t>Request a time to have a phone conversation</a:t>
            </a:r>
          </a:p>
          <a:p>
            <a:r>
              <a:rPr lang="en-US" dirty="0"/>
              <a:t>Send them an overview of the questions you have</a:t>
            </a:r>
          </a:p>
          <a:p>
            <a:pPr lvl="1"/>
            <a:r>
              <a:rPr lang="en-US" dirty="0"/>
              <a:t>Be prepared with specific questions when call occurs</a:t>
            </a:r>
          </a:p>
          <a:p>
            <a:endParaRPr lang="en-US" dirty="0"/>
          </a:p>
        </p:txBody>
      </p:sp>
    </p:spTree>
    <p:extLst>
      <p:ext uri="{BB962C8B-B14F-4D97-AF65-F5344CB8AC3E}">
        <p14:creationId xmlns:p14="http://schemas.microsoft.com/office/powerpoint/2010/main" val="40231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General Rules</a:t>
            </a:r>
          </a:p>
        </p:txBody>
      </p:sp>
      <p:sp>
        <p:nvSpPr>
          <p:cNvPr id="3" name="Content Placeholder 2"/>
          <p:cNvSpPr>
            <a:spLocks noGrp="1"/>
          </p:cNvSpPr>
          <p:nvPr>
            <p:ph idx="1"/>
          </p:nvPr>
        </p:nvSpPr>
        <p:spPr/>
        <p:txBody>
          <a:bodyPr>
            <a:normAutofit/>
          </a:bodyPr>
          <a:lstStyle/>
          <a:p>
            <a:r>
              <a:rPr lang="en-US" dirty="0"/>
              <a:t>Your advisor, and henceforth, your sponsor, must have secured NIH (preferable) or NSF funding that will last the entire span of your “training”</a:t>
            </a:r>
          </a:p>
          <a:p>
            <a:endParaRPr lang="en-US" dirty="0"/>
          </a:p>
          <a:p>
            <a:r>
              <a:rPr lang="en-US" dirty="0"/>
              <a:t>You will need to assemble a team. Therefore, I recommend having your grant completely written about 6 months prior so your “team” can review it.</a:t>
            </a:r>
          </a:p>
          <a:p>
            <a:endParaRPr lang="en-US" dirty="0"/>
          </a:p>
          <a:p>
            <a:r>
              <a:rPr lang="en-US" dirty="0"/>
              <a:t>Everything you have done, are doing, and will do, matters! Every detail of your application needs to be well defined and thought out. </a:t>
            </a:r>
          </a:p>
        </p:txBody>
      </p:sp>
    </p:spTree>
    <p:extLst>
      <p:ext uri="{BB962C8B-B14F-4D97-AF65-F5344CB8AC3E}">
        <p14:creationId xmlns:p14="http://schemas.microsoft.com/office/powerpoint/2010/main" val="319282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current presentation</a:t>
            </a:r>
          </a:p>
        </p:txBody>
      </p:sp>
      <p:sp>
        <p:nvSpPr>
          <p:cNvPr id="3" name="Content Placeholder 2"/>
          <p:cNvSpPr>
            <a:spLocks noGrp="1"/>
          </p:cNvSpPr>
          <p:nvPr>
            <p:ph idx="1"/>
          </p:nvPr>
        </p:nvSpPr>
        <p:spPr/>
        <p:txBody>
          <a:bodyPr/>
          <a:lstStyle/>
          <a:p>
            <a:r>
              <a:rPr lang="en-US" dirty="0">
                <a:solidFill>
                  <a:schemeClr val="accent2"/>
                </a:solidFill>
              </a:rPr>
              <a:t>Documents primarily completed by the PI</a:t>
            </a:r>
          </a:p>
          <a:p>
            <a:r>
              <a:rPr lang="en-US" dirty="0">
                <a:solidFill>
                  <a:srgbClr val="3366FF"/>
                </a:solidFill>
              </a:rPr>
              <a:t>Documents primarily completed by sponsors/other academics</a:t>
            </a:r>
          </a:p>
          <a:p>
            <a:r>
              <a:rPr lang="en-US" dirty="0">
                <a:solidFill>
                  <a:srgbClr val="660066"/>
                </a:solidFill>
              </a:rPr>
              <a:t>Documents that require changes to be unique to your project, but for the most part follow a very specific format</a:t>
            </a:r>
          </a:p>
        </p:txBody>
      </p:sp>
    </p:spTree>
    <p:extLst>
      <p:ext uri="{BB962C8B-B14F-4D97-AF65-F5344CB8AC3E}">
        <p14:creationId xmlns:p14="http://schemas.microsoft.com/office/powerpoint/2010/main" val="770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76800" y="1828800"/>
            <a:ext cx="4114800" cy="49530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838200" y="228600"/>
            <a:ext cx="8534400" cy="6477000"/>
          </a:xfrm>
          <a:prstGeom prst="rect">
            <a:avLst/>
          </a:prstGeom>
        </p:spPr>
        <p:txBody>
          <a:bodyPr vert="horz" lIns="91440" tIns="45720" rIns="91440" bIns="45720" rtlCol="0" anchor="ctr">
            <a:normAutofit fontScale="47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sz="2500" b="1" u="sng" dirty="0"/>
              <a:t>Overview of Application Attachments</a:t>
            </a:r>
          </a:p>
          <a:p>
            <a:r>
              <a:rPr lang="en-US" dirty="0"/>
              <a:t>SF 424 (R&amp;R Form)</a:t>
            </a:r>
          </a:p>
          <a:p>
            <a:pPr lvl="1"/>
            <a:r>
              <a:rPr lang="en-US" dirty="0">
                <a:solidFill>
                  <a:srgbClr val="660066"/>
                </a:solidFill>
              </a:rPr>
              <a:t>Cover Letter</a:t>
            </a:r>
          </a:p>
          <a:p>
            <a:r>
              <a:rPr lang="en-US" dirty="0"/>
              <a:t>R&amp;R Other Project Information Form</a:t>
            </a:r>
          </a:p>
          <a:p>
            <a:pPr lvl="1"/>
            <a:r>
              <a:rPr lang="en-US" dirty="0">
                <a:solidFill>
                  <a:srgbClr val="660066"/>
                </a:solidFill>
              </a:rPr>
              <a:t>Human Subjects</a:t>
            </a:r>
          </a:p>
          <a:p>
            <a:pPr lvl="1"/>
            <a:r>
              <a:rPr lang="en-US" dirty="0">
                <a:solidFill>
                  <a:srgbClr val="660066"/>
                </a:solidFill>
              </a:rPr>
              <a:t>Inclusion of Minorities/Children</a:t>
            </a:r>
          </a:p>
          <a:p>
            <a:pPr lvl="1"/>
            <a:r>
              <a:rPr lang="en-US" dirty="0">
                <a:solidFill>
                  <a:srgbClr val="660066"/>
                </a:solidFill>
              </a:rPr>
              <a:t>Inclusion of Vertebrate Animals</a:t>
            </a:r>
          </a:p>
          <a:p>
            <a:pPr lvl="1"/>
            <a:r>
              <a:rPr lang="en-US" dirty="0">
                <a:solidFill>
                  <a:schemeClr val="accent2"/>
                </a:solidFill>
              </a:rPr>
              <a:t>Project Summary</a:t>
            </a:r>
          </a:p>
          <a:p>
            <a:pPr lvl="1"/>
            <a:r>
              <a:rPr lang="en-US" dirty="0">
                <a:solidFill>
                  <a:schemeClr val="accent2"/>
                </a:solidFill>
              </a:rPr>
              <a:t>Project Narrative</a:t>
            </a:r>
          </a:p>
          <a:p>
            <a:pPr lvl="1"/>
            <a:r>
              <a:rPr lang="en-US" dirty="0">
                <a:solidFill>
                  <a:srgbClr val="660066"/>
                </a:solidFill>
              </a:rPr>
              <a:t>Bibliography &amp; References Cited</a:t>
            </a:r>
          </a:p>
          <a:p>
            <a:pPr lvl="1"/>
            <a:r>
              <a:rPr lang="en-US" dirty="0">
                <a:solidFill>
                  <a:srgbClr val="660066"/>
                </a:solidFill>
              </a:rPr>
              <a:t>Facilities &amp; Other Resources</a:t>
            </a:r>
          </a:p>
          <a:p>
            <a:pPr lvl="1"/>
            <a:r>
              <a:rPr lang="en-US" dirty="0">
                <a:solidFill>
                  <a:srgbClr val="660066"/>
                </a:solidFill>
              </a:rPr>
              <a:t>Equipment</a:t>
            </a:r>
          </a:p>
          <a:p>
            <a:r>
              <a:rPr lang="en-US" dirty="0"/>
              <a:t>R&amp;R Senior/Key Person Profile</a:t>
            </a:r>
          </a:p>
          <a:p>
            <a:pPr lvl="1"/>
            <a:r>
              <a:rPr lang="en-US" dirty="0" err="1">
                <a:solidFill>
                  <a:srgbClr val="C4D73F"/>
                </a:solidFill>
              </a:rPr>
              <a:t>Biosk</a:t>
            </a:r>
            <a:r>
              <a:rPr lang="en-US" dirty="0" err="1">
                <a:solidFill>
                  <a:srgbClr val="3366FF"/>
                </a:solidFill>
              </a:rPr>
              <a:t>etch</a:t>
            </a:r>
            <a:r>
              <a:rPr lang="en-US" dirty="0">
                <a:solidFill>
                  <a:srgbClr val="3366FF"/>
                </a:solidFill>
              </a:rPr>
              <a:t>(</a:t>
            </a:r>
            <a:r>
              <a:rPr lang="en-US" dirty="0" err="1">
                <a:solidFill>
                  <a:srgbClr val="3366FF"/>
                </a:solidFill>
              </a:rPr>
              <a:t>es</a:t>
            </a:r>
            <a:r>
              <a:rPr lang="en-US" dirty="0">
                <a:solidFill>
                  <a:srgbClr val="3366FF"/>
                </a:solidFill>
              </a:rPr>
              <a:t>)</a:t>
            </a:r>
          </a:p>
          <a:p>
            <a:r>
              <a:rPr lang="en-US" dirty="0"/>
              <a:t>PHS Fellowship Supplemental Form</a:t>
            </a:r>
          </a:p>
          <a:p>
            <a:pPr lvl="1"/>
            <a:r>
              <a:rPr lang="en-US" dirty="0">
                <a:solidFill>
                  <a:schemeClr val="accent2"/>
                </a:solidFill>
              </a:rPr>
              <a:t>Introduction (if Resubmission)</a:t>
            </a:r>
          </a:p>
          <a:p>
            <a:pPr lvl="1"/>
            <a:r>
              <a:rPr lang="en-US" dirty="0"/>
              <a:t>Fellowship Applicant Section</a:t>
            </a:r>
          </a:p>
          <a:p>
            <a:pPr lvl="2"/>
            <a:r>
              <a:rPr lang="en-US" dirty="0">
                <a:solidFill>
                  <a:srgbClr val="C4D73F"/>
                </a:solidFill>
              </a:rPr>
              <a:t>Doctoral Dissertation and Research Experience</a:t>
            </a:r>
          </a:p>
          <a:p>
            <a:pPr lvl="2"/>
            <a:r>
              <a:rPr lang="en-US" dirty="0">
                <a:solidFill>
                  <a:srgbClr val="C4D73F"/>
                </a:solidFill>
              </a:rPr>
              <a:t>Training Goals and Objectives</a:t>
            </a:r>
          </a:p>
          <a:p>
            <a:pPr lvl="2"/>
            <a:r>
              <a:rPr lang="en-US" dirty="0">
                <a:solidFill>
                  <a:srgbClr val="C4D73F"/>
                </a:solidFill>
              </a:rPr>
              <a:t>Activities Planned Under this Award</a:t>
            </a:r>
          </a:p>
          <a:p>
            <a:pPr lvl="1"/>
            <a:r>
              <a:rPr lang="en-US" dirty="0"/>
              <a:t>Research Training Plan Section</a:t>
            </a:r>
          </a:p>
          <a:p>
            <a:pPr lvl="2"/>
            <a:r>
              <a:rPr lang="en-US" dirty="0">
                <a:solidFill>
                  <a:srgbClr val="C4D73F"/>
                </a:solidFill>
              </a:rPr>
              <a:t>Specific Aims</a:t>
            </a:r>
          </a:p>
          <a:p>
            <a:pPr lvl="2"/>
            <a:r>
              <a:rPr lang="en-US" dirty="0">
                <a:solidFill>
                  <a:srgbClr val="C4D73F"/>
                </a:solidFill>
              </a:rPr>
              <a:t>Research Strategy</a:t>
            </a:r>
          </a:p>
          <a:p>
            <a:pPr lvl="1"/>
            <a:r>
              <a:rPr lang="en-US" dirty="0">
                <a:solidFill>
                  <a:srgbClr val="C4D73F"/>
                </a:solidFill>
              </a:rPr>
              <a:t>Respective</a:t>
            </a:r>
            <a:r>
              <a:rPr lang="en-US" dirty="0"/>
              <a:t> </a:t>
            </a:r>
            <a:r>
              <a:rPr lang="en-US" dirty="0">
                <a:solidFill>
                  <a:srgbClr val="3366FF"/>
                </a:solidFill>
              </a:rPr>
              <a:t>Contributions</a:t>
            </a:r>
          </a:p>
          <a:p>
            <a:pPr lvl="1"/>
            <a:r>
              <a:rPr lang="en-US" dirty="0">
                <a:solidFill>
                  <a:srgbClr val="C4D73F"/>
                </a:solidFill>
              </a:rPr>
              <a:t>Selection of Sponsor and Institution</a:t>
            </a:r>
          </a:p>
          <a:p>
            <a:pPr lvl="1"/>
            <a:r>
              <a:rPr lang="en-US" dirty="0">
                <a:solidFill>
                  <a:schemeClr val="accent2"/>
                </a:solidFill>
              </a:rPr>
              <a:t>Training in Responsible Conduct of Research</a:t>
            </a:r>
          </a:p>
          <a:p>
            <a:pPr lvl="1"/>
            <a:r>
              <a:rPr lang="en-US" dirty="0"/>
              <a:t>Sponsors, Collaborators, and Consultants</a:t>
            </a:r>
          </a:p>
          <a:p>
            <a:pPr lvl="2"/>
            <a:r>
              <a:rPr lang="en-US" dirty="0">
                <a:solidFill>
                  <a:srgbClr val="3366FF"/>
                </a:solidFill>
              </a:rPr>
              <a:t>Sponsor and Co-Sponsor Statements</a:t>
            </a:r>
          </a:p>
          <a:p>
            <a:pPr lvl="2"/>
            <a:r>
              <a:rPr lang="en-US" dirty="0">
                <a:solidFill>
                  <a:srgbClr val="3366FF"/>
                </a:solidFill>
              </a:rPr>
              <a:t>Letters of Support</a:t>
            </a:r>
          </a:p>
          <a:p>
            <a:pPr lvl="1"/>
            <a:r>
              <a:rPr lang="en-US" dirty="0">
                <a:solidFill>
                  <a:srgbClr val="660066"/>
                </a:solidFill>
              </a:rPr>
              <a:t>Description of Institutional Environment and Commitment to Training</a:t>
            </a:r>
          </a:p>
          <a:p>
            <a:r>
              <a:rPr lang="en-US" dirty="0">
                <a:solidFill>
                  <a:srgbClr val="660066"/>
                </a:solidFill>
              </a:rPr>
              <a:t>Budget Section</a:t>
            </a:r>
          </a:p>
          <a:p>
            <a:pPr lvl="2"/>
            <a:endParaRPr lang="en-US" dirty="0"/>
          </a:p>
        </p:txBody>
      </p:sp>
    </p:spTree>
    <p:extLst>
      <p:ext uri="{BB962C8B-B14F-4D97-AF65-F5344CB8AC3E}">
        <p14:creationId xmlns:p14="http://schemas.microsoft.com/office/powerpoint/2010/main" val="325044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540067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753600" cy="924475"/>
          </a:xfrm>
        </p:spPr>
        <p:txBody>
          <a:bodyPr/>
          <a:lstStyle/>
          <a:p>
            <a:r>
              <a:rPr lang="en-US" sz="2800" dirty="0"/>
              <a:t>SF 424 (R&amp;R Form): </a:t>
            </a:r>
            <a:r>
              <a:rPr lang="en-US" sz="2800" dirty="0">
                <a:solidFill>
                  <a:srgbClr val="660066"/>
                </a:solidFill>
              </a:rPr>
              <a:t>The Cover Letter</a:t>
            </a:r>
          </a:p>
        </p:txBody>
      </p:sp>
      <p:sp>
        <p:nvSpPr>
          <p:cNvPr id="4" name="TextBox 3"/>
          <p:cNvSpPr txBox="1"/>
          <p:nvPr/>
        </p:nvSpPr>
        <p:spPr>
          <a:xfrm>
            <a:off x="5943600" y="838495"/>
            <a:ext cx="2327881" cy="369332"/>
          </a:xfrm>
          <a:prstGeom prst="rect">
            <a:avLst/>
          </a:prstGeom>
          <a:noFill/>
        </p:spPr>
        <p:txBody>
          <a:bodyPr wrap="none" rtlCol="0">
            <a:spAutoFit/>
          </a:bodyPr>
          <a:lstStyle/>
          <a:p>
            <a:pPr marL="285750" indent="-285750">
              <a:buFont typeface="Arial" panose="020B0604020202020204" pitchFamily="34" charset="0"/>
              <a:buChar char="•"/>
            </a:pPr>
            <a:r>
              <a:rPr lang="en-US" dirty="0"/>
              <a:t>Application Title</a:t>
            </a:r>
          </a:p>
        </p:txBody>
      </p:sp>
      <p:sp>
        <p:nvSpPr>
          <p:cNvPr id="5" name="Rectangle 4"/>
          <p:cNvSpPr/>
          <p:nvPr/>
        </p:nvSpPr>
        <p:spPr>
          <a:xfrm>
            <a:off x="228600" y="1676400"/>
            <a:ext cx="54102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43600" y="1399700"/>
            <a:ext cx="3215945" cy="369332"/>
          </a:xfrm>
          <a:prstGeom prst="rect">
            <a:avLst/>
          </a:prstGeom>
          <a:noFill/>
        </p:spPr>
        <p:txBody>
          <a:bodyPr wrap="none" rtlCol="0">
            <a:spAutoFit/>
          </a:bodyPr>
          <a:lstStyle/>
          <a:p>
            <a:pPr marL="285750" indent="-285750">
              <a:buFont typeface="Arial" panose="020B0604020202020204" pitchFamily="34" charset="0"/>
              <a:buChar char="•"/>
            </a:pPr>
            <a:r>
              <a:rPr lang="en-US" dirty="0"/>
              <a:t>Funding Announcement</a:t>
            </a:r>
          </a:p>
        </p:txBody>
      </p:sp>
      <p:sp>
        <p:nvSpPr>
          <p:cNvPr id="8" name="Rectangle 7"/>
          <p:cNvSpPr/>
          <p:nvPr/>
        </p:nvSpPr>
        <p:spPr>
          <a:xfrm>
            <a:off x="2895600" y="1648933"/>
            <a:ext cx="609600" cy="190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18666" y="2048470"/>
            <a:ext cx="3072934" cy="923330"/>
          </a:xfrm>
          <a:prstGeom prst="rect">
            <a:avLst/>
          </a:prstGeom>
          <a:noFill/>
        </p:spPr>
        <p:txBody>
          <a:bodyPr wrap="square" rtlCol="0">
            <a:spAutoFit/>
          </a:bodyPr>
          <a:lstStyle/>
          <a:p>
            <a:pPr marL="285750" indent="-285750">
              <a:buFont typeface="Arial" panose="020B0604020202020204" pitchFamily="34" charset="0"/>
              <a:buChar char="•"/>
            </a:pPr>
            <a:r>
              <a:rPr lang="en-US" dirty="0"/>
              <a:t>Request assignment of awarding component</a:t>
            </a:r>
          </a:p>
        </p:txBody>
      </p:sp>
      <p:sp>
        <p:nvSpPr>
          <p:cNvPr id="10" name="Rectangle 9"/>
          <p:cNvSpPr/>
          <p:nvPr/>
        </p:nvSpPr>
        <p:spPr>
          <a:xfrm>
            <a:off x="228600" y="2133600"/>
            <a:ext cx="5410200" cy="6875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08625" y="3048000"/>
            <a:ext cx="3082975" cy="646331"/>
          </a:xfrm>
          <a:prstGeom prst="rect">
            <a:avLst/>
          </a:prstGeom>
          <a:noFill/>
        </p:spPr>
        <p:txBody>
          <a:bodyPr wrap="square" rtlCol="0">
            <a:spAutoFit/>
          </a:bodyPr>
          <a:lstStyle/>
          <a:p>
            <a:pPr marL="285750" indent="-285750">
              <a:buFont typeface="Arial" panose="020B0604020202020204" pitchFamily="34" charset="0"/>
              <a:buChar char="•"/>
            </a:pPr>
            <a:r>
              <a:rPr lang="en-US" dirty="0"/>
              <a:t>Request SRG assignment</a:t>
            </a:r>
          </a:p>
        </p:txBody>
      </p:sp>
      <p:sp>
        <p:nvSpPr>
          <p:cNvPr id="12" name="Rectangle 11"/>
          <p:cNvSpPr/>
          <p:nvPr/>
        </p:nvSpPr>
        <p:spPr>
          <a:xfrm>
            <a:off x="228600" y="2893804"/>
            <a:ext cx="5410200" cy="4589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937305" y="3801070"/>
            <a:ext cx="3082975" cy="923330"/>
          </a:xfrm>
          <a:prstGeom prst="rect">
            <a:avLst/>
          </a:prstGeom>
          <a:noFill/>
        </p:spPr>
        <p:txBody>
          <a:bodyPr wrap="square" rtlCol="0">
            <a:spAutoFit/>
          </a:bodyPr>
          <a:lstStyle/>
          <a:p>
            <a:pPr marL="285750" indent="-285750">
              <a:buFont typeface="Arial" panose="020B0604020202020204" pitchFamily="34" charset="0"/>
              <a:buChar char="•"/>
            </a:pPr>
            <a:r>
              <a:rPr lang="en-US" dirty="0"/>
              <a:t>List of anyone who should NOT review your application</a:t>
            </a:r>
          </a:p>
        </p:txBody>
      </p:sp>
      <p:sp>
        <p:nvSpPr>
          <p:cNvPr id="14" name="TextBox 13"/>
          <p:cNvSpPr txBox="1"/>
          <p:nvPr/>
        </p:nvSpPr>
        <p:spPr>
          <a:xfrm>
            <a:off x="5931177" y="4879939"/>
            <a:ext cx="3082975" cy="369332"/>
          </a:xfrm>
          <a:prstGeom prst="rect">
            <a:avLst/>
          </a:prstGeom>
          <a:noFill/>
        </p:spPr>
        <p:txBody>
          <a:bodyPr wrap="square" rtlCol="0">
            <a:spAutoFit/>
          </a:bodyPr>
          <a:lstStyle/>
          <a:p>
            <a:pPr marL="285750" indent="-285750">
              <a:buFont typeface="Arial" panose="020B0604020202020204" pitchFamily="34" charset="0"/>
              <a:buChar char="•"/>
            </a:pPr>
            <a:r>
              <a:rPr lang="en-US" dirty="0"/>
              <a:t>Disciplines involved</a:t>
            </a:r>
          </a:p>
        </p:txBody>
      </p:sp>
      <p:sp>
        <p:nvSpPr>
          <p:cNvPr id="17" name="Rectangle 16"/>
          <p:cNvSpPr/>
          <p:nvPr/>
        </p:nvSpPr>
        <p:spPr>
          <a:xfrm>
            <a:off x="219075" y="3352799"/>
            <a:ext cx="5410200" cy="10795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18666" y="5360355"/>
            <a:ext cx="3082975" cy="369332"/>
          </a:xfrm>
          <a:prstGeom prst="rect">
            <a:avLst/>
          </a:prstGeom>
          <a:noFill/>
        </p:spPr>
        <p:txBody>
          <a:bodyPr wrap="square" rtlCol="0">
            <a:spAutoFit/>
          </a:bodyPr>
          <a:lstStyle/>
          <a:p>
            <a:pPr marL="285750" indent="-285750">
              <a:buFont typeface="Arial" panose="020B0604020202020204" pitchFamily="34" charset="0"/>
              <a:buChar char="•"/>
            </a:pPr>
            <a:r>
              <a:rPr lang="en-US" dirty="0"/>
              <a:t>List of referees</a:t>
            </a:r>
          </a:p>
        </p:txBody>
      </p:sp>
      <p:sp>
        <p:nvSpPr>
          <p:cNvPr id="19" name="Rectangle 18"/>
          <p:cNvSpPr/>
          <p:nvPr/>
        </p:nvSpPr>
        <p:spPr>
          <a:xfrm>
            <a:off x="216195" y="4432307"/>
            <a:ext cx="5410200" cy="9016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2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p:bldP spid="8" grpId="0" animBg="1"/>
      <p:bldP spid="8" grpId="1" animBg="1"/>
      <p:bldP spid="9" grpId="0"/>
      <p:bldP spid="10" grpId="0" animBg="1"/>
      <p:bldP spid="10" grpId="1" animBg="1"/>
      <p:bldP spid="11" grpId="0"/>
      <p:bldP spid="12" grpId="0" animBg="1"/>
      <p:bldP spid="12" grpId="1" animBg="1"/>
      <p:bldP spid="13" grpId="0"/>
      <p:bldP spid="14" grpId="0"/>
      <p:bldP spid="17" grpId="0" animBg="1"/>
      <p:bldP spid="17" grpId="1" animBg="1"/>
      <p:bldP spid="18" grpId="0"/>
      <p:bldP spid="19" grpId="0" animBg="1"/>
      <p:bldP spid="1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Referees</a:t>
            </a:r>
          </a:p>
        </p:txBody>
      </p:sp>
      <p:sp>
        <p:nvSpPr>
          <p:cNvPr id="3" name="Content Placeholder 2"/>
          <p:cNvSpPr>
            <a:spLocks noGrp="1"/>
          </p:cNvSpPr>
          <p:nvPr>
            <p:ph idx="1"/>
          </p:nvPr>
        </p:nvSpPr>
        <p:spPr/>
        <p:txBody>
          <a:bodyPr/>
          <a:lstStyle/>
          <a:p>
            <a:r>
              <a:rPr lang="en-US" dirty="0"/>
              <a:t>At least three, but no more than five, reference letters are required.</a:t>
            </a:r>
          </a:p>
          <a:p>
            <a:r>
              <a:rPr lang="en-US" dirty="0"/>
              <a:t>The letters should be from individuals not directly involved in the application, but who are familiar with the applicant’s qualifications, training, and interests.</a:t>
            </a:r>
          </a:p>
          <a:p>
            <a:r>
              <a:rPr lang="en-US" dirty="0"/>
              <a:t>The sponsor/co-sponsor(s) of the application cannot be counted toward the three required references.</a:t>
            </a:r>
          </a:p>
          <a:p>
            <a:r>
              <a:rPr lang="en-US" dirty="0"/>
              <a:t>Make sure you include a list of referees (including name, departmental affiliation, and institution) in the cover letter of the application so that the NIH staff will be aware of planned reference letter submissions. </a:t>
            </a:r>
          </a:p>
          <a:p>
            <a:pPr marL="0" indent="0">
              <a:buNone/>
            </a:pPr>
            <a:endParaRPr lang="en-US" dirty="0"/>
          </a:p>
        </p:txBody>
      </p:sp>
    </p:spTree>
    <p:extLst>
      <p:ext uri="{BB962C8B-B14F-4D97-AF65-F5344CB8AC3E}">
        <p14:creationId xmlns:p14="http://schemas.microsoft.com/office/powerpoint/2010/main" val="4278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even is an F31?</a:t>
            </a:r>
          </a:p>
        </p:txBody>
      </p:sp>
      <p:sp>
        <p:nvSpPr>
          <p:cNvPr id="3" name="Content Placeholder 2"/>
          <p:cNvSpPr>
            <a:spLocks noGrp="1"/>
          </p:cNvSpPr>
          <p:nvPr>
            <p:ph idx="1"/>
          </p:nvPr>
        </p:nvSpPr>
        <p:spPr/>
        <p:txBody>
          <a:bodyPr/>
          <a:lstStyle/>
          <a:p>
            <a:r>
              <a:rPr lang="en-US" dirty="0"/>
              <a:t>Also known as the </a:t>
            </a:r>
            <a:r>
              <a:rPr lang="en-US" b="1" dirty="0"/>
              <a:t>Ruth L. </a:t>
            </a:r>
            <a:r>
              <a:rPr lang="en-US" b="1" dirty="0" err="1"/>
              <a:t>Kirschstein</a:t>
            </a:r>
            <a:r>
              <a:rPr lang="en-US" b="1" dirty="0"/>
              <a:t> </a:t>
            </a:r>
            <a:r>
              <a:rPr lang="en-US" b="1" dirty="0" err="1"/>
              <a:t>Predoctoral</a:t>
            </a:r>
            <a:r>
              <a:rPr lang="en-US" b="1" dirty="0"/>
              <a:t> Individual National Research Service Award</a:t>
            </a:r>
          </a:p>
          <a:p>
            <a:endParaRPr lang="en-US" dirty="0"/>
          </a:p>
          <a:p>
            <a:r>
              <a:rPr lang="en-US" dirty="0"/>
              <a:t>The purpose of this </a:t>
            </a:r>
            <a:r>
              <a:rPr lang="en-US" dirty="0" err="1"/>
              <a:t>Kirschstein</a:t>
            </a:r>
            <a:r>
              <a:rPr lang="en-US" dirty="0"/>
              <a:t>-NRSA program is to enable promising </a:t>
            </a:r>
            <a:r>
              <a:rPr lang="en-US" dirty="0" err="1"/>
              <a:t>predoctoral</a:t>
            </a:r>
            <a:r>
              <a:rPr lang="en-US" dirty="0"/>
              <a:t> students with potential to develop into a productive, independent research scientists, to obtain mentored research training while conducting dissertation research. The F31 is also used to enhance workforce diversity though a separate program.</a:t>
            </a:r>
          </a:p>
        </p:txBody>
      </p:sp>
    </p:spTree>
    <p:extLst>
      <p:ext uri="{BB962C8B-B14F-4D97-AF65-F5344CB8AC3E}">
        <p14:creationId xmlns:p14="http://schemas.microsoft.com/office/powerpoint/2010/main" val="421731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Referees</a:t>
            </a:r>
          </a:p>
        </p:txBody>
      </p:sp>
      <p:sp>
        <p:nvSpPr>
          <p:cNvPr id="3" name="Content Placeholder 2"/>
          <p:cNvSpPr>
            <a:spLocks noGrp="1"/>
          </p:cNvSpPr>
          <p:nvPr>
            <p:ph idx="1"/>
          </p:nvPr>
        </p:nvSpPr>
        <p:spPr/>
        <p:txBody>
          <a:bodyPr/>
          <a:lstStyle/>
          <a:p>
            <a:r>
              <a:rPr lang="en-US" dirty="0"/>
              <a:t>Referees must submit a letter of reference through the ERA Commons website by the due date</a:t>
            </a:r>
          </a:p>
          <a:p>
            <a:pPr lvl="1"/>
            <a:r>
              <a:rPr lang="en-US" dirty="0"/>
              <a:t>There are no extensions</a:t>
            </a:r>
          </a:p>
          <a:p>
            <a:pPr lvl="1"/>
            <a:endParaRPr lang="en-US" dirty="0"/>
          </a:p>
          <a:p>
            <a:r>
              <a:rPr lang="en-US" dirty="0">
                <a:hlinkClick r:id="rId2"/>
              </a:rPr>
              <a:t>http://grants.nih.gov/grants/how-to-apply-application-guide/submission-process/reference-letter.htm</a:t>
            </a:r>
            <a:endParaRPr lang="en-US" dirty="0"/>
          </a:p>
          <a:p>
            <a:pPr marL="0" indent="0">
              <a:buNone/>
            </a:pPr>
            <a:endParaRPr lang="en-US" dirty="0"/>
          </a:p>
        </p:txBody>
      </p:sp>
    </p:spTree>
    <p:extLst>
      <p:ext uri="{BB962C8B-B14F-4D97-AF65-F5344CB8AC3E}">
        <p14:creationId xmlns:p14="http://schemas.microsoft.com/office/powerpoint/2010/main" val="40385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Application Information to be completed</a:t>
            </a:r>
          </a:p>
        </p:txBody>
      </p:sp>
      <p:sp>
        <p:nvSpPr>
          <p:cNvPr id="3" name="Content Placeholder 2"/>
          <p:cNvSpPr>
            <a:spLocks noGrp="1"/>
          </p:cNvSpPr>
          <p:nvPr>
            <p:ph idx="1"/>
          </p:nvPr>
        </p:nvSpPr>
        <p:spPr/>
        <p:txBody>
          <a:bodyPr/>
          <a:lstStyle/>
          <a:p>
            <a:r>
              <a:rPr lang="en-US" dirty="0"/>
              <a:t>Descriptive title of applicant’s project</a:t>
            </a:r>
          </a:p>
          <a:p>
            <a:r>
              <a:rPr lang="en-US" dirty="0"/>
              <a:t>Proposed project start and end date</a:t>
            </a:r>
          </a:p>
          <a:p>
            <a:r>
              <a:rPr lang="en-US" dirty="0"/>
              <a:t>PI contact information</a:t>
            </a:r>
          </a:p>
          <a:p>
            <a:endParaRPr lang="en-US" dirty="0"/>
          </a:p>
          <a:p>
            <a:endParaRPr lang="en-US" dirty="0"/>
          </a:p>
          <a:p>
            <a:endParaRPr lang="en-US" dirty="0"/>
          </a:p>
          <a:p>
            <a:r>
              <a:rPr lang="en-US" dirty="0"/>
              <a:t>All other information is completed by UTD Grants Specialist</a:t>
            </a:r>
          </a:p>
        </p:txBody>
      </p:sp>
    </p:spTree>
    <p:extLst>
      <p:ext uri="{BB962C8B-B14F-4D97-AF65-F5344CB8AC3E}">
        <p14:creationId xmlns:p14="http://schemas.microsoft.com/office/powerpoint/2010/main" val="259080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76800" y="1828800"/>
            <a:ext cx="4114800" cy="49530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838200" y="228600"/>
            <a:ext cx="8534400" cy="6477000"/>
          </a:xfrm>
          <a:prstGeom prst="rect">
            <a:avLst/>
          </a:prstGeom>
        </p:spPr>
        <p:txBody>
          <a:bodyPr vert="horz" lIns="91440" tIns="45720" rIns="91440" bIns="45720" rtlCol="0" anchor="ctr">
            <a:normAutofit fontScale="47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sz="2500" b="1" u="sng" dirty="0"/>
              <a:t>Overview of Application Attachments</a:t>
            </a:r>
          </a:p>
          <a:p>
            <a:r>
              <a:rPr lang="en-US" dirty="0"/>
              <a:t>SF 424 (R&amp;R Form)</a:t>
            </a:r>
          </a:p>
          <a:p>
            <a:pPr lvl="1"/>
            <a:r>
              <a:rPr lang="en-US" dirty="0">
                <a:solidFill>
                  <a:srgbClr val="660066"/>
                </a:solidFill>
              </a:rPr>
              <a:t>Cover Letter</a:t>
            </a:r>
          </a:p>
          <a:p>
            <a:r>
              <a:rPr lang="en-US" dirty="0"/>
              <a:t>R&amp;R Other Project Information Form</a:t>
            </a:r>
          </a:p>
          <a:p>
            <a:pPr lvl="1"/>
            <a:r>
              <a:rPr lang="en-US" dirty="0">
                <a:solidFill>
                  <a:srgbClr val="660066"/>
                </a:solidFill>
              </a:rPr>
              <a:t>Human Subjects</a:t>
            </a:r>
          </a:p>
          <a:p>
            <a:pPr lvl="1"/>
            <a:r>
              <a:rPr lang="en-US" dirty="0">
                <a:solidFill>
                  <a:srgbClr val="660066"/>
                </a:solidFill>
              </a:rPr>
              <a:t>Inclusion of Minorities/Children</a:t>
            </a:r>
          </a:p>
          <a:p>
            <a:pPr lvl="1"/>
            <a:r>
              <a:rPr lang="en-US" dirty="0">
                <a:solidFill>
                  <a:srgbClr val="660066"/>
                </a:solidFill>
              </a:rPr>
              <a:t>Inclusion of Vertebrate Animals</a:t>
            </a:r>
          </a:p>
          <a:p>
            <a:pPr lvl="1"/>
            <a:r>
              <a:rPr lang="en-US" dirty="0">
                <a:solidFill>
                  <a:schemeClr val="accent2"/>
                </a:solidFill>
              </a:rPr>
              <a:t>Project Summary</a:t>
            </a:r>
          </a:p>
          <a:p>
            <a:pPr lvl="1"/>
            <a:r>
              <a:rPr lang="en-US" dirty="0">
                <a:solidFill>
                  <a:schemeClr val="accent2"/>
                </a:solidFill>
              </a:rPr>
              <a:t>Project Narrative</a:t>
            </a:r>
          </a:p>
          <a:p>
            <a:pPr lvl="1"/>
            <a:r>
              <a:rPr lang="en-US" dirty="0">
                <a:solidFill>
                  <a:srgbClr val="660066"/>
                </a:solidFill>
              </a:rPr>
              <a:t>Bibliography &amp; References Cited</a:t>
            </a:r>
          </a:p>
          <a:p>
            <a:pPr lvl="1"/>
            <a:r>
              <a:rPr lang="en-US" dirty="0">
                <a:solidFill>
                  <a:srgbClr val="660066"/>
                </a:solidFill>
              </a:rPr>
              <a:t>Facilities &amp; Other Resources</a:t>
            </a:r>
          </a:p>
          <a:p>
            <a:pPr lvl="1"/>
            <a:r>
              <a:rPr lang="en-US" dirty="0">
                <a:solidFill>
                  <a:srgbClr val="660066"/>
                </a:solidFill>
              </a:rPr>
              <a:t>Equipment</a:t>
            </a:r>
          </a:p>
          <a:p>
            <a:r>
              <a:rPr lang="en-US" dirty="0"/>
              <a:t>R&amp;R Senior/Key Person Profile</a:t>
            </a:r>
          </a:p>
          <a:p>
            <a:pPr lvl="1"/>
            <a:r>
              <a:rPr lang="en-US" dirty="0" err="1">
                <a:solidFill>
                  <a:srgbClr val="C4D73F"/>
                </a:solidFill>
              </a:rPr>
              <a:t>Biosk</a:t>
            </a:r>
            <a:r>
              <a:rPr lang="en-US" dirty="0" err="1">
                <a:solidFill>
                  <a:srgbClr val="3366FF"/>
                </a:solidFill>
              </a:rPr>
              <a:t>etch</a:t>
            </a:r>
            <a:r>
              <a:rPr lang="en-US" dirty="0">
                <a:solidFill>
                  <a:srgbClr val="3366FF"/>
                </a:solidFill>
              </a:rPr>
              <a:t>(</a:t>
            </a:r>
            <a:r>
              <a:rPr lang="en-US" dirty="0" err="1">
                <a:solidFill>
                  <a:srgbClr val="3366FF"/>
                </a:solidFill>
              </a:rPr>
              <a:t>es</a:t>
            </a:r>
            <a:r>
              <a:rPr lang="en-US" dirty="0">
                <a:solidFill>
                  <a:srgbClr val="3366FF"/>
                </a:solidFill>
              </a:rPr>
              <a:t>)</a:t>
            </a:r>
          </a:p>
          <a:p>
            <a:r>
              <a:rPr lang="en-US" dirty="0"/>
              <a:t>PHS Fellowship Supplemental Form</a:t>
            </a:r>
          </a:p>
          <a:p>
            <a:pPr lvl="1"/>
            <a:r>
              <a:rPr lang="en-US" dirty="0">
                <a:solidFill>
                  <a:schemeClr val="accent2"/>
                </a:solidFill>
              </a:rPr>
              <a:t>Introduction (if Resubmission)</a:t>
            </a:r>
          </a:p>
          <a:p>
            <a:pPr lvl="1"/>
            <a:r>
              <a:rPr lang="en-US" dirty="0"/>
              <a:t>Fellowship Applicant Section</a:t>
            </a:r>
          </a:p>
          <a:p>
            <a:pPr lvl="2"/>
            <a:r>
              <a:rPr lang="en-US" dirty="0">
                <a:solidFill>
                  <a:srgbClr val="C4D73F"/>
                </a:solidFill>
              </a:rPr>
              <a:t>Doctoral Dissertation and Research Experience</a:t>
            </a:r>
          </a:p>
          <a:p>
            <a:pPr lvl="2"/>
            <a:r>
              <a:rPr lang="en-US" dirty="0">
                <a:solidFill>
                  <a:srgbClr val="C4D73F"/>
                </a:solidFill>
              </a:rPr>
              <a:t>Training Goals and Objectives</a:t>
            </a:r>
          </a:p>
          <a:p>
            <a:pPr lvl="2"/>
            <a:r>
              <a:rPr lang="en-US" dirty="0">
                <a:solidFill>
                  <a:srgbClr val="C4D73F"/>
                </a:solidFill>
              </a:rPr>
              <a:t>Activities Planned Under this Award</a:t>
            </a:r>
          </a:p>
          <a:p>
            <a:pPr lvl="1"/>
            <a:r>
              <a:rPr lang="en-US" dirty="0"/>
              <a:t>Research Training Plan Section</a:t>
            </a:r>
          </a:p>
          <a:p>
            <a:pPr lvl="2"/>
            <a:r>
              <a:rPr lang="en-US" dirty="0">
                <a:solidFill>
                  <a:srgbClr val="C4D73F"/>
                </a:solidFill>
              </a:rPr>
              <a:t>Specific Aims</a:t>
            </a:r>
          </a:p>
          <a:p>
            <a:pPr lvl="2"/>
            <a:r>
              <a:rPr lang="en-US" dirty="0">
                <a:solidFill>
                  <a:srgbClr val="C4D73F"/>
                </a:solidFill>
              </a:rPr>
              <a:t>Research Strategy</a:t>
            </a:r>
          </a:p>
          <a:p>
            <a:pPr lvl="1"/>
            <a:r>
              <a:rPr lang="en-US" dirty="0">
                <a:solidFill>
                  <a:srgbClr val="C4D73F"/>
                </a:solidFill>
              </a:rPr>
              <a:t>Respective</a:t>
            </a:r>
            <a:r>
              <a:rPr lang="en-US" dirty="0"/>
              <a:t> </a:t>
            </a:r>
            <a:r>
              <a:rPr lang="en-US" dirty="0">
                <a:solidFill>
                  <a:srgbClr val="3366FF"/>
                </a:solidFill>
              </a:rPr>
              <a:t>Contributions</a:t>
            </a:r>
          </a:p>
          <a:p>
            <a:pPr lvl="1"/>
            <a:r>
              <a:rPr lang="en-US" dirty="0">
                <a:solidFill>
                  <a:srgbClr val="C4D73F"/>
                </a:solidFill>
              </a:rPr>
              <a:t>Selection of Sponsor and Institution</a:t>
            </a:r>
          </a:p>
          <a:p>
            <a:pPr lvl="1"/>
            <a:r>
              <a:rPr lang="en-US" dirty="0">
                <a:solidFill>
                  <a:schemeClr val="accent2"/>
                </a:solidFill>
              </a:rPr>
              <a:t>Training in Responsible Conduct of Research</a:t>
            </a:r>
          </a:p>
          <a:p>
            <a:pPr lvl="1"/>
            <a:r>
              <a:rPr lang="en-US" dirty="0"/>
              <a:t>Sponsors, Collaborators, and Consultants</a:t>
            </a:r>
          </a:p>
          <a:p>
            <a:pPr lvl="2"/>
            <a:r>
              <a:rPr lang="en-US" dirty="0">
                <a:solidFill>
                  <a:srgbClr val="3366FF"/>
                </a:solidFill>
              </a:rPr>
              <a:t>Sponsor and Co-Sponsor Statements</a:t>
            </a:r>
          </a:p>
          <a:p>
            <a:pPr lvl="2"/>
            <a:r>
              <a:rPr lang="en-US" dirty="0">
                <a:solidFill>
                  <a:srgbClr val="3366FF"/>
                </a:solidFill>
              </a:rPr>
              <a:t>Letters of Support</a:t>
            </a:r>
          </a:p>
          <a:p>
            <a:pPr lvl="1"/>
            <a:r>
              <a:rPr lang="en-US" dirty="0">
                <a:solidFill>
                  <a:srgbClr val="660066"/>
                </a:solidFill>
              </a:rPr>
              <a:t>Description of Institutional Environment and Commitment to Training</a:t>
            </a:r>
          </a:p>
          <a:p>
            <a:r>
              <a:rPr lang="en-US" dirty="0">
                <a:solidFill>
                  <a:srgbClr val="660066"/>
                </a:solidFill>
              </a:rPr>
              <a:t>Budget Section</a:t>
            </a:r>
          </a:p>
          <a:p>
            <a:pPr lvl="2"/>
            <a:endParaRPr lang="en-US" dirty="0"/>
          </a:p>
        </p:txBody>
      </p:sp>
    </p:spTree>
    <p:extLst>
      <p:ext uri="{BB962C8B-B14F-4D97-AF65-F5344CB8AC3E}">
        <p14:creationId xmlns:p14="http://schemas.microsoft.com/office/powerpoint/2010/main" val="968981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75724"/>
            <a:ext cx="8153400" cy="924475"/>
          </a:xfrm>
        </p:spPr>
        <p:txBody>
          <a:bodyPr/>
          <a:lstStyle/>
          <a:p>
            <a:r>
              <a:rPr lang="en-US" dirty="0"/>
              <a:t>R&amp;R Other Project Information Form:</a:t>
            </a:r>
            <a:br>
              <a:rPr lang="en-US" dirty="0"/>
            </a:br>
            <a:r>
              <a:rPr lang="en-US" dirty="0">
                <a:solidFill>
                  <a:srgbClr val="660066"/>
                </a:solidFill>
              </a:rPr>
              <a:t>Human Subjects Section	</a:t>
            </a:r>
          </a:p>
        </p:txBody>
      </p:sp>
      <p:sp>
        <p:nvSpPr>
          <p:cNvPr id="3" name="Content Placeholder 2"/>
          <p:cNvSpPr>
            <a:spLocks noGrp="1"/>
          </p:cNvSpPr>
          <p:nvPr>
            <p:ph idx="1"/>
          </p:nvPr>
        </p:nvSpPr>
        <p:spPr/>
        <p:txBody>
          <a:bodyPr>
            <a:normAutofit fontScale="92500" lnSpcReduction="10000"/>
          </a:bodyPr>
          <a:lstStyle/>
          <a:p>
            <a:r>
              <a:rPr lang="en-US" dirty="0"/>
              <a:t>If you do any research involving human subjects, a document outlining the following is required:</a:t>
            </a:r>
          </a:p>
          <a:p>
            <a:pPr lvl="1"/>
            <a:r>
              <a:rPr lang="en-US" dirty="0"/>
              <a:t>Risk to human subjects</a:t>
            </a:r>
          </a:p>
          <a:p>
            <a:pPr lvl="2"/>
            <a:r>
              <a:rPr lang="en-US" dirty="0"/>
              <a:t>Human subjects involvement, characteristics of your population, and design (inclusion/exclusion criteria)</a:t>
            </a:r>
          </a:p>
          <a:p>
            <a:pPr lvl="2"/>
            <a:r>
              <a:rPr lang="en-US" dirty="0"/>
              <a:t>Source of materials</a:t>
            </a:r>
          </a:p>
          <a:p>
            <a:pPr lvl="2"/>
            <a:r>
              <a:rPr lang="en-US" dirty="0"/>
              <a:t>Potential risks to subject</a:t>
            </a:r>
          </a:p>
          <a:p>
            <a:pPr lvl="1"/>
            <a:r>
              <a:rPr lang="en-US" dirty="0"/>
              <a:t>Adequacy of Protection Against Risks</a:t>
            </a:r>
          </a:p>
          <a:p>
            <a:pPr lvl="2"/>
            <a:r>
              <a:rPr lang="en-US" dirty="0"/>
              <a:t>Recruitment and Informed Consent</a:t>
            </a:r>
          </a:p>
          <a:p>
            <a:pPr lvl="2"/>
            <a:r>
              <a:rPr lang="en-US" dirty="0"/>
              <a:t>Other protections (i.e. confidentiality, anonymity, etc.)</a:t>
            </a:r>
          </a:p>
          <a:p>
            <a:pPr lvl="1"/>
            <a:r>
              <a:rPr lang="en-US" dirty="0"/>
              <a:t>Potential benefits/Knowledge Gained</a:t>
            </a:r>
          </a:p>
          <a:p>
            <a:pPr lvl="1"/>
            <a:r>
              <a:rPr lang="en-US" dirty="0"/>
              <a:t>Data and Safety Monitoring</a:t>
            </a:r>
          </a:p>
          <a:p>
            <a:r>
              <a:rPr lang="en-US" dirty="0"/>
              <a:t>Additional paperwork for clinical trials</a:t>
            </a:r>
          </a:p>
          <a:p>
            <a:pPr lvl="2"/>
            <a:endParaRPr lang="en-US" dirty="0"/>
          </a:p>
        </p:txBody>
      </p:sp>
    </p:spTree>
    <p:extLst>
      <p:ext uri="{BB962C8B-B14F-4D97-AF65-F5344CB8AC3E}">
        <p14:creationId xmlns:p14="http://schemas.microsoft.com/office/powerpoint/2010/main" val="15392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Participant Inclusion Forms</a:t>
            </a:r>
          </a:p>
        </p:txBody>
      </p:sp>
      <p:sp>
        <p:nvSpPr>
          <p:cNvPr id="3" name="Content Placeholder 2"/>
          <p:cNvSpPr>
            <a:spLocks noGrp="1"/>
          </p:cNvSpPr>
          <p:nvPr>
            <p:ph idx="1"/>
          </p:nvPr>
        </p:nvSpPr>
        <p:spPr/>
        <p:txBody>
          <a:bodyPr/>
          <a:lstStyle/>
          <a:p>
            <a:r>
              <a:rPr lang="en-US" dirty="0"/>
              <a:t>Inclusion of Women and Minorities</a:t>
            </a:r>
          </a:p>
          <a:p>
            <a:r>
              <a:rPr lang="en-US" dirty="0"/>
              <a:t>Inclusion of Children</a:t>
            </a:r>
          </a:p>
          <a:p>
            <a:r>
              <a:rPr lang="en-US" dirty="0"/>
              <a:t>Inclusion of Vertebrate Animals</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253412" cy="308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23825" cy="310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7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Planned Enrollment Report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5013415" cy="463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806" y="1676401"/>
            <a:ext cx="7282960" cy="473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79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Project Summary</a:t>
            </a:r>
          </a:p>
        </p:txBody>
      </p:sp>
      <p:sp>
        <p:nvSpPr>
          <p:cNvPr id="3" name="Content Placeholder 2"/>
          <p:cNvSpPr>
            <a:spLocks noGrp="1"/>
          </p:cNvSpPr>
          <p:nvPr>
            <p:ph idx="1"/>
          </p:nvPr>
        </p:nvSpPr>
        <p:spPr/>
        <p:txBody>
          <a:bodyPr/>
          <a:lstStyle/>
          <a:p>
            <a:r>
              <a:rPr lang="en-US" dirty="0"/>
              <a:t>No more than 30 lines of text</a:t>
            </a:r>
          </a:p>
          <a:p>
            <a:r>
              <a:rPr lang="en-US" dirty="0"/>
              <a:t>Function is similar to an abstract</a:t>
            </a:r>
          </a:p>
          <a:p>
            <a:r>
              <a:rPr lang="en-US" dirty="0"/>
              <a:t>Highlights the significance, innovation, and approach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462545" cy="603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4D73F"/>
                </a:solidFill>
              </a:rPr>
              <a:t>Project Narrative</a:t>
            </a:r>
          </a:p>
        </p:txBody>
      </p:sp>
      <p:sp>
        <p:nvSpPr>
          <p:cNvPr id="3" name="Content Placeholder 2"/>
          <p:cNvSpPr>
            <a:spLocks noGrp="1"/>
          </p:cNvSpPr>
          <p:nvPr>
            <p:ph idx="1"/>
          </p:nvPr>
        </p:nvSpPr>
        <p:spPr>
          <a:xfrm>
            <a:off x="1009443" y="1807361"/>
            <a:ext cx="7125112" cy="1926439"/>
          </a:xfrm>
        </p:spPr>
        <p:txBody>
          <a:bodyPr/>
          <a:lstStyle/>
          <a:p>
            <a:r>
              <a:rPr lang="en-US" dirty="0"/>
              <a:t>No more than 2-3 sentences </a:t>
            </a:r>
          </a:p>
          <a:p>
            <a:r>
              <a:rPr lang="en-US" dirty="0"/>
              <a:t>Describes the relevance of the project to public health</a:t>
            </a:r>
          </a:p>
          <a:p>
            <a:r>
              <a:rPr lang="en-US" dirty="0"/>
              <a:t>Allows you to really demonstrate why this study should be funded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0"/>
            <a:ext cx="8898164"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36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Bibliography &amp; References Cited</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543800" cy="464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88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Facilities &amp; Other Resources</a:t>
            </a:r>
          </a:p>
        </p:txBody>
      </p:sp>
      <p:sp>
        <p:nvSpPr>
          <p:cNvPr id="3" name="Content Placeholder 2"/>
          <p:cNvSpPr>
            <a:spLocks noGrp="1"/>
          </p:cNvSpPr>
          <p:nvPr>
            <p:ph idx="1"/>
          </p:nvPr>
        </p:nvSpPr>
        <p:spPr/>
        <p:txBody>
          <a:bodyPr/>
          <a:lstStyle/>
          <a:p>
            <a:r>
              <a:rPr lang="en-US" dirty="0"/>
              <a:t>No page limit</a:t>
            </a:r>
          </a:p>
          <a:p>
            <a:r>
              <a:rPr lang="en-US" dirty="0"/>
              <a:t>Used to give a clear mental image of what your surroundings offer</a:t>
            </a:r>
          </a:p>
          <a:p>
            <a:r>
              <a:rPr lang="en-US" dirty="0"/>
              <a:t>Allows you to emphasize the feasibility of your proposal</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001000" cy="482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41011"/>
            <a:ext cx="8493938" cy="514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24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even is an F31?</a:t>
            </a:r>
          </a:p>
        </p:txBody>
      </p:sp>
      <p:sp>
        <p:nvSpPr>
          <p:cNvPr id="3" name="Content Placeholder 2"/>
          <p:cNvSpPr>
            <a:spLocks noGrp="1"/>
          </p:cNvSpPr>
          <p:nvPr>
            <p:ph idx="1"/>
          </p:nvPr>
        </p:nvSpPr>
        <p:spPr/>
        <p:txBody>
          <a:bodyPr/>
          <a:lstStyle/>
          <a:p>
            <a:r>
              <a:rPr lang="en-US" dirty="0"/>
              <a:t>Also known as the </a:t>
            </a:r>
            <a:r>
              <a:rPr lang="en-US" b="1" dirty="0"/>
              <a:t>Ruth L. </a:t>
            </a:r>
            <a:r>
              <a:rPr lang="en-US" b="1" dirty="0" err="1"/>
              <a:t>Kirschstein</a:t>
            </a:r>
            <a:r>
              <a:rPr lang="en-US" b="1" dirty="0"/>
              <a:t> </a:t>
            </a:r>
            <a:r>
              <a:rPr lang="en-US" b="1" dirty="0" err="1"/>
              <a:t>Predoctoral</a:t>
            </a:r>
            <a:r>
              <a:rPr lang="en-US" b="1" dirty="0"/>
              <a:t> Individual National Research Service Award</a:t>
            </a:r>
          </a:p>
          <a:p>
            <a:endParaRPr lang="en-US" dirty="0"/>
          </a:p>
          <a:p>
            <a:r>
              <a:rPr lang="en-US" dirty="0"/>
              <a:t>The purpose of this </a:t>
            </a:r>
            <a:r>
              <a:rPr lang="en-US" dirty="0" err="1"/>
              <a:t>Kirschstein</a:t>
            </a:r>
            <a:r>
              <a:rPr lang="en-US" dirty="0"/>
              <a:t>-NRSA program is to enable promising </a:t>
            </a:r>
            <a:r>
              <a:rPr lang="en-US" dirty="0" err="1"/>
              <a:t>predoctoral</a:t>
            </a:r>
            <a:r>
              <a:rPr lang="en-US" dirty="0"/>
              <a:t> students with </a:t>
            </a:r>
            <a:r>
              <a:rPr lang="en-US" b="1" u="sng" dirty="0">
                <a:solidFill>
                  <a:schemeClr val="bg1"/>
                </a:solidFill>
              </a:rPr>
              <a:t>potential to develop</a:t>
            </a:r>
            <a:r>
              <a:rPr lang="en-US" dirty="0"/>
              <a:t> into a productive, independent research scientists, to obtain mentored </a:t>
            </a:r>
            <a:r>
              <a:rPr lang="en-US" b="1" u="sng" dirty="0">
                <a:solidFill>
                  <a:schemeClr val="bg1"/>
                </a:solidFill>
              </a:rPr>
              <a:t>research training </a:t>
            </a:r>
            <a:r>
              <a:rPr lang="en-US" dirty="0"/>
              <a:t>while conducting dissertation research. The F31 is also used to enhance workforce diversity though a separate program.</a:t>
            </a:r>
          </a:p>
        </p:txBody>
      </p:sp>
    </p:spTree>
    <p:extLst>
      <p:ext uri="{BB962C8B-B14F-4D97-AF65-F5344CB8AC3E}">
        <p14:creationId xmlns:p14="http://schemas.microsoft.com/office/powerpoint/2010/main" val="8427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Equipment</a:t>
            </a:r>
          </a:p>
        </p:txBody>
      </p:sp>
      <p:sp>
        <p:nvSpPr>
          <p:cNvPr id="3" name="Content Placeholder 2"/>
          <p:cNvSpPr>
            <a:spLocks noGrp="1"/>
          </p:cNvSpPr>
          <p:nvPr>
            <p:ph idx="1"/>
          </p:nvPr>
        </p:nvSpPr>
        <p:spPr/>
        <p:txBody>
          <a:bodyPr/>
          <a:lstStyle/>
          <a:p>
            <a:r>
              <a:rPr lang="en-US" dirty="0"/>
              <a:t>No page limit</a:t>
            </a:r>
          </a:p>
          <a:p>
            <a:r>
              <a:rPr lang="en-US" dirty="0"/>
              <a:t>Differs from the previous file in that its’ primary focus is the detail of equipment specific to your study</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7956289" cy="195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89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76800" y="1828800"/>
            <a:ext cx="4114800" cy="49530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838200" y="228600"/>
            <a:ext cx="8534400" cy="6477000"/>
          </a:xfrm>
          <a:prstGeom prst="rect">
            <a:avLst/>
          </a:prstGeom>
        </p:spPr>
        <p:txBody>
          <a:bodyPr vert="horz" lIns="91440" tIns="45720" rIns="91440" bIns="45720" rtlCol="0" anchor="ctr">
            <a:normAutofit fontScale="47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sz="2500" b="1" u="sng" dirty="0"/>
              <a:t>Overview of Application Attachments</a:t>
            </a:r>
          </a:p>
          <a:p>
            <a:r>
              <a:rPr lang="en-US" dirty="0"/>
              <a:t>SF 424 (R&amp;R Form)</a:t>
            </a:r>
          </a:p>
          <a:p>
            <a:pPr lvl="1"/>
            <a:r>
              <a:rPr lang="en-US" dirty="0">
                <a:solidFill>
                  <a:srgbClr val="660066"/>
                </a:solidFill>
              </a:rPr>
              <a:t>Cover Letter</a:t>
            </a:r>
          </a:p>
          <a:p>
            <a:r>
              <a:rPr lang="en-US" dirty="0"/>
              <a:t>R&amp;R Other Project Information Form</a:t>
            </a:r>
          </a:p>
          <a:p>
            <a:pPr lvl="1"/>
            <a:r>
              <a:rPr lang="en-US" dirty="0">
                <a:solidFill>
                  <a:srgbClr val="660066"/>
                </a:solidFill>
              </a:rPr>
              <a:t>Human Subjects</a:t>
            </a:r>
          </a:p>
          <a:p>
            <a:pPr lvl="1"/>
            <a:r>
              <a:rPr lang="en-US" dirty="0">
                <a:solidFill>
                  <a:srgbClr val="660066"/>
                </a:solidFill>
              </a:rPr>
              <a:t>Inclusion of Minorities/Children</a:t>
            </a:r>
          </a:p>
          <a:p>
            <a:pPr lvl="1"/>
            <a:r>
              <a:rPr lang="en-US" dirty="0">
                <a:solidFill>
                  <a:srgbClr val="660066"/>
                </a:solidFill>
              </a:rPr>
              <a:t>Inclusion of Vertebrate Animals</a:t>
            </a:r>
          </a:p>
          <a:p>
            <a:pPr lvl="1"/>
            <a:r>
              <a:rPr lang="en-US" dirty="0">
                <a:solidFill>
                  <a:schemeClr val="accent2"/>
                </a:solidFill>
              </a:rPr>
              <a:t>Project Summary</a:t>
            </a:r>
          </a:p>
          <a:p>
            <a:pPr lvl="1"/>
            <a:r>
              <a:rPr lang="en-US" dirty="0">
                <a:solidFill>
                  <a:schemeClr val="accent2"/>
                </a:solidFill>
              </a:rPr>
              <a:t>Project Narrative</a:t>
            </a:r>
          </a:p>
          <a:p>
            <a:pPr lvl="1"/>
            <a:r>
              <a:rPr lang="en-US" dirty="0">
                <a:solidFill>
                  <a:srgbClr val="660066"/>
                </a:solidFill>
              </a:rPr>
              <a:t>Bibliography &amp; References Cited</a:t>
            </a:r>
          </a:p>
          <a:p>
            <a:pPr lvl="1"/>
            <a:r>
              <a:rPr lang="en-US" dirty="0">
                <a:solidFill>
                  <a:srgbClr val="660066"/>
                </a:solidFill>
              </a:rPr>
              <a:t>Facilities &amp; Other Resources</a:t>
            </a:r>
          </a:p>
          <a:p>
            <a:pPr lvl="1"/>
            <a:r>
              <a:rPr lang="en-US" dirty="0">
                <a:solidFill>
                  <a:srgbClr val="660066"/>
                </a:solidFill>
              </a:rPr>
              <a:t>Equipment</a:t>
            </a:r>
          </a:p>
          <a:p>
            <a:r>
              <a:rPr lang="en-US" dirty="0"/>
              <a:t>R&amp;R Senior/Key Person Profile</a:t>
            </a:r>
          </a:p>
          <a:p>
            <a:pPr lvl="1"/>
            <a:r>
              <a:rPr lang="en-US" dirty="0" err="1">
                <a:solidFill>
                  <a:srgbClr val="C4D73F"/>
                </a:solidFill>
              </a:rPr>
              <a:t>Biosk</a:t>
            </a:r>
            <a:r>
              <a:rPr lang="en-US" dirty="0" err="1">
                <a:solidFill>
                  <a:srgbClr val="3366FF"/>
                </a:solidFill>
              </a:rPr>
              <a:t>etch</a:t>
            </a:r>
            <a:r>
              <a:rPr lang="en-US" dirty="0">
                <a:solidFill>
                  <a:srgbClr val="3366FF"/>
                </a:solidFill>
              </a:rPr>
              <a:t>(</a:t>
            </a:r>
            <a:r>
              <a:rPr lang="en-US" dirty="0" err="1">
                <a:solidFill>
                  <a:srgbClr val="3366FF"/>
                </a:solidFill>
              </a:rPr>
              <a:t>es</a:t>
            </a:r>
            <a:r>
              <a:rPr lang="en-US" dirty="0">
                <a:solidFill>
                  <a:srgbClr val="3366FF"/>
                </a:solidFill>
              </a:rPr>
              <a:t>)</a:t>
            </a:r>
          </a:p>
          <a:p>
            <a:r>
              <a:rPr lang="en-US" dirty="0"/>
              <a:t>PHS Fellowship Supplemental Form</a:t>
            </a:r>
          </a:p>
          <a:p>
            <a:pPr lvl="1"/>
            <a:r>
              <a:rPr lang="en-US" dirty="0">
                <a:solidFill>
                  <a:schemeClr val="accent2"/>
                </a:solidFill>
              </a:rPr>
              <a:t>Introduction (if Resubmission)</a:t>
            </a:r>
          </a:p>
          <a:p>
            <a:pPr lvl="1"/>
            <a:r>
              <a:rPr lang="en-US" dirty="0"/>
              <a:t>Fellowship Applicant Section</a:t>
            </a:r>
          </a:p>
          <a:p>
            <a:pPr lvl="2"/>
            <a:r>
              <a:rPr lang="en-US" dirty="0">
                <a:solidFill>
                  <a:srgbClr val="C4D73F"/>
                </a:solidFill>
              </a:rPr>
              <a:t>Doctoral Dissertation and Research Experience</a:t>
            </a:r>
          </a:p>
          <a:p>
            <a:pPr lvl="2"/>
            <a:r>
              <a:rPr lang="en-US" dirty="0">
                <a:solidFill>
                  <a:srgbClr val="C4D73F"/>
                </a:solidFill>
              </a:rPr>
              <a:t>Training Goals and Objectives</a:t>
            </a:r>
          </a:p>
          <a:p>
            <a:pPr lvl="2"/>
            <a:r>
              <a:rPr lang="en-US" dirty="0">
                <a:solidFill>
                  <a:srgbClr val="C4D73F"/>
                </a:solidFill>
              </a:rPr>
              <a:t>Activities Planned Under this Award</a:t>
            </a:r>
          </a:p>
          <a:p>
            <a:pPr lvl="1"/>
            <a:r>
              <a:rPr lang="en-US" dirty="0"/>
              <a:t>Research Training Plan Section</a:t>
            </a:r>
          </a:p>
          <a:p>
            <a:pPr lvl="2"/>
            <a:r>
              <a:rPr lang="en-US" dirty="0">
                <a:solidFill>
                  <a:srgbClr val="C4D73F"/>
                </a:solidFill>
              </a:rPr>
              <a:t>Specific Aims</a:t>
            </a:r>
          </a:p>
          <a:p>
            <a:pPr lvl="2"/>
            <a:r>
              <a:rPr lang="en-US" dirty="0">
                <a:solidFill>
                  <a:srgbClr val="C4D73F"/>
                </a:solidFill>
              </a:rPr>
              <a:t>Research Strategy</a:t>
            </a:r>
          </a:p>
          <a:p>
            <a:pPr lvl="1"/>
            <a:r>
              <a:rPr lang="en-US" dirty="0">
                <a:solidFill>
                  <a:srgbClr val="C4D73F"/>
                </a:solidFill>
              </a:rPr>
              <a:t>Respective</a:t>
            </a:r>
            <a:r>
              <a:rPr lang="en-US" dirty="0"/>
              <a:t> </a:t>
            </a:r>
            <a:r>
              <a:rPr lang="en-US" dirty="0">
                <a:solidFill>
                  <a:srgbClr val="3366FF"/>
                </a:solidFill>
              </a:rPr>
              <a:t>Contributions</a:t>
            </a:r>
          </a:p>
          <a:p>
            <a:pPr lvl="1"/>
            <a:r>
              <a:rPr lang="en-US" dirty="0">
                <a:solidFill>
                  <a:srgbClr val="C4D73F"/>
                </a:solidFill>
              </a:rPr>
              <a:t>Selection of Sponsor and Institution</a:t>
            </a:r>
          </a:p>
          <a:p>
            <a:pPr lvl="1"/>
            <a:r>
              <a:rPr lang="en-US" dirty="0">
                <a:solidFill>
                  <a:schemeClr val="accent2"/>
                </a:solidFill>
              </a:rPr>
              <a:t>Training in Responsible Conduct of Research</a:t>
            </a:r>
          </a:p>
          <a:p>
            <a:pPr lvl="1"/>
            <a:r>
              <a:rPr lang="en-US" dirty="0"/>
              <a:t>Sponsors, Collaborators, and Consultants</a:t>
            </a:r>
          </a:p>
          <a:p>
            <a:pPr lvl="2"/>
            <a:r>
              <a:rPr lang="en-US" dirty="0">
                <a:solidFill>
                  <a:srgbClr val="3366FF"/>
                </a:solidFill>
              </a:rPr>
              <a:t>Sponsor and Co-Sponsor Statements</a:t>
            </a:r>
          </a:p>
          <a:p>
            <a:pPr lvl="2"/>
            <a:r>
              <a:rPr lang="en-US" dirty="0">
                <a:solidFill>
                  <a:srgbClr val="3366FF"/>
                </a:solidFill>
              </a:rPr>
              <a:t>Letters of Support</a:t>
            </a:r>
          </a:p>
          <a:p>
            <a:pPr lvl="1"/>
            <a:r>
              <a:rPr lang="en-US" dirty="0">
                <a:solidFill>
                  <a:srgbClr val="660066"/>
                </a:solidFill>
              </a:rPr>
              <a:t>Description of Institutional Environment and Commitment to Training</a:t>
            </a:r>
          </a:p>
          <a:p>
            <a:r>
              <a:rPr lang="en-US" dirty="0">
                <a:solidFill>
                  <a:srgbClr val="660066"/>
                </a:solidFill>
              </a:rPr>
              <a:t>Budget Section</a:t>
            </a:r>
          </a:p>
          <a:p>
            <a:pPr lvl="2"/>
            <a:endParaRPr lang="en-US" dirty="0"/>
          </a:p>
        </p:txBody>
      </p:sp>
    </p:spTree>
    <p:extLst>
      <p:ext uri="{BB962C8B-B14F-4D97-AF65-F5344CB8AC3E}">
        <p14:creationId xmlns:p14="http://schemas.microsoft.com/office/powerpoint/2010/main" val="181148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Biographical</a:t>
            </a:r>
            <a:r>
              <a:rPr lang="en-US" dirty="0"/>
              <a:t> </a:t>
            </a:r>
            <a:r>
              <a:rPr lang="en-US" dirty="0">
                <a:solidFill>
                  <a:srgbClr val="3366FF"/>
                </a:solidFill>
              </a:rPr>
              <a:t>Sketch(</a:t>
            </a:r>
            <a:r>
              <a:rPr lang="en-US" dirty="0" err="1">
                <a:solidFill>
                  <a:srgbClr val="3366FF"/>
                </a:solidFill>
              </a:rPr>
              <a:t>es</a:t>
            </a:r>
            <a:r>
              <a:rPr lang="en-US" dirty="0">
                <a:solidFill>
                  <a:srgbClr val="3366FF"/>
                </a:solidFill>
              </a:rPr>
              <a:t>)</a:t>
            </a:r>
          </a:p>
        </p:txBody>
      </p:sp>
      <p:sp>
        <p:nvSpPr>
          <p:cNvPr id="3" name="Content Placeholder 2"/>
          <p:cNvSpPr>
            <a:spLocks noGrp="1"/>
          </p:cNvSpPr>
          <p:nvPr>
            <p:ph idx="1"/>
          </p:nvPr>
        </p:nvSpPr>
        <p:spPr>
          <a:xfrm>
            <a:off x="838200" y="1905000"/>
            <a:ext cx="7296355" cy="4648200"/>
          </a:xfrm>
        </p:spPr>
        <p:txBody>
          <a:bodyPr>
            <a:normAutofit fontScale="85000" lnSpcReduction="10000"/>
          </a:bodyPr>
          <a:lstStyle/>
          <a:p>
            <a:r>
              <a:rPr lang="en-US" dirty="0"/>
              <a:t>Similar to resume and CV, but requires the following additional information:</a:t>
            </a:r>
          </a:p>
          <a:p>
            <a:pPr lvl="1"/>
            <a:r>
              <a:rPr lang="en-US" dirty="0"/>
              <a:t>Personal Statement</a:t>
            </a:r>
          </a:p>
          <a:p>
            <a:pPr lvl="1"/>
            <a:r>
              <a:rPr lang="en-US" dirty="0"/>
              <a:t>Positions and Honors</a:t>
            </a:r>
          </a:p>
          <a:p>
            <a:pPr lvl="1"/>
            <a:r>
              <a:rPr lang="en-US" dirty="0"/>
              <a:t>Contributions to Science</a:t>
            </a:r>
          </a:p>
          <a:p>
            <a:pPr lvl="2"/>
            <a:r>
              <a:rPr lang="en-US" dirty="0"/>
              <a:t>Two main research lines (undergraduate and graduate work)</a:t>
            </a:r>
          </a:p>
          <a:p>
            <a:pPr lvl="2"/>
            <a:r>
              <a:rPr lang="en-US" dirty="0"/>
              <a:t>Select 3 publications/presentations that highlight work in that area</a:t>
            </a:r>
          </a:p>
          <a:p>
            <a:pPr lvl="1"/>
            <a:r>
              <a:rPr lang="en-US" dirty="0"/>
              <a:t>Research Support</a:t>
            </a:r>
          </a:p>
          <a:p>
            <a:pPr lvl="1"/>
            <a:r>
              <a:rPr lang="en-US" dirty="0"/>
              <a:t>Scholastic Performance (F31/F32 Applicants Only)</a:t>
            </a:r>
          </a:p>
          <a:p>
            <a:endParaRPr lang="en-US" dirty="0"/>
          </a:p>
          <a:p>
            <a:r>
              <a:rPr lang="en-US" dirty="0"/>
              <a:t>Requires ERA Commons ID (https://public.era.nih.gov/commons)</a:t>
            </a:r>
          </a:p>
          <a:p>
            <a:pPr lvl="1"/>
            <a:r>
              <a:rPr lang="en-US" dirty="0"/>
              <a:t>Contact Grants Office to get setup</a:t>
            </a:r>
          </a:p>
          <a:p>
            <a:pPr lvl="1"/>
            <a:r>
              <a:rPr lang="en-US" dirty="0"/>
              <a:t>Will use this code for remainder of academic career </a:t>
            </a:r>
          </a:p>
          <a:p>
            <a:endParaRPr lang="en-US" dirty="0"/>
          </a:p>
          <a:p>
            <a:r>
              <a:rPr lang="en-US" dirty="0"/>
              <a:t>Examples: http://</a:t>
            </a:r>
            <a:r>
              <a:rPr lang="en-US" dirty="0" err="1"/>
              <a:t>grants.nih.gov</a:t>
            </a:r>
            <a:r>
              <a:rPr lang="en-US" dirty="0"/>
              <a:t>/grants/forms/</a:t>
            </a:r>
            <a:r>
              <a:rPr lang="en-US" dirty="0" err="1"/>
              <a:t>biosketch.htm</a:t>
            </a:r>
            <a:endParaRPr lang="en-US" dirty="0"/>
          </a:p>
          <a:p>
            <a:pPr marL="0" indent="0">
              <a:buNone/>
            </a:pPr>
            <a:endParaRPr lang="en-US" dirty="0"/>
          </a:p>
        </p:txBody>
      </p:sp>
    </p:spTree>
    <p:extLst>
      <p:ext uri="{BB962C8B-B14F-4D97-AF65-F5344CB8AC3E}">
        <p14:creationId xmlns:p14="http://schemas.microsoft.com/office/powerpoint/2010/main" val="126114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76800" y="1828800"/>
            <a:ext cx="4114800" cy="49530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838200" y="228600"/>
            <a:ext cx="8534400" cy="6477000"/>
          </a:xfrm>
          <a:prstGeom prst="rect">
            <a:avLst/>
          </a:prstGeom>
        </p:spPr>
        <p:txBody>
          <a:bodyPr vert="horz" lIns="91440" tIns="45720" rIns="91440" bIns="45720" rtlCol="0" anchor="ctr">
            <a:normAutofit fontScale="47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sz="2500" b="1" u="sng" dirty="0"/>
              <a:t>Overview of Application Attachments</a:t>
            </a:r>
          </a:p>
          <a:p>
            <a:r>
              <a:rPr lang="en-US" dirty="0"/>
              <a:t>SF 424 (R&amp;R Form)</a:t>
            </a:r>
          </a:p>
          <a:p>
            <a:pPr lvl="1"/>
            <a:r>
              <a:rPr lang="en-US" dirty="0">
                <a:solidFill>
                  <a:srgbClr val="660066"/>
                </a:solidFill>
              </a:rPr>
              <a:t>Cover Letter</a:t>
            </a:r>
          </a:p>
          <a:p>
            <a:r>
              <a:rPr lang="en-US" dirty="0"/>
              <a:t>R&amp;R Other Project Information Form</a:t>
            </a:r>
          </a:p>
          <a:p>
            <a:pPr lvl="1"/>
            <a:r>
              <a:rPr lang="en-US" dirty="0">
                <a:solidFill>
                  <a:srgbClr val="660066"/>
                </a:solidFill>
              </a:rPr>
              <a:t>Human Subjects</a:t>
            </a:r>
          </a:p>
          <a:p>
            <a:pPr lvl="1"/>
            <a:r>
              <a:rPr lang="en-US" dirty="0">
                <a:solidFill>
                  <a:srgbClr val="660066"/>
                </a:solidFill>
              </a:rPr>
              <a:t>Inclusion of Minorities/Children</a:t>
            </a:r>
          </a:p>
          <a:p>
            <a:pPr lvl="1"/>
            <a:r>
              <a:rPr lang="en-US" dirty="0">
                <a:solidFill>
                  <a:srgbClr val="660066"/>
                </a:solidFill>
              </a:rPr>
              <a:t>Inclusion of Vertebrate Animals</a:t>
            </a:r>
          </a:p>
          <a:p>
            <a:pPr lvl="1"/>
            <a:r>
              <a:rPr lang="en-US" dirty="0">
                <a:solidFill>
                  <a:schemeClr val="accent2"/>
                </a:solidFill>
              </a:rPr>
              <a:t>Project Summary</a:t>
            </a:r>
          </a:p>
          <a:p>
            <a:pPr lvl="1"/>
            <a:r>
              <a:rPr lang="en-US" dirty="0">
                <a:solidFill>
                  <a:schemeClr val="accent2"/>
                </a:solidFill>
              </a:rPr>
              <a:t>Project Narrative</a:t>
            </a:r>
          </a:p>
          <a:p>
            <a:pPr lvl="1"/>
            <a:r>
              <a:rPr lang="en-US" dirty="0">
                <a:solidFill>
                  <a:srgbClr val="660066"/>
                </a:solidFill>
              </a:rPr>
              <a:t>Bibliography &amp; References Cited</a:t>
            </a:r>
          </a:p>
          <a:p>
            <a:pPr lvl="1"/>
            <a:r>
              <a:rPr lang="en-US" dirty="0">
                <a:solidFill>
                  <a:srgbClr val="660066"/>
                </a:solidFill>
              </a:rPr>
              <a:t>Facilities &amp; Other Resources</a:t>
            </a:r>
          </a:p>
          <a:p>
            <a:pPr lvl="1"/>
            <a:r>
              <a:rPr lang="en-US" dirty="0">
                <a:solidFill>
                  <a:srgbClr val="660066"/>
                </a:solidFill>
              </a:rPr>
              <a:t>Equipment</a:t>
            </a:r>
          </a:p>
          <a:p>
            <a:r>
              <a:rPr lang="en-US" dirty="0"/>
              <a:t>R&amp;R Senior/Key Person Profile</a:t>
            </a:r>
          </a:p>
          <a:p>
            <a:pPr lvl="1"/>
            <a:r>
              <a:rPr lang="en-US" dirty="0" err="1">
                <a:solidFill>
                  <a:srgbClr val="C4D73F"/>
                </a:solidFill>
              </a:rPr>
              <a:t>Biosk</a:t>
            </a:r>
            <a:r>
              <a:rPr lang="en-US" dirty="0" err="1">
                <a:solidFill>
                  <a:srgbClr val="3366FF"/>
                </a:solidFill>
              </a:rPr>
              <a:t>etch</a:t>
            </a:r>
            <a:r>
              <a:rPr lang="en-US" dirty="0">
                <a:solidFill>
                  <a:srgbClr val="3366FF"/>
                </a:solidFill>
              </a:rPr>
              <a:t>(</a:t>
            </a:r>
            <a:r>
              <a:rPr lang="en-US" dirty="0" err="1">
                <a:solidFill>
                  <a:srgbClr val="3366FF"/>
                </a:solidFill>
              </a:rPr>
              <a:t>es</a:t>
            </a:r>
            <a:r>
              <a:rPr lang="en-US" dirty="0">
                <a:solidFill>
                  <a:srgbClr val="3366FF"/>
                </a:solidFill>
              </a:rPr>
              <a:t>)</a:t>
            </a:r>
          </a:p>
          <a:p>
            <a:r>
              <a:rPr lang="en-US" dirty="0"/>
              <a:t>PHS Fellowship Supplemental Form</a:t>
            </a:r>
          </a:p>
          <a:p>
            <a:pPr lvl="1"/>
            <a:r>
              <a:rPr lang="en-US" dirty="0">
                <a:solidFill>
                  <a:schemeClr val="accent2"/>
                </a:solidFill>
              </a:rPr>
              <a:t>Introduction (if Resubmission)</a:t>
            </a:r>
          </a:p>
          <a:p>
            <a:pPr lvl="1"/>
            <a:r>
              <a:rPr lang="en-US" dirty="0"/>
              <a:t>Fellowship Applicant Section</a:t>
            </a:r>
          </a:p>
          <a:p>
            <a:pPr lvl="2"/>
            <a:r>
              <a:rPr lang="en-US" dirty="0">
                <a:solidFill>
                  <a:srgbClr val="C4D73F"/>
                </a:solidFill>
              </a:rPr>
              <a:t>Doctoral Dissertation and Research Experience</a:t>
            </a:r>
          </a:p>
          <a:p>
            <a:pPr lvl="2"/>
            <a:r>
              <a:rPr lang="en-US" dirty="0">
                <a:solidFill>
                  <a:srgbClr val="C4D73F"/>
                </a:solidFill>
              </a:rPr>
              <a:t>Training Goals and Objectives</a:t>
            </a:r>
          </a:p>
          <a:p>
            <a:pPr lvl="2"/>
            <a:r>
              <a:rPr lang="en-US" dirty="0">
                <a:solidFill>
                  <a:srgbClr val="C4D73F"/>
                </a:solidFill>
              </a:rPr>
              <a:t>Activities Planned Under this Award</a:t>
            </a:r>
          </a:p>
          <a:p>
            <a:pPr lvl="1"/>
            <a:r>
              <a:rPr lang="en-US" dirty="0"/>
              <a:t>Research Training Plan Section</a:t>
            </a:r>
          </a:p>
          <a:p>
            <a:pPr lvl="2"/>
            <a:r>
              <a:rPr lang="en-US" dirty="0">
                <a:solidFill>
                  <a:srgbClr val="C4D73F"/>
                </a:solidFill>
              </a:rPr>
              <a:t>Specific Aims</a:t>
            </a:r>
          </a:p>
          <a:p>
            <a:pPr lvl="2"/>
            <a:r>
              <a:rPr lang="en-US" dirty="0">
                <a:solidFill>
                  <a:srgbClr val="C4D73F"/>
                </a:solidFill>
              </a:rPr>
              <a:t>Research Strategy</a:t>
            </a:r>
          </a:p>
          <a:p>
            <a:pPr lvl="1"/>
            <a:r>
              <a:rPr lang="en-US" dirty="0">
                <a:solidFill>
                  <a:srgbClr val="C4D73F"/>
                </a:solidFill>
              </a:rPr>
              <a:t>Respective</a:t>
            </a:r>
            <a:r>
              <a:rPr lang="en-US" dirty="0"/>
              <a:t> </a:t>
            </a:r>
            <a:r>
              <a:rPr lang="en-US" dirty="0">
                <a:solidFill>
                  <a:srgbClr val="3366FF"/>
                </a:solidFill>
              </a:rPr>
              <a:t>Contributions</a:t>
            </a:r>
          </a:p>
          <a:p>
            <a:pPr lvl="1"/>
            <a:r>
              <a:rPr lang="en-US" dirty="0">
                <a:solidFill>
                  <a:srgbClr val="C4D73F"/>
                </a:solidFill>
              </a:rPr>
              <a:t>Selection of Sponsor and Institution</a:t>
            </a:r>
          </a:p>
          <a:p>
            <a:pPr lvl="1"/>
            <a:r>
              <a:rPr lang="en-US" dirty="0">
                <a:solidFill>
                  <a:schemeClr val="accent2"/>
                </a:solidFill>
              </a:rPr>
              <a:t>Training in Responsible Conduct of Research</a:t>
            </a:r>
          </a:p>
          <a:p>
            <a:pPr lvl="1"/>
            <a:r>
              <a:rPr lang="en-US" dirty="0"/>
              <a:t>Sponsors, Collaborators, and Consultants</a:t>
            </a:r>
          </a:p>
          <a:p>
            <a:pPr lvl="2"/>
            <a:r>
              <a:rPr lang="en-US" dirty="0">
                <a:solidFill>
                  <a:srgbClr val="3366FF"/>
                </a:solidFill>
              </a:rPr>
              <a:t>Sponsor and Co-Sponsor Statements</a:t>
            </a:r>
          </a:p>
          <a:p>
            <a:pPr lvl="2"/>
            <a:r>
              <a:rPr lang="en-US" dirty="0">
                <a:solidFill>
                  <a:srgbClr val="3366FF"/>
                </a:solidFill>
              </a:rPr>
              <a:t>Letters of Support</a:t>
            </a:r>
          </a:p>
          <a:p>
            <a:pPr lvl="1"/>
            <a:r>
              <a:rPr lang="en-US" dirty="0">
                <a:solidFill>
                  <a:srgbClr val="660066"/>
                </a:solidFill>
              </a:rPr>
              <a:t>Description of Institutional Environment and Commitment to Training</a:t>
            </a:r>
          </a:p>
          <a:p>
            <a:r>
              <a:rPr lang="en-US" dirty="0">
                <a:solidFill>
                  <a:srgbClr val="660066"/>
                </a:solidFill>
              </a:rPr>
              <a:t>Budget Section</a:t>
            </a:r>
          </a:p>
          <a:p>
            <a:pPr lvl="2"/>
            <a:endParaRPr lang="en-US" dirty="0"/>
          </a:p>
        </p:txBody>
      </p:sp>
    </p:spTree>
    <p:extLst>
      <p:ext uri="{BB962C8B-B14F-4D97-AF65-F5344CB8AC3E}">
        <p14:creationId xmlns:p14="http://schemas.microsoft.com/office/powerpoint/2010/main" val="2912911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61260112"/>
              </p:ext>
            </p:extLst>
          </p:nvPr>
        </p:nvGraphicFramePr>
        <p:xfrm>
          <a:off x="1143000" y="381000"/>
          <a:ext cx="7124700" cy="542544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370840">
                <a:tc>
                  <a:txBody>
                    <a:bodyPr/>
                    <a:lstStyle/>
                    <a:p>
                      <a:pPr algn="ctr"/>
                      <a:r>
                        <a:rPr lang="en-US" dirty="0"/>
                        <a:t>Section</a:t>
                      </a:r>
                      <a:r>
                        <a:rPr lang="en-US" baseline="0" dirty="0"/>
                        <a:t> of Application</a:t>
                      </a:r>
                      <a:endParaRPr lang="en-US" dirty="0"/>
                    </a:p>
                  </a:txBody>
                  <a:tcPr/>
                </a:tc>
                <a:tc>
                  <a:txBody>
                    <a:bodyPr/>
                    <a:lstStyle/>
                    <a:p>
                      <a:pPr algn="ctr"/>
                      <a:r>
                        <a:rPr lang="en-US" dirty="0"/>
                        <a:t>Page Limits</a:t>
                      </a:r>
                    </a:p>
                  </a:txBody>
                  <a:tcPr/>
                </a:tc>
                <a:extLst>
                  <a:ext uri="{0D108BD9-81ED-4DB2-BD59-A6C34878D82A}">
                    <a16:rowId xmlns:a16="http://schemas.microsoft.com/office/drawing/2014/main" val="10000"/>
                  </a:ext>
                </a:extLst>
              </a:tr>
              <a:tr h="370840">
                <a:tc>
                  <a:txBody>
                    <a:bodyPr/>
                    <a:lstStyle/>
                    <a:p>
                      <a:r>
                        <a:rPr lang="en-US" dirty="0"/>
                        <a:t>Introduction to Resubmission (when applicable)</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r>
                        <a:rPr lang="en-US" dirty="0"/>
                        <a:t>Applicant’s Background and Goals for Fellowship Training</a:t>
                      </a:r>
                    </a:p>
                  </a:txBody>
                  <a:tcPr/>
                </a:tc>
                <a:tc>
                  <a:txBody>
                    <a:bodyPr/>
                    <a:lstStyle/>
                    <a:p>
                      <a:pPr algn="ctr"/>
                      <a:r>
                        <a:rPr lang="en-US" dirty="0"/>
                        <a:t>6</a:t>
                      </a:r>
                    </a:p>
                  </a:txBody>
                  <a:tcPr/>
                </a:tc>
                <a:extLst>
                  <a:ext uri="{0D108BD9-81ED-4DB2-BD59-A6C34878D82A}">
                    <a16:rowId xmlns:a16="http://schemas.microsoft.com/office/drawing/2014/main" val="10002"/>
                  </a:ext>
                </a:extLst>
              </a:tr>
              <a:tr h="370840">
                <a:tc>
                  <a:txBody>
                    <a:bodyPr/>
                    <a:lstStyle/>
                    <a:p>
                      <a:r>
                        <a:rPr lang="en-US" dirty="0"/>
                        <a:t>Specific Aims</a:t>
                      </a:r>
                    </a:p>
                  </a:txBody>
                  <a:tcPr/>
                </a:tc>
                <a:tc>
                  <a:txBody>
                    <a:bodyPr/>
                    <a:lstStyle/>
                    <a:p>
                      <a:pPr algn="ctr"/>
                      <a:r>
                        <a:rPr lang="en-US" dirty="0"/>
                        <a:t>1</a:t>
                      </a:r>
                    </a:p>
                  </a:txBody>
                  <a:tcPr/>
                </a:tc>
                <a:extLst>
                  <a:ext uri="{0D108BD9-81ED-4DB2-BD59-A6C34878D82A}">
                    <a16:rowId xmlns:a16="http://schemas.microsoft.com/office/drawing/2014/main" val="10003"/>
                  </a:ext>
                </a:extLst>
              </a:tr>
              <a:tr h="370840">
                <a:tc>
                  <a:txBody>
                    <a:bodyPr/>
                    <a:lstStyle/>
                    <a:p>
                      <a:r>
                        <a:rPr lang="en-US" dirty="0"/>
                        <a:t>Research Strategy</a:t>
                      </a:r>
                    </a:p>
                  </a:txBody>
                  <a:tcPr/>
                </a:tc>
                <a:tc>
                  <a:txBody>
                    <a:bodyPr/>
                    <a:lstStyle/>
                    <a:p>
                      <a:pPr algn="ctr"/>
                      <a:r>
                        <a:rPr lang="en-US" dirty="0"/>
                        <a:t>6</a:t>
                      </a:r>
                    </a:p>
                  </a:txBody>
                  <a:tcPr/>
                </a:tc>
                <a:extLst>
                  <a:ext uri="{0D108BD9-81ED-4DB2-BD59-A6C34878D82A}">
                    <a16:rowId xmlns:a16="http://schemas.microsoft.com/office/drawing/2014/main" val="10004"/>
                  </a:ext>
                </a:extLst>
              </a:tr>
              <a:tr h="370840">
                <a:tc>
                  <a:txBody>
                    <a:bodyPr/>
                    <a:lstStyle/>
                    <a:p>
                      <a:r>
                        <a:rPr lang="en-US" dirty="0"/>
                        <a:t>Respective Contributions</a:t>
                      </a:r>
                    </a:p>
                  </a:txBody>
                  <a:tcPr/>
                </a:tc>
                <a:tc>
                  <a:txBody>
                    <a:bodyPr/>
                    <a:lstStyle/>
                    <a:p>
                      <a:pPr algn="ctr"/>
                      <a:r>
                        <a:rPr lang="en-US" dirty="0"/>
                        <a:t>1</a:t>
                      </a:r>
                    </a:p>
                  </a:txBody>
                  <a:tcPr/>
                </a:tc>
                <a:extLst>
                  <a:ext uri="{0D108BD9-81ED-4DB2-BD59-A6C34878D82A}">
                    <a16:rowId xmlns:a16="http://schemas.microsoft.com/office/drawing/2014/main" val="10005"/>
                  </a:ext>
                </a:extLst>
              </a:tr>
              <a:tr h="370840">
                <a:tc>
                  <a:txBody>
                    <a:bodyPr/>
                    <a:lstStyle/>
                    <a:p>
                      <a:r>
                        <a:rPr lang="en-US" dirty="0"/>
                        <a:t>Selection of Sponsor Institution</a:t>
                      </a:r>
                    </a:p>
                  </a:txBody>
                  <a:tcPr/>
                </a:tc>
                <a:tc>
                  <a:txBody>
                    <a:bodyPr/>
                    <a:lstStyle/>
                    <a:p>
                      <a:pPr algn="ctr"/>
                      <a:r>
                        <a:rPr lang="en-US" dirty="0"/>
                        <a:t>1</a:t>
                      </a:r>
                    </a:p>
                  </a:txBody>
                  <a:tcPr/>
                </a:tc>
                <a:extLst>
                  <a:ext uri="{0D108BD9-81ED-4DB2-BD59-A6C34878D82A}">
                    <a16:rowId xmlns:a16="http://schemas.microsoft.com/office/drawing/2014/main" val="10006"/>
                  </a:ext>
                </a:extLst>
              </a:tr>
              <a:tr h="370840">
                <a:tc>
                  <a:txBody>
                    <a:bodyPr/>
                    <a:lstStyle/>
                    <a:p>
                      <a:r>
                        <a:rPr lang="en-US" dirty="0"/>
                        <a:t>Training in Responsible Conduct of</a:t>
                      </a:r>
                      <a:r>
                        <a:rPr lang="en-US" baseline="0" dirty="0"/>
                        <a:t> Research</a:t>
                      </a:r>
                      <a:endParaRPr lang="en-US" dirty="0"/>
                    </a:p>
                  </a:txBody>
                  <a:tcPr/>
                </a:tc>
                <a:tc>
                  <a:txBody>
                    <a:bodyPr/>
                    <a:lstStyle/>
                    <a:p>
                      <a:pPr algn="ctr"/>
                      <a:r>
                        <a:rPr lang="en-US" dirty="0"/>
                        <a:t>1</a:t>
                      </a:r>
                    </a:p>
                  </a:txBody>
                  <a:tcPr/>
                </a:tc>
                <a:extLst>
                  <a:ext uri="{0D108BD9-81ED-4DB2-BD59-A6C34878D82A}">
                    <a16:rowId xmlns:a16="http://schemas.microsoft.com/office/drawing/2014/main" val="10007"/>
                  </a:ext>
                </a:extLst>
              </a:tr>
              <a:tr h="370840">
                <a:tc>
                  <a:txBody>
                    <a:bodyPr/>
                    <a:lstStyle/>
                    <a:p>
                      <a:r>
                        <a:rPr lang="en-US" dirty="0"/>
                        <a:t>Sponsor and Co-Sponsor Statements</a:t>
                      </a:r>
                    </a:p>
                  </a:txBody>
                  <a:tcPr/>
                </a:tc>
                <a:tc>
                  <a:txBody>
                    <a:bodyPr/>
                    <a:lstStyle/>
                    <a:p>
                      <a:pPr algn="ctr"/>
                      <a:r>
                        <a:rPr lang="en-US" dirty="0"/>
                        <a:t>6</a:t>
                      </a:r>
                    </a:p>
                  </a:txBody>
                  <a:tcPr/>
                </a:tc>
                <a:extLst>
                  <a:ext uri="{0D108BD9-81ED-4DB2-BD59-A6C34878D82A}">
                    <a16:rowId xmlns:a16="http://schemas.microsoft.com/office/drawing/2014/main" val="10008"/>
                  </a:ext>
                </a:extLst>
              </a:tr>
              <a:tr h="370840">
                <a:tc>
                  <a:txBody>
                    <a:bodyPr/>
                    <a:lstStyle/>
                    <a:p>
                      <a:r>
                        <a:rPr lang="en-US" dirty="0"/>
                        <a:t>Letters of Support from Collaborators, Contributors, and Consultants</a:t>
                      </a:r>
                    </a:p>
                  </a:txBody>
                  <a:tcPr/>
                </a:tc>
                <a:tc>
                  <a:txBody>
                    <a:bodyPr/>
                    <a:lstStyle/>
                    <a:p>
                      <a:pPr algn="ctr"/>
                      <a:r>
                        <a:rPr lang="en-US" dirty="0"/>
                        <a:t>6</a:t>
                      </a:r>
                    </a:p>
                  </a:txBody>
                  <a:tcPr/>
                </a:tc>
                <a:extLst>
                  <a:ext uri="{0D108BD9-81ED-4DB2-BD59-A6C34878D82A}">
                    <a16:rowId xmlns:a16="http://schemas.microsoft.com/office/drawing/2014/main" val="10009"/>
                  </a:ext>
                </a:extLst>
              </a:tr>
              <a:tr h="370840">
                <a:tc>
                  <a:txBody>
                    <a:bodyPr/>
                    <a:lstStyle/>
                    <a:p>
                      <a:r>
                        <a:rPr lang="en-US" dirty="0"/>
                        <a:t>Description of Institutional Environment and Commitment to Training</a:t>
                      </a:r>
                    </a:p>
                  </a:txBody>
                  <a:tcPr/>
                </a:tc>
                <a:tc>
                  <a:txBody>
                    <a:bodyPr/>
                    <a:lstStyle/>
                    <a:p>
                      <a:pPr algn="ctr"/>
                      <a:r>
                        <a:rPr lang="en-US" dirty="0"/>
                        <a:t>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64993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40432517"/>
              </p:ext>
            </p:extLst>
          </p:nvPr>
        </p:nvGraphicFramePr>
        <p:xfrm>
          <a:off x="1143000" y="381000"/>
          <a:ext cx="7124700" cy="542544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370840">
                <a:tc>
                  <a:txBody>
                    <a:bodyPr/>
                    <a:lstStyle/>
                    <a:p>
                      <a:pPr algn="ctr"/>
                      <a:r>
                        <a:rPr lang="en-US" dirty="0"/>
                        <a:t>Section</a:t>
                      </a:r>
                      <a:r>
                        <a:rPr lang="en-US" baseline="0" dirty="0"/>
                        <a:t> of Application</a:t>
                      </a:r>
                      <a:endParaRPr lang="en-US" dirty="0"/>
                    </a:p>
                  </a:txBody>
                  <a:tcPr/>
                </a:tc>
                <a:tc>
                  <a:txBody>
                    <a:bodyPr/>
                    <a:lstStyle/>
                    <a:p>
                      <a:pPr algn="ctr"/>
                      <a:r>
                        <a:rPr lang="en-US" dirty="0"/>
                        <a:t>Page Limits</a:t>
                      </a:r>
                    </a:p>
                  </a:txBody>
                  <a:tcPr/>
                </a:tc>
                <a:extLst>
                  <a:ext uri="{0D108BD9-81ED-4DB2-BD59-A6C34878D82A}">
                    <a16:rowId xmlns:a16="http://schemas.microsoft.com/office/drawing/2014/main" val="10000"/>
                  </a:ext>
                </a:extLst>
              </a:tr>
              <a:tr h="370840">
                <a:tc>
                  <a:txBody>
                    <a:bodyPr/>
                    <a:lstStyle/>
                    <a:p>
                      <a:r>
                        <a:rPr lang="en-US" dirty="0"/>
                        <a:t>Introduction to Resubmission (when applicable)</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r>
                        <a:rPr lang="en-US" dirty="0">
                          <a:solidFill>
                            <a:srgbClr val="FF0000"/>
                          </a:solidFill>
                        </a:rPr>
                        <a:t>Applicant’s Background and Goals for Fellowship Training</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2"/>
                  </a:ext>
                </a:extLst>
              </a:tr>
              <a:tr h="370840">
                <a:tc>
                  <a:txBody>
                    <a:bodyPr/>
                    <a:lstStyle/>
                    <a:p>
                      <a:r>
                        <a:rPr lang="en-US" dirty="0"/>
                        <a:t>Specific Aims</a:t>
                      </a:r>
                    </a:p>
                  </a:txBody>
                  <a:tcPr/>
                </a:tc>
                <a:tc>
                  <a:txBody>
                    <a:bodyPr/>
                    <a:lstStyle/>
                    <a:p>
                      <a:pPr algn="ctr"/>
                      <a:r>
                        <a:rPr lang="en-US" dirty="0"/>
                        <a:t>1</a:t>
                      </a:r>
                    </a:p>
                  </a:txBody>
                  <a:tcPr/>
                </a:tc>
                <a:extLst>
                  <a:ext uri="{0D108BD9-81ED-4DB2-BD59-A6C34878D82A}">
                    <a16:rowId xmlns:a16="http://schemas.microsoft.com/office/drawing/2014/main" val="10003"/>
                  </a:ext>
                </a:extLst>
              </a:tr>
              <a:tr h="370840">
                <a:tc>
                  <a:txBody>
                    <a:bodyPr/>
                    <a:lstStyle/>
                    <a:p>
                      <a:r>
                        <a:rPr lang="en-US" dirty="0"/>
                        <a:t>Research Strategy</a:t>
                      </a:r>
                    </a:p>
                  </a:txBody>
                  <a:tcPr/>
                </a:tc>
                <a:tc>
                  <a:txBody>
                    <a:bodyPr/>
                    <a:lstStyle/>
                    <a:p>
                      <a:pPr algn="ctr"/>
                      <a:r>
                        <a:rPr lang="en-US" dirty="0"/>
                        <a:t>6</a:t>
                      </a:r>
                    </a:p>
                  </a:txBody>
                  <a:tcPr/>
                </a:tc>
                <a:extLst>
                  <a:ext uri="{0D108BD9-81ED-4DB2-BD59-A6C34878D82A}">
                    <a16:rowId xmlns:a16="http://schemas.microsoft.com/office/drawing/2014/main" val="10004"/>
                  </a:ext>
                </a:extLst>
              </a:tr>
              <a:tr h="370840">
                <a:tc>
                  <a:txBody>
                    <a:bodyPr/>
                    <a:lstStyle/>
                    <a:p>
                      <a:r>
                        <a:rPr lang="en-US" dirty="0"/>
                        <a:t>Respective Contributions</a:t>
                      </a:r>
                    </a:p>
                  </a:txBody>
                  <a:tcPr/>
                </a:tc>
                <a:tc>
                  <a:txBody>
                    <a:bodyPr/>
                    <a:lstStyle/>
                    <a:p>
                      <a:pPr algn="ctr"/>
                      <a:r>
                        <a:rPr lang="en-US" dirty="0"/>
                        <a:t>1</a:t>
                      </a:r>
                    </a:p>
                  </a:txBody>
                  <a:tcPr/>
                </a:tc>
                <a:extLst>
                  <a:ext uri="{0D108BD9-81ED-4DB2-BD59-A6C34878D82A}">
                    <a16:rowId xmlns:a16="http://schemas.microsoft.com/office/drawing/2014/main" val="10005"/>
                  </a:ext>
                </a:extLst>
              </a:tr>
              <a:tr h="370840">
                <a:tc>
                  <a:txBody>
                    <a:bodyPr/>
                    <a:lstStyle/>
                    <a:p>
                      <a:r>
                        <a:rPr lang="en-US" dirty="0"/>
                        <a:t>Selection of Sponsor Institution</a:t>
                      </a:r>
                    </a:p>
                  </a:txBody>
                  <a:tcPr/>
                </a:tc>
                <a:tc>
                  <a:txBody>
                    <a:bodyPr/>
                    <a:lstStyle/>
                    <a:p>
                      <a:pPr algn="ctr"/>
                      <a:r>
                        <a:rPr lang="en-US" dirty="0"/>
                        <a:t>1</a:t>
                      </a:r>
                    </a:p>
                  </a:txBody>
                  <a:tcPr/>
                </a:tc>
                <a:extLst>
                  <a:ext uri="{0D108BD9-81ED-4DB2-BD59-A6C34878D82A}">
                    <a16:rowId xmlns:a16="http://schemas.microsoft.com/office/drawing/2014/main" val="10006"/>
                  </a:ext>
                </a:extLst>
              </a:tr>
              <a:tr h="370840">
                <a:tc>
                  <a:txBody>
                    <a:bodyPr/>
                    <a:lstStyle/>
                    <a:p>
                      <a:r>
                        <a:rPr lang="en-US" dirty="0"/>
                        <a:t>Training in Responsible Conduct of</a:t>
                      </a:r>
                      <a:r>
                        <a:rPr lang="en-US" baseline="0" dirty="0"/>
                        <a:t> Research</a:t>
                      </a:r>
                      <a:endParaRPr lang="en-US" dirty="0"/>
                    </a:p>
                  </a:txBody>
                  <a:tcPr/>
                </a:tc>
                <a:tc>
                  <a:txBody>
                    <a:bodyPr/>
                    <a:lstStyle/>
                    <a:p>
                      <a:pPr algn="ctr"/>
                      <a:r>
                        <a:rPr lang="en-US" dirty="0"/>
                        <a:t>1</a:t>
                      </a:r>
                    </a:p>
                  </a:txBody>
                  <a:tcPr/>
                </a:tc>
                <a:extLst>
                  <a:ext uri="{0D108BD9-81ED-4DB2-BD59-A6C34878D82A}">
                    <a16:rowId xmlns:a16="http://schemas.microsoft.com/office/drawing/2014/main" val="10007"/>
                  </a:ext>
                </a:extLst>
              </a:tr>
              <a:tr h="370840">
                <a:tc>
                  <a:txBody>
                    <a:bodyPr/>
                    <a:lstStyle/>
                    <a:p>
                      <a:r>
                        <a:rPr lang="en-US" dirty="0"/>
                        <a:t>Sponsor and Co-Sponsor Statements</a:t>
                      </a:r>
                    </a:p>
                  </a:txBody>
                  <a:tcPr/>
                </a:tc>
                <a:tc>
                  <a:txBody>
                    <a:bodyPr/>
                    <a:lstStyle/>
                    <a:p>
                      <a:pPr algn="ctr"/>
                      <a:r>
                        <a:rPr lang="en-US" dirty="0"/>
                        <a:t>6</a:t>
                      </a:r>
                    </a:p>
                  </a:txBody>
                  <a:tcPr/>
                </a:tc>
                <a:extLst>
                  <a:ext uri="{0D108BD9-81ED-4DB2-BD59-A6C34878D82A}">
                    <a16:rowId xmlns:a16="http://schemas.microsoft.com/office/drawing/2014/main" val="10008"/>
                  </a:ext>
                </a:extLst>
              </a:tr>
              <a:tr h="370840">
                <a:tc>
                  <a:txBody>
                    <a:bodyPr/>
                    <a:lstStyle/>
                    <a:p>
                      <a:r>
                        <a:rPr lang="en-US" dirty="0"/>
                        <a:t>Letters of Support from Collaborators, Contributors, and Consultants</a:t>
                      </a:r>
                    </a:p>
                  </a:txBody>
                  <a:tcPr/>
                </a:tc>
                <a:tc>
                  <a:txBody>
                    <a:bodyPr/>
                    <a:lstStyle/>
                    <a:p>
                      <a:pPr algn="ctr"/>
                      <a:r>
                        <a:rPr lang="en-US" dirty="0"/>
                        <a:t>6</a:t>
                      </a:r>
                    </a:p>
                  </a:txBody>
                  <a:tcPr/>
                </a:tc>
                <a:extLst>
                  <a:ext uri="{0D108BD9-81ED-4DB2-BD59-A6C34878D82A}">
                    <a16:rowId xmlns:a16="http://schemas.microsoft.com/office/drawing/2014/main" val="10009"/>
                  </a:ext>
                </a:extLst>
              </a:tr>
              <a:tr h="370840">
                <a:tc>
                  <a:txBody>
                    <a:bodyPr/>
                    <a:lstStyle/>
                    <a:p>
                      <a:r>
                        <a:rPr lang="en-US" dirty="0"/>
                        <a:t>Description of Institutional Environment and Commitment to Training</a:t>
                      </a:r>
                    </a:p>
                  </a:txBody>
                  <a:tcPr/>
                </a:tc>
                <a:tc>
                  <a:txBody>
                    <a:bodyPr/>
                    <a:lstStyle/>
                    <a:p>
                      <a:pPr algn="ctr"/>
                      <a:r>
                        <a:rPr lang="en-US" dirty="0"/>
                        <a:t>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17068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Doctoral Dissertation and Research Experience</a:t>
            </a:r>
          </a:p>
        </p:txBody>
      </p:sp>
      <p:sp>
        <p:nvSpPr>
          <p:cNvPr id="3" name="Content Placeholder 2"/>
          <p:cNvSpPr>
            <a:spLocks noGrp="1"/>
          </p:cNvSpPr>
          <p:nvPr>
            <p:ph idx="1"/>
          </p:nvPr>
        </p:nvSpPr>
        <p:spPr/>
        <p:txBody>
          <a:bodyPr>
            <a:normAutofit/>
          </a:bodyPr>
          <a:lstStyle/>
          <a:p>
            <a:r>
              <a:rPr lang="en-US" dirty="0"/>
              <a:t>Summarize your research experience in chronological order. </a:t>
            </a:r>
          </a:p>
          <a:p>
            <a:pPr lvl="1"/>
            <a:r>
              <a:rPr lang="en-US" dirty="0"/>
              <a:t>If possible, include the areas studied and conclusions drawn</a:t>
            </a:r>
          </a:p>
          <a:p>
            <a:r>
              <a:rPr lang="en-US" dirty="0"/>
              <a:t>Include a narrative of doctoral dissertation (may be preliminary).</a:t>
            </a:r>
          </a:p>
          <a:p>
            <a:r>
              <a:rPr lang="en-US" dirty="0"/>
              <a:t>If you have no research experience, list other scientific experience. Do not list academic courses. </a:t>
            </a:r>
          </a:p>
        </p:txBody>
      </p:sp>
    </p:spTree>
    <p:extLst>
      <p:ext uri="{BB962C8B-B14F-4D97-AF65-F5344CB8AC3E}">
        <p14:creationId xmlns:p14="http://schemas.microsoft.com/office/powerpoint/2010/main" val="4028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4D73F"/>
                </a:solidFill>
              </a:rPr>
              <a:t>Training Goals and Objectives</a:t>
            </a:r>
          </a:p>
        </p:txBody>
      </p:sp>
      <p:sp>
        <p:nvSpPr>
          <p:cNvPr id="3" name="Content Placeholder 2"/>
          <p:cNvSpPr>
            <a:spLocks noGrp="1"/>
          </p:cNvSpPr>
          <p:nvPr>
            <p:ph idx="1"/>
          </p:nvPr>
        </p:nvSpPr>
        <p:spPr/>
        <p:txBody>
          <a:bodyPr/>
          <a:lstStyle/>
          <a:p>
            <a:r>
              <a:rPr lang="en-US" dirty="0"/>
              <a:t>Describe your overall training goals for the duration of the fellowship</a:t>
            </a:r>
          </a:p>
          <a:p>
            <a:r>
              <a:rPr lang="en-US" dirty="0"/>
              <a:t>Explain how the proposed fellowship will enable the attainment of these goals.</a:t>
            </a:r>
          </a:p>
          <a:p>
            <a:r>
              <a:rPr lang="en-US" dirty="0"/>
              <a:t>Identify the skills, theories, conceptual approaches, etc. to be learned or enhanced during the award. </a:t>
            </a:r>
          </a:p>
          <a:p>
            <a:r>
              <a:rPr lang="en-US" dirty="0"/>
              <a:t>Discuss how the proposed research will facilitate your  transition to the next career stage.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
            <a:ext cx="5044245"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9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4D73F"/>
                </a:solidFill>
              </a:rPr>
              <a:t>Activities Planned Under this Award</a:t>
            </a:r>
          </a:p>
        </p:txBody>
      </p:sp>
      <p:sp>
        <p:nvSpPr>
          <p:cNvPr id="3" name="Content Placeholder 2"/>
          <p:cNvSpPr>
            <a:spLocks noGrp="1"/>
          </p:cNvSpPr>
          <p:nvPr>
            <p:ph idx="1"/>
          </p:nvPr>
        </p:nvSpPr>
        <p:spPr/>
        <p:txBody>
          <a:bodyPr/>
          <a:lstStyle/>
          <a:p>
            <a:r>
              <a:rPr lang="en-US" dirty="0"/>
              <a:t>Describe, by year, the activities (research, coursework, etc.) you will be involved in during the proposed award and </a:t>
            </a:r>
            <a:r>
              <a:rPr lang="en-US" i="1" u="sng" dirty="0"/>
              <a:t>estimate the percentage of time to be devoted to each activity</a:t>
            </a:r>
            <a:r>
              <a:rPr lang="en-US" u="sng" dirty="0"/>
              <a:t> </a:t>
            </a:r>
          </a:p>
          <a:p>
            <a:r>
              <a:rPr lang="en-US" dirty="0"/>
              <a:t>The activities planned under this award should be individually tailored and well integrated with your research project. </a:t>
            </a:r>
          </a:p>
          <a:p>
            <a:r>
              <a:rPr lang="en-US" dirty="0"/>
              <a:t>Describe the skills and techniques that you intend to learn </a:t>
            </a:r>
          </a:p>
          <a:p>
            <a:r>
              <a:rPr lang="en-US" dirty="0"/>
              <a:t>Provide a timeline detailing the proposed research training and related activities for the entire duration of the program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5481637" cy="6447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81200" y="152400"/>
            <a:ext cx="22098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199" y="1447800"/>
            <a:ext cx="5481637" cy="2667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00837" y="5244814"/>
            <a:ext cx="1523999" cy="584775"/>
          </a:xfrm>
          <a:prstGeom prst="rect">
            <a:avLst/>
          </a:prstGeom>
          <a:solidFill>
            <a:srgbClr val="FFFFFF"/>
          </a:solidFill>
          <a:ln w="38100">
            <a:solidFill>
              <a:srgbClr val="FF0000"/>
            </a:solidFill>
          </a:ln>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Non-research based goals</a:t>
            </a:r>
          </a:p>
        </p:txBody>
      </p:sp>
    </p:spTree>
    <p:extLst>
      <p:ext uri="{BB962C8B-B14F-4D97-AF65-F5344CB8AC3E}">
        <p14:creationId xmlns:p14="http://schemas.microsoft.com/office/powerpoint/2010/main" val="38276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38065957"/>
              </p:ext>
            </p:extLst>
          </p:nvPr>
        </p:nvGraphicFramePr>
        <p:xfrm>
          <a:off x="1143000" y="381000"/>
          <a:ext cx="7124700" cy="542544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370840">
                <a:tc>
                  <a:txBody>
                    <a:bodyPr/>
                    <a:lstStyle/>
                    <a:p>
                      <a:pPr algn="ctr"/>
                      <a:r>
                        <a:rPr lang="en-US" dirty="0"/>
                        <a:t>Section</a:t>
                      </a:r>
                      <a:r>
                        <a:rPr lang="en-US" baseline="0" dirty="0"/>
                        <a:t> of Application</a:t>
                      </a:r>
                      <a:endParaRPr lang="en-US" dirty="0"/>
                    </a:p>
                  </a:txBody>
                  <a:tcPr/>
                </a:tc>
                <a:tc>
                  <a:txBody>
                    <a:bodyPr/>
                    <a:lstStyle/>
                    <a:p>
                      <a:pPr algn="ctr"/>
                      <a:r>
                        <a:rPr lang="en-US" dirty="0"/>
                        <a:t>Page Limits</a:t>
                      </a:r>
                    </a:p>
                  </a:txBody>
                  <a:tcPr/>
                </a:tc>
                <a:extLst>
                  <a:ext uri="{0D108BD9-81ED-4DB2-BD59-A6C34878D82A}">
                    <a16:rowId xmlns:a16="http://schemas.microsoft.com/office/drawing/2014/main" val="10000"/>
                  </a:ext>
                </a:extLst>
              </a:tr>
              <a:tr h="370840">
                <a:tc>
                  <a:txBody>
                    <a:bodyPr/>
                    <a:lstStyle/>
                    <a:p>
                      <a:r>
                        <a:rPr lang="en-US" dirty="0"/>
                        <a:t>Introduction to Resubmission (when applicable)</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r>
                        <a:rPr lang="en-US" dirty="0">
                          <a:solidFill>
                            <a:schemeClr val="bg1"/>
                          </a:solidFill>
                        </a:rPr>
                        <a:t>Applicant’s Background and Goals for Fellowship Training</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2"/>
                  </a:ext>
                </a:extLst>
              </a:tr>
              <a:tr h="370840">
                <a:tc>
                  <a:txBody>
                    <a:bodyPr/>
                    <a:lstStyle/>
                    <a:p>
                      <a:r>
                        <a:rPr lang="en-US" dirty="0">
                          <a:solidFill>
                            <a:schemeClr val="bg1"/>
                          </a:solidFill>
                        </a:rPr>
                        <a:t>Specific Aims</a:t>
                      </a:r>
                    </a:p>
                  </a:txBody>
                  <a:tcPr/>
                </a:tc>
                <a:tc>
                  <a:txBody>
                    <a:bodyPr/>
                    <a:lstStyle/>
                    <a:p>
                      <a:pPr algn="ctr"/>
                      <a:r>
                        <a:rPr lang="en-US" dirty="0">
                          <a:solidFill>
                            <a:schemeClr val="bg1"/>
                          </a:solidFill>
                        </a:rPr>
                        <a:t>1</a:t>
                      </a:r>
                    </a:p>
                  </a:txBody>
                  <a:tcPr/>
                </a:tc>
                <a:extLst>
                  <a:ext uri="{0D108BD9-81ED-4DB2-BD59-A6C34878D82A}">
                    <a16:rowId xmlns:a16="http://schemas.microsoft.com/office/drawing/2014/main" val="10003"/>
                  </a:ext>
                </a:extLst>
              </a:tr>
              <a:tr h="370840">
                <a:tc>
                  <a:txBody>
                    <a:bodyPr/>
                    <a:lstStyle/>
                    <a:p>
                      <a:r>
                        <a:rPr lang="en-US" dirty="0">
                          <a:solidFill>
                            <a:schemeClr val="bg1"/>
                          </a:solidFill>
                        </a:rPr>
                        <a:t>Research Strategy</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4"/>
                  </a:ext>
                </a:extLst>
              </a:tr>
              <a:tr h="370840">
                <a:tc>
                  <a:txBody>
                    <a:bodyPr/>
                    <a:lstStyle/>
                    <a:p>
                      <a:r>
                        <a:rPr lang="en-US" dirty="0">
                          <a:solidFill>
                            <a:srgbClr val="FF0000"/>
                          </a:solidFill>
                        </a:rPr>
                        <a:t>Respective Contributions</a:t>
                      </a:r>
                    </a:p>
                  </a:txBody>
                  <a:tcPr/>
                </a:tc>
                <a:tc>
                  <a:txBody>
                    <a:bodyPr/>
                    <a:lstStyle/>
                    <a:p>
                      <a:pPr algn="ctr"/>
                      <a:r>
                        <a:rPr lang="en-US" dirty="0">
                          <a:solidFill>
                            <a:srgbClr val="FF0000"/>
                          </a:solidFill>
                        </a:rPr>
                        <a:t>1</a:t>
                      </a:r>
                    </a:p>
                  </a:txBody>
                  <a:tcPr/>
                </a:tc>
                <a:extLst>
                  <a:ext uri="{0D108BD9-81ED-4DB2-BD59-A6C34878D82A}">
                    <a16:rowId xmlns:a16="http://schemas.microsoft.com/office/drawing/2014/main" val="10005"/>
                  </a:ext>
                </a:extLst>
              </a:tr>
              <a:tr h="370840">
                <a:tc>
                  <a:txBody>
                    <a:bodyPr/>
                    <a:lstStyle/>
                    <a:p>
                      <a:r>
                        <a:rPr lang="en-US" dirty="0">
                          <a:solidFill>
                            <a:srgbClr val="FF0000"/>
                          </a:solidFill>
                        </a:rPr>
                        <a:t>Selection of Sponsor Institution</a:t>
                      </a:r>
                    </a:p>
                  </a:txBody>
                  <a:tcPr/>
                </a:tc>
                <a:tc>
                  <a:txBody>
                    <a:bodyPr/>
                    <a:lstStyle/>
                    <a:p>
                      <a:pPr algn="ctr"/>
                      <a:r>
                        <a:rPr lang="en-US" dirty="0">
                          <a:solidFill>
                            <a:srgbClr val="FF0000"/>
                          </a:solidFill>
                        </a:rPr>
                        <a:t>1</a:t>
                      </a:r>
                    </a:p>
                  </a:txBody>
                  <a:tcPr/>
                </a:tc>
                <a:extLst>
                  <a:ext uri="{0D108BD9-81ED-4DB2-BD59-A6C34878D82A}">
                    <a16:rowId xmlns:a16="http://schemas.microsoft.com/office/drawing/2014/main" val="10006"/>
                  </a:ext>
                </a:extLst>
              </a:tr>
              <a:tr h="370840">
                <a:tc>
                  <a:txBody>
                    <a:bodyPr/>
                    <a:lstStyle/>
                    <a:p>
                      <a:r>
                        <a:rPr lang="en-US" dirty="0">
                          <a:solidFill>
                            <a:srgbClr val="FF0000"/>
                          </a:solidFill>
                        </a:rPr>
                        <a:t>Training in Responsible Conduct of</a:t>
                      </a:r>
                      <a:r>
                        <a:rPr lang="en-US" baseline="0" dirty="0">
                          <a:solidFill>
                            <a:srgbClr val="FF0000"/>
                          </a:solidFill>
                        </a:rPr>
                        <a:t> Research</a:t>
                      </a:r>
                      <a:endParaRPr lang="en-US" dirty="0">
                        <a:solidFill>
                          <a:srgbClr val="FF0000"/>
                        </a:solidFill>
                      </a:endParaRPr>
                    </a:p>
                  </a:txBody>
                  <a:tcPr/>
                </a:tc>
                <a:tc>
                  <a:txBody>
                    <a:bodyPr/>
                    <a:lstStyle/>
                    <a:p>
                      <a:pPr algn="ctr"/>
                      <a:r>
                        <a:rPr lang="en-US" dirty="0">
                          <a:solidFill>
                            <a:srgbClr val="FF0000"/>
                          </a:solidFill>
                        </a:rPr>
                        <a:t>1</a:t>
                      </a:r>
                    </a:p>
                  </a:txBody>
                  <a:tcPr/>
                </a:tc>
                <a:extLst>
                  <a:ext uri="{0D108BD9-81ED-4DB2-BD59-A6C34878D82A}">
                    <a16:rowId xmlns:a16="http://schemas.microsoft.com/office/drawing/2014/main" val="10007"/>
                  </a:ext>
                </a:extLst>
              </a:tr>
              <a:tr h="370840">
                <a:tc>
                  <a:txBody>
                    <a:bodyPr/>
                    <a:lstStyle/>
                    <a:p>
                      <a:r>
                        <a:rPr lang="en-US" dirty="0"/>
                        <a:t>Sponsor and Co-Sponsor Statements</a:t>
                      </a:r>
                    </a:p>
                  </a:txBody>
                  <a:tcPr/>
                </a:tc>
                <a:tc>
                  <a:txBody>
                    <a:bodyPr/>
                    <a:lstStyle/>
                    <a:p>
                      <a:pPr algn="ctr"/>
                      <a:r>
                        <a:rPr lang="en-US" dirty="0"/>
                        <a:t>6</a:t>
                      </a:r>
                    </a:p>
                  </a:txBody>
                  <a:tcPr/>
                </a:tc>
                <a:extLst>
                  <a:ext uri="{0D108BD9-81ED-4DB2-BD59-A6C34878D82A}">
                    <a16:rowId xmlns:a16="http://schemas.microsoft.com/office/drawing/2014/main" val="10008"/>
                  </a:ext>
                </a:extLst>
              </a:tr>
              <a:tr h="370840">
                <a:tc>
                  <a:txBody>
                    <a:bodyPr/>
                    <a:lstStyle/>
                    <a:p>
                      <a:r>
                        <a:rPr lang="en-US" dirty="0"/>
                        <a:t>Letters of Support from Collaborators, Contributors, and Consultants</a:t>
                      </a:r>
                    </a:p>
                  </a:txBody>
                  <a:tcPr/>
                </a:tc>
                <a:tc>
                  <a:txBody>
                    <a:bodyPr/>
                    <a:lstStyle/>
                    <a:p>
                      <a:pPr algn="ctr"/>
                      <a:r>
                        <a:rPr lang="en-US" dirty="0"/>
                        <a:t>6</a:t>
                      </a:r>
                    </a:p>
                  </a:txBody>
                  <a:tcPr/>
                </a:tc>
                <a:extLst>
                  <a:ext uri="{0D108BD9-81ED-4DB2-BD59-A6C34878D82A}">
                    <a16:rowId xmlns:a16="http://schemas.microsoft.com/office/drawing/2014/main" val="10009"/>
                  </a:ext>
                </a:extLst>
              </a:tr>
              <a:tr h="370840">
                <a:tc>
                  <a:txBody>
                    <a:bodyPr/>
                    <a:lstStyle/>
                    <a:p>
                      <a:r>
                        <a:rPr lang="en-US" dirty="0"/>
                        <a:t>Description of Institutional Environment and Commitment to Training</a:t>
                      </a:r>
                    </a:p>
                  </a:txBody>
                  <a:tcPr/>
                </a:tc>
                <a:tc>
                  <a:txBody>
                    <a:bodyPr/>
                    <a:lstStyle/>
                    <a:p>
                      <a:pPr algn="ctr"/>
                      <a:r>
                        <a:rPr lang="en-US" dirty="0"/>
                        <a:t>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2484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commonly associate with Grant Writing </a:t>
            </a:r>
          </a:p>
        </p:txBody>
      </p:sp>
      <p:sp>
        <p:nvSpPr>
          <p:cNvPr id="3" name="Content Placeholder 2"/>
          <p:cNvSpPr>
            <a:spLocks noGrp="1"/>
          </p:cNvSpPr>
          <p:nvPr>
            <p:ph idx="1"/>
          </p:nvPr>
        </p:nvSpPr>
        <p:spPr/>
        <p:txBody>
          <a:bodyPr/>
          <a:lstStyle/>
          <a:p>
            <a:r>
              <a:rPr lang="en-US" dirty="0"/>
              <a:t>Specific Aims (1 Page)</a:t>
            </a:r>
          </a:p>
          <a:p>
            <a:pPr lvl="1"/>
            <a:r>
              <a:rPr lang="en-US" dirty="0"/>
              <a:t>State the goals of the proposed research and summarize the expected outcome, including the impact the results of the proposed research will exert on the research field involved.</a:t>
            </a:r>
          </a:p>
          <a:p>
            <a:pPr lvl="1"/>
            <a:r>
              <a:rPr lang="en-US" dirty="0"/>
              <a:t>Should have 2-3 feasible aims</a:t>
            </a:r>
          </a:p>
          <a:p>
            <a:pPr lvl="1"/>
            <a:r>
              <a:rPr lang="en-US" dirty="0"/>
              <a:t>The best aims add to the field, regardless of the result</a:t>
            </a:r>
          </a:p>
        </p:txBody>
      </p:sp>
    </p:spTree>
    <p:extLst>
      <p:ext uri="{BB962C8B-B14F-4D97-AF65-F5344CB8AC3E}">
        <p14:creationId xmlns:p14="http://schemas.microsoft.com/office/powerpoint/2010/main" val="276321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Respective </a:t>
            </a:r>
            <a:r>
              <a:rPr lang="en-US" dirty="0">
                <a:solidFill>
                  <a:srgbClr val="3366FF"/>
                </a:solidFill>
              </a:rPr>
              <a:t>Contributions</a:t>
            </a:r>
          </a:p>
        </p:txBody>
      </p:sp>
      <p:sp>
        <p:nvSpPr>
          <p:cNvPr id="3" name="Content Placeholder 2"/>
          <p:cNvSpPr>
            <a:spLocks noGrp="1"/>
          </p:cNvSpPr>
          <p:nvPr>
            <p:ph idx="1"/>
          </p:nvPr>
        </p:nvSpPr>
        <p:spPr/>
        <p:txBody>
          <a:bodyPr/>
          <a:lstStyle/>
          <a:p>
            <a:r>
              <a:rPr lang="en-US" dirty="0"/>
              <a:t>Describe the collaborative process between you and your sponsor/co-sponsor(s)</a:t>
            </a:r>
          </a:p>
          <a:p>
            <a:r>
              <a:rPr lang="en-US" dirty="0"/>
              <a:t>Discuss respective roles in the proposed research</a:t>
            </a:r>
          </a:p>
        </p:txBody>
      </p:sp>
      <p:pic>
        <p:nvPicPr>
          <p:cNvPr id="4" name="Picture 3" descr="Screen Shot 2016-10-20 at 4.39.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
            <a:ext cx="4996157" cy="6629400"/>
          </a:xfrm>
          <a:prstGeom prst="rect">
            <a:avLst/>
          </a:prstGeom>
        </p:spPr>
      </p:pic>
      <p:cxnSp>
        <p:nvCxnSpPr>
          <p:cNvPr id="6" name="Straight Arrow Connector 5"/>
          <p:cNvCxnSpPr/>
          <p:nvPr/>
        </p:nvCxnSpPr>
        <p:spPr>
          <a:xfrm>
            <a:off x="1676400" y="762000"/>
            <a:ext cx="609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676400" y="1981200"/>
            <a:ext cx="609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676400" y="3276600"/>
            <a:ext cx="609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676400" y="4419600"/>
            <a:ext cx="609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76400" y="5791200"/>
            <a:ext cx="6096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34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Selection of Sponsor Institution</a:t>
            </a:r>
          </a:p>
        </p:txBody>
      </p:sp>
      <p:sp>
        <p:nvSpPr>
          <p:cNvPr id="3" name="Content Placeholder 2"/>
          <p:cNvSpPr>
            <a:spLocks noGrp="1"/>
          </p:cNvSpPr>
          <p:nvPr>
            <p:ph idx="1"/>
          </p:nvPr>
        </p:nvSpPr>
        <p:spPr/>
        <p:txBody>
          <a:bodyPr/>
          <a:lstStyle/>
          <a:p>
            <a:r>
              <a:rPr lang="en-US" dirty="0"/>
              <a:t>Rationale/justification for the selection of your sponsor and institution</a:t>
            </a:r>
          </a:p>
          <a:p>
            <a:pPr lvl="1"/>
            <a:r>
              <a:rPr lang="en-US" dirty="0"/>
              <a:t>Explain why sponsor/co-sponsors were selected</a:t>
            </a:r>
          </a:p>
          <a:p>
            <a:pPr lvl="2"/>
            <a:r>
              <a:rPr lang="en-US" dirty="0"/>
              <a:t>What training do they each bring to you?</a:t>
            </a:r>
          </a:p>
          <a:p>
            <a:pPr lvl="1"/>
            <a:r>
              <a:rPr lang="en-US" dirty="0"/>
              <a:t>Explain why further training at this institution would be valuable</a:t>
            </a:r>
          </a:p>
        </p:txBody>
      </p:sp>
      <p:pic>
        <p:nvPicPr>
          <p:cNvPr id="4" name="Picture 3"/>
          <p:cNvPicPr>
            <a:picLocks noChangeAspect="1"/>
          </p:cNvPicPr>
          <p:nvPr/>
        </p:nvPicPr>
        <p:blipFill>
          <a:blip r:embed="rId2"/>
          <a:stretch>
            <a:fillRect/>
          </a:stretch>
        </p:blipFill>
        <p:spPr>
          <a:xfrm>
            <a:off x="2098815" y="228600"/>
            <a:ext cx="4946366" cy="6477000"/>
          </a:xfrm>
          <a:prstGeom prst="rect">
            <a:avLst/>
          </a:prstGeom>
        </p:spPr>
      </p:pic>
    </p:spTree>
    <p:extLst>
      <p:ext uri="{BB962C8B-B14F-4D97-AF65-F5344CB8AC3E}">
        <p14:creationId xmlns:p14="http://schemas.microsoft.com/office/powerpoint/2010/main" val="12519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4D73F"/>
                </a:solidFill>
              </a:rPr>
              <a:t>Responsible Conduct of Research</a:t>
            </a:r>
          </a:p>
        </p:txBody>
      </p:sp>
      <p:sp>
        <p:nvSpPr>
          <p:cNvPr id="3" name="Content Placeholder 2"/>
          <p:cNvSpPr>
            <a:spLocks noGrp="1"/>
          </p:cNvSpPr>
          <p:nvPr>
            <p:ph idx="1"/>
          </p:nvPr>
        </p:nvSpPr>
        <p:spPr>
          <a:xfrm>
            <a:off x="1009443" y="1807361"/>
            <a:ext cx="7125112" cy="4288639"/>
          </a:xfrm>
        </p:spPr>
        <p:txBody>
          <a:bodyPr/>
          <a:lstStyle/>
          <a:p>
            <a:r>
              <a:rPr lang="en-US" i="1" dirty="0"/>
              <a:t>Ensure the practice of scientific investigation with integrity</a:t>
            </a:r>
          </a:p>
          <a:p>
            <a:r>
              <a:rPr lang="en-US" dirty="0"/>
              <a:t>Five main instructional components</a:t>
            </a:r>
          </a:p>
          <a:p>
            <a:pPr lvl="1"/>
            <a:r>
              <a:rPr lang="en-US" dirty="0"/>
              <a:t>Format</a:t>
            </a:r>
          </a:p>
          <a:p>
            <a:pPr lvl="1"/>
            <a:r>
              <a:rPr lang="en-US" dirty="0"/>
              <a:t>Subject Matter</a:t>
            </a:r>
          </a:p>
          <a:p>
            <a:pPr lvl="1"/>
            <a:r>
              <a:rPr lang="en-US" dirty="0"/>
              <a:t>Faculty Participation</a:t>
            </a:r>
          </a:p>
          <a:p>
            <a:pPr lvl="1"/>
            <a:r>
              <a:rPr lang="en-US" dirty="0"/>
              <a:t>Durations of Instruction</a:t>
            </a:r>
          </a:p>
          <a:p>
            <a:pPr lvl="1"/>
            <a:r>
              <a:rPr lang="en-US" dirty="0"/>
              <a:t>Frequency of Instruction</a:t>
            </a:r>
          </a:p>
          <a:p>
            <a:r>
              <a:rPr lang="en-US" dirty="0">
                <a:hlinkClick r:id="rId3"/>
              </a:rPr>
              <a:t>https://research.utdallas.edu/orc/rcr/training</a:t>
            </a:r>
            <a:endParaRPr lang="en-US" dirty="0"/>
          </a:p>
          <a:p>
            <a:r>
              <a:rPr lang="en-US" dirty="0">
                <a:hlinkClick r:id="rId4"/>
              </a:rPr>
              <a:t>https://grants.nih.gov/grants/guide/notice-files/NOT-OD-10-019.html</a:t>
            </a:r>
            <a:endParaRPr lang="en-US" dirty="0"/>
          </a:p>
          <a:p>
            <a:pPr lvl="1"/>
            <a:endParaRPr lang="en-US" dirty="0"/>
          </a:p>
        </p:txBody>
      </p:sp>
    </p:spTree>
    <p:extLst>
      <p:ext uri="{BB962C8B-B14F-4D97-AF65-F5344CB8AC3E}">
        <p14:creationId xmlns:p14="http://schemas.microsoft.com/office/powerpoint/2010/main" val="247102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52518442"/>
              </p:ext>
            </p:extLst>
          </p:nvPr>
        </p:nvGraphicFramePr>
        <p:xfrm>
          <a:off x="1143000" y="381000"/>
          <a:ext cx="7124700" cy="542544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370840">
                <a:tc>
                  <a:txBody>
                    <a:bodyPr/>
                    <a:lstStyle/>
                    <a:p>
                      <a:pPr algn="ctr"/>
                      <a:r>
                        <a:rPr lang="en-US" dirty="0"/>
                        <a:t>Section</a:t>
                      </a:r>
                      <a:r>
                        <a:rPr lang="en-US" baseline="0" dirty="0"/>
                        <a:t> of Application</a:t>
                      </a:r>
                      <a:endParaRPr lang="en-US" dirty="0"/>
                    </a:p>
                  </a:txBody>
                  <a:tcPr/>
                </a:tc>
                <a:tc>
                  <a:txBody>
                    <a:bodyPr/>
                    <a:lstStyle/>
                    <a:p>
                      <a:pPr algn="ctr"/>
                      <a:r>
                        <a:rPr lang="en-US" dirty="0"/>
                        <a:t>Page Limits</a:t>
                      </a:r>
                    </a:p>
                  </a:txBody>
                  <a:tcPr/>
                </a:tc>
                <a:extLst>
                  <a:ext uri="{0D108BD9-81ED-4DB2-BD59-A6C34878D82A}">
                    <a16:rowId xmlns:a16="http://schemas.microsoft.com/office/drawing/2014/main" val="10000"/>
                  </a:ext>
                </a:extLst>
              </a:tr>
              <a:tr h="370840">
                <a:tc>
                  <a:txBody>
                    <a:bodyPr/>
                    <a:lstStyle/>
                    <a:p>
                      <a:r>
                        <a:rPr lang="en-US" dirty="0"/>
                        <a:t>Introduction to Resubmission (when applicable)</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r>
                        <a:rPr lang="en-US" dirty="0">
                          <a:solidFill>
                            <a:schemeClr val="bg1"/>
                          </a:solidFill>
                        </a:rPr>
                        <a:t>Applicant’s Background and Goals for Fellowship Training</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2"/>
                  </a:ext>
                </a:extLst>
              </a:tr>
              <a:tr h="370840">
                <a:tc>
                  <a:txBody>
                    <a:bodyPr/>
                    <a:lstStyle/>
                    <a:p>
                      <a:r>
                        <a:rPr lang="en-US" dirty="0">
                          <a:solidFill>
                            <a:schemeClr val="bg1"/>
                          </a:solidFill>
                        </a:rPr>
                        <a:t>Specific Aims</a:t>
                      </a:r>
                    </a:p>
                  </a:txBody>
                  <a:tcPr/>
                </a:tc>
                <a:tc>
                  <a:txBody>
                    <a:bodyPr/>
                    <a:lstStyle/>
                    <a:p>
                      <a:pPr algn="ctr"/>
                      <a:r>
                        <a:rPr lang="en-US" dirty="0">
                          <a:solidFill>
                            <a:schemeClr val="bg1"/>
                          </a:solidFill>
                        </a:rPr>
                        <a:t>1</a:t>
                      </a:r>
                    </a:p>
                  </a:txBody>
                  <a:tcPr/>
                </a:tc>
                <a:extLst>
                  <a:ext uri="{0D108BD9-81ED-4DB2-BD59-A6C34878D82A}">
                    <a16:rowId xmlns:a16="http://schemas.microsoft.com/office/drawing/2014/main" val="10003"/>
                  </a:ext>
                </a:extLst>
              </a:tr>
              <a:tr h="370840">
                <a:tc>
                  <a:txBody>
                    <a:bodyPr/>
                    <a:lstStyle/>
                    <a:p>
                      <a:r>
                        <a:rPr lang="en-US" dirty="0">
                          <a:solidFill>
                            <a:schemeClr val="bg1"/>
                          </a:solidFill>
                        </a:rPr>
                        <a:t>Research Strategy</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4"/>
                  </a:ext>
                </a:extLst>
              </a:tr>
              <a:tr h="370840">
                <a:tc>
                  <a:txBody>
                    <a:bodyPr/>
                    <a:lstStyle/>
                    <a:p>
                      <a:r>
                        <a:rPr lang="en-US" dirty="0">
                          <a:solidFill>
                            <a:schemeClr val="bg1"/>
                          </a:solidFill>
                        </a:rPr>
                        <a:t>Respective Contributions</a:t>
                      </a:r>
                    </a:p>
                  </a:txBody>
                  <a:tcPr/>
                </a:tc>
                <a:tc>
                  <a:txBody>
                    <a:bodyPr/>
                    <a:lstStyle/>
                    <a:p>
                      <a:pPr algn="ctr"/>
                      <a:r>
                        <a:rPr lang="en-US" dirty="0">
                          <a:solidFill>
                            <a:schemeClr val="bg1"/>
                          </a:solidFill>
                        </a:rPr>
                        <a:t>1</a:t>
                      </a:r>
                    </a:p>
                  </a:txBody>
                  <a:tcPr/>
                </a:tc>
                <a:extLst>
                  <a:ext uri="{0D108BD9-81ED-4DB2-BD59-A6C34878D82A}">
                    <a16:rowId xmlns:a16="http://schemas.microsoft.com/office/drawing/2014/main" val="10005"/>
                  </a:ext>
                </a:extLst>
              </a:tr>
              <a:tr h="370840">
                <a:tc>
                  <a:txBody>
                    <a:bodyPr/>
                    <a:lstStyle/>
                    <a:p>
                      <a:r>
                        <a:rPr lang="en-US" dirty="0"/>
                        <a:t>Selection of Sponsor Institution</a:t>
                      </a:r>
                    </a:p>
                  </a:txBody>
                  <a:tcPr/>
                </a:tc>
                <a:tc>
                  <a:txBody>
                    <a:bodyPr/>
                    <a:lstStyle/>
                    <a:p>
                      <a:pPr algn="ctr"/>
                      <a:r>
                        <a:rPr lang="en-US" dirty="0"/>
                        <a:t>1</a:t>
                      </a:r>
                    </a:p>
                  </a:txBody>
                  <a:tcPr/>
                </a:tc>
                <a:extLst>
                  <a:ext uri="{0D108BD9-81ED-4DB2-BD59-A6C34878D82A}">
                    <a16:rowId xmlns:a16="http://schemas.microsoft.com/office/drawing/2014/main" val="10006"/>
                  </a:ext>
                </a:extLst>
              </a:tr>
              <a:tr h="370840">
                <a:tc>
                  <a:txBody>
                    <a:bodyPr/>
                    <a:lstStyle/>
                    <a:p>
                      <a:r>
                        <a:rPr lang="en-US" dirty="0"/>
                        <a:t>Training in Responsible Conduct of</a:t>
                      </a:r>
                      <a:r>
                        <a:rPr lang="en-US" baseline="0" dirty="0"/>
                        <a:t> Research</a:t>
                      </a:r>
                      <a:endParaRPr lang="en-US" dirty="0"/>
                    </a:p>
                  </a:txBody>
                  <a:tcPr/>
                </a:tc>
                <a:tc>
                  <a:txBody>
                    <a:bodyPr/>
                    <a:lstStyle/>
                    <a:p>
                      <a:pPr algn="ctr"/>
                      <a:r>
                        <a:rPr lang="en-US" dirty="0"/>
                        <a:t>1</a:t>
                      </a:r>
                    </a:p>
                  </a:txBody>
                  <a:tcPr/>
                </a:tc>
                <a:extLst>
                  <a:ext uri="{0D108BD9-81ED-4DB2-BD59-A6C34878D82A}">
                    <a16:rowId xmlns:a16="http://schemas.microsoft.com/office/drawing/2014/main" val="10007"/>
                  </a:ext>
                </a:extLst>
              </a:tr>
              <a:tr h="370840">
                <a:tc>
                  <a:txBody>
                    <a:bodyPr/>
                    <a:lstStyle/>
                    <a:p>
                      <a:r>
                        <a:rPr lang="en-US" dirty="0">
                          <a:solidFill>
                            <a:srgbClr val="FF0000"/>
                          </a:solidFill>
                        </a:rPr>
                        <a:t>Sponsor and Co-Sponsor Statements</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8"/>
                  </a:ext>
                </a:extLst>
              </a:tr>
              <a:tr h="370840">
                <a:tc>
                  <a:txBody>
                    <a:bodyPr/>
                    <a:lstStyle/>
                    <a:p>
                      <a:r>
                        <a:rPr lang="en-US" dirty="0"/>
                        <a:t>Letters of Support from Collaborators, Contributors, and Consultants</a:t>
                      </a:r>
                    </a:p>
                  </a:txBody>
                  <a:tcPr/>
                </a:tc>
                <a:tc>
                  <a:txBody>
                    <a:bodyPr/>
                    <a:lstStyle/>
                    <a:p>
                      <a:pPr algn="ctr"/>
                      <a:r>
                        <a:rPr lang="en-US" dirty="0"/>
                        <a:t>6</a:t>
                      </a:r>
                    </a:p>
                  </a:txBody>
                  <a:tcPr/>
                </a:tc>
                <a:extLst>
                  <a:ext uri="{0D108BD9-81ED-4DB2-BD59-A6C34878D82A}">
                    <a16:rowId xmlns:a16="http://schemas.microsoft.com/office/drawing/2014/main" val="10009"/>
                  </a:ext>
                </a:extLst>
              </a:tr>
              <a:tr h="370840">
                <a:tc>
                  <a:txBody>
                    <a:bodyPr/>
                    <a:lstStyle/>
                    <a:p>
                      <a:r>
                        <a:rPr lang="en-US" dirty="0"/>
                        <a:t>Description of Institutional Environment and Commitment to Training</a:t>
                      </a:r>
                    </a:p>
                  </a:txBody>
                  <a:tcPr/>
                </a:tc>
                <a:tc>
                  <a:txBody>
                    <a:bodyPr/>
                    <a:lstStyle/>
                    <a:p>
                      <a:pPr algn="ctr"/>
                      <a:r>
                        <a:rPr lang="en-US" dirty="0"/>
                        <a:t>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52148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66FF"/>
                </a:solidFill>
              </a:rPr>
              <a:t>Sponsor and Co-Sponsors Statements</a:t>
            </a:r>
          </a:p>
        </p:txBody>
      </p:sp>
      <p:sp>
        <p:nvSpPr>
          <p:cNvPr id="3" name="Content Placeholder 2"/>
          <p:cNvSpPr>
            <a:spLocks noGrp="1"/>
          </p:cNvSpPr>
          <p:nvPr>
            <p:ph idx="1"/>
          </p:nvPr>
        </p:nvSpPr>
        <p:spPr/>
        <p:txBody>
          <a:bodyPr/>
          <a:lstStyle/>
          <a:p>
            <a:r>
              <a:rPr lang="en-US" dirty="0"/>
              <a:t>Research Support Available</a:t>
            </a:r>
          </a:p>
          <a:p>
            <a:pPr lvl="1"/>
            <a:r>
              <a:rPr lang="en-US" dirty="0"/>
              <a:t>In a table, list all current and pending research </a:t>
            </a:r>
          </a:p>
          <a:p>
            <a:pPr lvl="1"/>
            <a:r>
              <a:rPr lang="en-US" dirty="0"/>
              <a:t>Include funding source, complete identifying number, title of the research or training program, PI, dates, and amount</a:t>
            </a:r>
          </a:p>
          <a:p>
            <a:pPr lvl="1"/>
            <a:r>
              <a:rPr lang="en-US" dirty="0"/>
              <a:t>If sponsor’s research support will end prior to proposal end date, sponsor should provide a contingency plan</a:t>
            </a:r>
          </a:p>
        </p:txBody>
      </p:sp>
    </p:spTree>
    <p:extLst>
      <p:ext uri="{BB962C8B-B14F-4D97-AF65-F5344CB8AC3E}">
        <p14:creationId xmlns:p14="http://schemas.microsoft.com/office/powerpoint/2010/main" val="311094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66FF"/>
                </a:solidFill>
              </a:rPr>
              <a:t>Sponsor and Co-Sponsors Statements</a:t>
            </a:r>
          </a:p>
        </p:txBody>
      </p:sp>
      <p:sp>
        <p:nvSpPr>
          <p:cNvPr id="3" name="Content Placeholder 2"/>
          <p:cNvSpPr>
            <a:spLocks noGrp="1"/>
          </p:cNvSpPr>
          <p:nvPr>
            <p:ph idx="1"/>
          </p:nvPr>
        </p:nvSpPr>
        <p:spPr/>
        <p:txBody>
          <a:bodyPr/>
          <a:lstStyle/>
          <a:p>
            <a:r>
              <a:rPr lang="en-US" dirty="0"/>
              <a:t>Previous Fellows/Trainees</a:t>
            </a:r>
          </a:p>
          <a:p>
            <a:pPr lvl="1"/>
            <a:r>
              <a:rPr lang="en-US" dirty="0"/>
              <a:t>Total number of </a:t>
            </a:r>
            <a:r>
              <a:rPr lang="en-US" dirty="0" err="1"/>
              <a:t>predoctoral</a:t>
            </a:r>
            <a:r>
              <a:rPr lang="en-US" dirty="0"/>
              <a:t> and postdoctoral individuals sponsored</a:t>
            </a:r>
          </a:p>
          <a:p>
            <a:pPr lvl="1"/>
            <a:r>
              <a:rPr lang="en-US" dirty="0"/>
              <a:t>Up to five, provide information about present position</a:t>
            </a:r>
          </a:p>
          <a:p>
            <a:pPr lvl="1"/>
            <a:endParaRPr lang="en-US" dirty="0"/>
          </a:p>
          <a:p>
            <a:r>
              <a:rPr lang="en-US" dirty="0"/>
              <a:t>Training Plan, Environment, Research Facilities</a:t>
            </a:r>
          </a:p>
          <a:p>
            <a:pPr lvl="1"/>
            <a:r>
              <a:rPr lang="en-US" dirty="0"/>
              <a:t>Personalized training plan (keep in mind gaps in skills)</a:t>
            </a:r>
          </a:p>
          <a:p>
            <a:pPr lvl="1"/>
            <a:r>
              <a:rPr lang="en-US" dirty="0"/>
              <a:t>Include coursework, seminars, trainings session, etc.</a:t>
            </a:r>
          </a:p>
          <a:p>
            <a:pPr lvl="1"/>
            <a:r>
              <a:rPr lang="en-US" dirty="0"/>
              <a:t>Include any pertinent environment or research facility information (consider various UTD center locations)</a:t>
            </a:r>
          </a:p>
        </p:txBody>
      </p:sp>
    </p:spTree>
    <p:extLst>
      <p:ext uri="{BB962C8B-B14F-4D97-AF65-F5344CB8AC3E}">
        <p14:creationId xmlns:p14="http://schemas.microsoft.com/office/powerpoint/2010/main" val="7565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66FF"/>
                </a:solidFill>
              </a:rPr>
              <a:t>Sponsor and Co-Sponsors Statements</a:t>
            </a:r>
          </a:p>
        </p:txBody>
      </p:sp>
      <p:sp>
        <p:nvSpPr>
          <p:cNvPr id="3" name="Content Placeholder 2"/>
          <p:cNvSpPr>
            <a:spLocks noGrp="1"/>
          </p:cNvSpPr>
          <p:nvPr>
            <p:ph idx="1"/>
          </p:nvPr>
        </p:nvSpPr>
        <p:spPr/>
        <p:txBody>
          <a:bodyPr/>
          <a:lstStyle/>
          <a:p>
            <a:r>
              <a:rPr lang="en-US" dirty="0"/>
              <a:t>Number of Fellows/Trainees to be supervised during fellowship</a:t>
            </a:r>
          </a:p>
          <a:p>
            <a:endParaRPr lang="en-US" dirty="0"/>
          </a:p>
          <a:p>
            <a:r>
              <a:rPr lang="en-US" dirty="0"/>
              <a:t>Applicant’s Qualifications and Potential for a research career</a:t>
            </a:r>
          </a:p>
          <a:p>
            <a:pPr lvl="1"/>
            <a:r>
              <a:rPr lang="en-US" dirty="0"/>
              <a:t>Describe how the applicant is well-suited for research training</a:t>
            </a:r>
          </a:p>
          <a:p>
            <a:pPr lvl="1"/>
            <a:r>
              <a:rPr lang="en-US" dirty="0"/>
              <a:t>Production of an independent researcher</a:t>
            </a:r>
          </a:p>
        </p:txBody>
      </p:sp>
    </p:spTree>
    <p:extLst>
      <p:ext uri="{BB962C8B-B14F-4D97-AF65-F5344CB8AC3E}">
        <p14:creationId xmlns:p14="http://schemas.microsoft.com/office/powerpoint/2010/main" val="153201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50208990"/>
              </p:ext>
            </p:extLst>
          </p:nvPr>
        </p:nvGraphicFramePr>
        <p:xfrm>
          <a:off x="1143000" y="381000"/>
          <a:ext cx="7124700" cy="542544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370840">
                <a:tc>
                  <a:txBody>
                    <a:bodyPr/>
                    <a:lstStyle/>
                    <a:p>
                      <a:pPr algn="ctr"/>
                      <a:r>
                        <a:rPr lang="en-US" dirty="0"/>
                        <a:t>Section</a:t>
                      </a:r>
                      <a:r>
                        <a:rPr lang="en-US" baseline="0" dirty="0"/>
                        <a:t> of Application</a:t>
                      </a:r>
                      <a:endParaRPr lang="en-US" dirty="0"/>
                    </a:p>
                  </a:txBody>
                  <a:tcPr/>
                </a:tc>
                <a:tc>
                  <a:txBody>
                    <a:bodyPr/>
                    <a:lstStyle/>
                    <a:p>
                      <a:pPr algn="ctr"/>
                      <a:r>
                        <a:rPr lang="en-US" dirty="0"/>
                        <a:t>Page Limits</a:t>
                      </a:r>
                    </a:p>
                  </a:txBody>
                  <a:tcPr/>
                </a:tc>
                <a:extLst>
                  <a:ext uri="{0D108BD9-81ED-4DB2-BD59-A6C34878D82A}">
                    <a16:rowId xmlns:a16="http://schemas.microsoft.com/office/drawing/2014/main" val="10000"/>
                  </a:ext>
                </a:extLst>
              </a:tr>
              <a:tr h="370840">
                <a:tc>
                  <a:txBody>
                    <a:bodyPr/>
                    <a:lstStyle/>
                    <a:p>
                      <a:r>
                        <a:rPr lang="en-US" dirty="0"/>
                        <a:t>Introduction to Resubmission (when applicable)</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r>
                        <a:rPr lang="en-US" dirty="0">
                          <a:solidFill>
                            <a:schemeClr val="bg1"/>
                          </a:solidFill>
                        </a:rPr>
                        <a:t>Applicant’s Background and Goals for Fellowship Training</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2"/>
                  </a:ext>
                </a:extLst>
              </a:tr>
              <a:tr h="370840">
                <a:tc>
                  <a:txBody>
                    <a:bodyPr/>
                    <a:lstStyle/>
                    <a:p>
                      <a:r>
                        <a:rPr lang="en-US" dirty="0">
                          <a:solidFill>
                            <a:schemeClr val="bg1"/>
                          </a:solidFill>
                        </a:rPr>
                        <a:t>Specific Aims</a:t>
                      </a:r>
                    </a:p>
                  </a:txBody>
                  <a:tcPr/>
                </a:tc>
                <a:tc>
                  <a:txBody>
                    <a:bodyPr/>
                    <a:lstStyle/>
                    <a:p>
                      <a:pPr algn="ctr"/>
                      <a:r>
                        <a:rPr lang="en-US" dirty="0">
                          <a:solidFill>
                            <a:schemeClr val="bg1"/>
                          </a:solidFill>
                        </a:rPr>
                        <a:t>1</a:t>
                      </a:r>
                    </a:p>
                  </a:txBody>
                  <a:tcPr/>
                </a:tc>
                <a:extLst>
                  <a:ext uri="{0D108BD9-81ED-4DB2-BD59-A6C34878D82A}">
                    <a16:rowId xmlns:a16="http://schemas.microsoft.com/office/drawing/2014/main" val="10003"/>
                  </a:ext>
                </a:extLst>
              </a:tr>
              <a:tr h="370840">
                <a:tc>
                  <a:txBody>
                    <a:bodyPr/>
                    <a:lstStyle/>
                    <a:p>
                      <a:r>
                        <a:rPr lang="en-US" dirty="0">
                          <a:solidFill>
                            <a:schemeClr val="bg1"/>
                          </a:solidFill>
                        </a:rPr>
                        <a:t>Research Strategy</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4"/>
                  </a:ext>
                </a:extLst>
              </a:tr>
              <a:tr h="370840">
                <a:tc>
                  <a:txBody>
                    <a:bodyPr/>
                    <a:lstStyle/>
                    <a:p>
                      <a:r>
                        <a:rPr lang="en-US" dirty="0">
                          <a:solidFill>
                            <a:schemeClr val="bg1"/>
                          </a:solidFill>
                        </a:rPr>
                        <a:t>Respective Contributions</a:t>
                      </a:r>
                    </a:p>
                  </a:txBody>
                  <a:tcPr/>
                </a:tc>
                <a:tc>
                  <a:txBody>
                    <a:bodyPr/>
                    <a:lstStyle/>
                    <a:p>
                      <a:pPr algn="ctr"/>
                      <a:r>
                        <a:rPr lang="en-US" dirty="0">
                          <a:solidFill>
                            <a:schemeClr val="bg1"/>
                          </a:solidFill>
                        </a:rPr>
                        <a:t>1</a:t>
                      </a:r>
                    </a:p>
                  </a:txBody>
                  <a:tcPr/>
                </a:tc>
                <a:extLst>
                  <a:ext uri="{0D108BD9-81ED-4DB2-BD59-A6C34878D82A}">
                    <a16:rowId xmlns:a16="http://schemas.microsoft.com/office/drawing/2014/main" val="10005"/>
                  </a:ext>
                </a:extLst>
              </a:tr>
              <a:tr h="370840">
                <a:tc>
                  <a:txBody>
                    <a:bodyPr/>
                    <a:lstStyle/>
                    <a:p>
                      <a:r>
                        <a:rPr lang="en-US" dirty="0"/>
                        <a:t>Selection of Sponsor Institution</a:t>
                      </a:r>
                    </a:p>
                  </a:txBody>
                  <a:tcPr/>
                </a:tc>
                <a:tc>
                  <a:txBody>
                    <a:bodyPr/>
                    <a:lstStyle/>
                    <a:p>
                      <a:pPr algn="ctr"/>
                      <a:r>
                        <a:rPr lang="en-US" dirty="0"/>
                        <a:t>1</a:t>
                      </a:r>
                    </a:p>
                  </a:txBody>
                  <a:tcPr/>
                </a:tc>
                <a:extLst>
                  <a:ext uri="{0D108BD9-81ED-4DB2-BD59-A6C34878D82A}">
                    <a16:rowId xmlns:a16="http://schemas.microsoft.com/office/drawing/2014/main" val="10006"/>
                  </a:ext>
                </a:extLst>
              </a:tr>
              <a:tr h="370840">
                <a:tc>
                  <a:txBody>
                    <a:bodyPr/>
                    <a:lstStyle/>
                    <a:p>
                      <a:r>
                        <a:rPr lang="en-US" dirty="0"/>
                        <a:t>Training in Responsible Conduct of</a:t>
                      </a:r>
                      <a:r>
                        <a:rPr lang="en-US" baseline="0" dirty="0"/>
                        <a:t> Research</a:t>
                      </a:r>
                      <a:endParaRPr lang="en-US" dirty="0"/>
                    </a:p>
                  </a:txBody>
                  <a:tcPr/>
                </a:tc>
                <a:tc>
                  <a:txBody>
                    <a:bodyPr/>
                    <a:lstStyle/>
                    <a:p>
                      <a:pPr algn="ctr"/>
                      <a:r>
                        <a:rPr lang="en-US" dirty="0"/>
                        <a:t>1</a:t>
                      </a:r>
                    </a:p>
                  </a:txBody>
                  <a:tcPr/>
                </a:tc>
                <a:extLst>
                  <a:ext uri="{0D108BD9-81ED-4DB2-BD59-A6C34878D82A}">
                    <a16:rowId xmlns:a16="http://schemas.microsoft.com/office/drawing/2014/main" val="10007"/>
                  </a:ext>
                </a:extLst>
              </a:tr>
              <a:tr h="370840">
                <a:tc>
                  <a:txBody>
                    <a:bodyPr/>
                    <a:lstStyle/>
                    <a:p>
                      <a:r>
                        <a:rPr lang="en-US" dirty="0">
                          <a:solidFill>
                            <a:schemeClr val="bg1"/>
                          </a:solidFill>
                        </a:rPr>
                        <a:t>Sponsor and Co-Sponsor Statements</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8"/>
                  </a:ext>
                </a:extLst>
              </a:tr>
              <a:tr h="370840">
                <a:tc>
                  <a:txBody>
                    <a:bodyPr/>
                    <a:lstStyle/>
                    <a:p>
                      <a:r>
                        <a:rPr lang="en-US" dirty="0">
                          <a:solidFill>
                            <a:srgbClr val="FF0000"/>
                          </a:solidFill>
                        </a:rPr>
                        <a:t>Letters of Support from Collaborators, Contributors, and Consultants</a:t>
                      </a:r>
                    </a:p>
                  </a:txBody>
                  <a:tcPr/>
                </a:tc>
                <a:tc>
                  <a:txBody>
                    <a:bodyPr/>
                    <a:lstStyle/>
                    <a:p>
                      <a:pPr algn="ctr"/>
                      <a:r>
                        <a:rPr lang="en-US" dirty="0">
                          <a:solidFill>
                            <a:srgbClr val="FF0000"/>
                          </a:solidFill>
                        </a:rPr>
                        <a:t>6</a:t>
                      </a:r>
                    </a:p>
                  </a:txBody>
                  <a:tcPr/>
                </a:tc>
                <a:extLst>
                  <a:ext uri="{0D108BD9-81ED-4DB2-BD59-A6C34878D82A}">
                    <a16:rowId xmlns:a16="http://schemas.microsoft.com/office/drawing/2014/main" val="10009"/>
                  </a:ext>
                </a:extLst>
              </a:tr>
              <a:tr h="370840">
                <a:tc>
                  <a:txBody>
                    <a:bodyPr/>
                    <a:lstStyle/>
                    <a:p>
                      <a:r>
                        <a:rPr lang="en-US" dirty="0"/>
                        <a:t>Description of Institutional Environment and Commitment to Training</a:t>
                      </a:r>
                    </a:p>
                  </a:txBody>
                  <a:tcPr/>
                </a:tc>
                <a:tc>
                  <a:txBody>
                    <a:bodyPr/>
                    <a:lstStyle/>
                    <a:p>
                      <a:pPr algn="ctr"/>
                      <a:r>
                        <a:rPr lang="en-US" dirty="0"/>
                        <a:t>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06261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53526385"/>
              </p:ext>
            </p:extLst>
          </p:nvPr>
        </p:nvGraphicFramePr>
        <p:xfrm>
          <a:off x="1143000" y="381000"/>
          <a:ext cx="7124700" cy="542544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370840">
                <a:tc>
                  <a:txBody>
                    <a:bodyPr/>
                    <a:lstStyle/>
                    <a:p>
                      <a:pPr algn="ctr"/>
                      <a:r>
                        <a:rPr lang="en-US" dirty="0"/>
                        <a:t>Section</a:t>
                      </a:r>
                      <a:r>
                        <a:rPr lang="en-US" baseline="0" dirty="0"/>
                        <a:t> of Application</a:t>
                      </a:r>
                      <a:endParaRPr lang="en-US" dirty="0"/>
                    </a:p>
                  </a:txBody>
                  <a:tcPr/>
                </a:tc>
                <a:tc>
                  <a:txBody>
                    <a:bodyPr/>
                    <a:lstStyle/>
                    <a:p>
                      <a:pPr algn="ctr"/>
                      <a:r>
                        <a:rPr lang="en-US" dirty="0"/>
                        <a:t>Page Limits</a:t>
                      </a:r>
                    </a:p>
                  </a:txBody>
                  <a:tcPr/>
                </a:tc>
                <a:extLst>
                  <a:ext uri="{0D108BD9-81ED-4DB2-BD59-A6C34878D82A}">
                    <a16:rowId xmlns:a16="http://schemas.microsoft.com/office/drawing/2014/main" val="10000"/>
                  </a:ext>
                </a:extLst>
              </a:tr>
              <a:tr h="370840">
                <a:tc>
                  <a:txBody>
                    <a:bodyPr/>
                    <a:lstStyle/>
                    <a:p>
                      <a:r>
                        <a:rPr lang="en-US" dirty="0"/>
                        <a:t>Introduction to Resubmission (when applicable)</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r>
                        <a:rPr lang="en-US" dirty="0">
                          <a:solidFill>
                            <a:schemeClr val="bg1"/>
                          </a:solidFill>
                        </a:rPr>
                        <a:t>Applicant’s Background and Goals for Fellowship Training</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2"/>
                  </a:ext>
                </a:extLst>
              </a:tr>
              <a:tr h="370840">
                <a:tc>
                  <a:txBody>
                    <a:bodyPr/>
                    <a:lstStyle/>
                    <a:p>
                      <a:r>
                        <a:rPr lang="en-US" dirty="0">
                          <a:solidFill>
                            <a:schemeClr val="bg1"/>
                          </a:solidFill>
                        </a:rPr>
                        <a:t>Specific Aims</a:t>
                      </a:r>
                    </a:p>
                  </a:txBody>
                  <a:tcPr/>
                </a:tc>
                <a:tc>
                  <a:txBody>
                    <a:bodyPr/>
                    <a:lstStyle/>
                    <a:p>
                      <a:pPr algn="ctr"/>
                      <a:r>
                        <a:rPr lang="en-US" dirty="0">
                          <a:solidFill>
                            <a:schemeClr val="bg1"/>
                          </a:solidFill>
                        </a:rPr>
                        <a:t>1</a:t>
                      </a:r>
                    </a:p>
                  </a:txBody>
                  <a:tcPr/>
                </a:tc>
                <a:extLst>
                  <a:ext uri="{0D108BD9-81ED-4DB2-BD59-A6C34878D82A}">
                    <a16:rowId xmlns:a16="http://schemas.microsoft.com/office/drawing/2014/main" val="10003"/>
                  </a:ext>
                </a:extLst>
              </a:tr>
              <a:tr h="370840">
                <a:tc>
                  <a:txBody>
                    <a:bodyPr/>
                    <a:lstStyle/>
                    <a:p>
                      <a:r>
                        <a:rPr lang="en-US" dirty="0">
                          <a:solidFill>
                            <a:schemeClr val="bg1"/>
                          </a:solidFill>
                        </a:rPr>
                        <a:t>Research Strategy</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4"/>
                  </a:ext>
                </a:extLst>
              </a:tr>
              <a:tr h="370840">
                <a:tc>
                  <a:txBody>
                    <a:bodyPr/>
                    <a:lstStyle/>
                    <a:p>
                      <a:r>
                        <a:rPr lang="en-US" dirty="0">
                          <a:solidFill>
                            <a:schemeClr val="bg1"/>
                          </a:solidFill>
                        </a:rPr>
                        <a:t>Respective Contributions</a:t>
                      </a:r>
                    </a:p>
                  </a:txBody>
                  <a:tcPr/>
                </a:tc>
                <a:tc>
                  <a:txBody>
                    <a:bodyPr/>
                    <a:lstStyle/>
                    <a:p>
                      <a:pPr algn="ctr"/>
                      <a:r>
                        <a:rPr lang="en-US" dirty="0">
                          <a:solidFill>
                            <a:schemeClr val="bg1"/>
                          </a:solidFill>
                        </a:rPr>
                        <a:t>1</a:t>
                      </a:r>
                    </a:p>
                  </a:txBody>
                  <a:tcPr/>
                </a:tc>
                <a:extLst>
                  <a:ext uri="{0D108BD9-81ED-4DB2-BD59-A6C34878D82A}">
                    <a16:rowId xmlns:a16="http://schemas.microsoft.com/office/drawing/2014/main" val="10005"/>
                  </a:ext>
                </a:extLst>
              </a:tr>
              <a:tr h="370840">
                <a:tc>
                  <a:txBody>
                    <a:bodyPr/>
                    <a:lstStyle/>
                    <a:p>
                      <a:r>
                        <a:rPr lang="en-US" dirty="0"/>
                        <a:t>Selection of Sponsor Institution</a:t>
                      </a:r>
                    </a:p>
                  </a:txBody>
                  <a:tcPr/>
                </a:tc>
                <a:tc>
                  <a:txBody>
                    <a:bodyPr/>
                    <a:lstStyle/>
                    <a:p>
                      <a:pPr algn="ctr"/>
                      <a:r>
                        <a:rPr lang="en-US" dirty="0"/>
                        <a:t>1</a:t>
                      </a:r>
                    </a:p>
                  </a:txBody>
                  <a:tcPr/>
                </a:tc>
                <a:extLst>
                  <a:ext uri="{0D108BD9-81ED-4DB2-BD59-A6C34878D82A}">
                    <a16:rowId xmlns:a16="http://schemas.microsoft.com/office/drawing/2014/main" val="10006"/>
                  </a:ext>
                </a:extLst>
              </a:tr>
              <a:tr h="370840">
                <a:tc>
                  <a:txBody>
                    <a:bodyPr/>
                    <a:lstStyle/>
                    <a:p>
                      <a:r>
                        <a:rPr lang="en-US" dirty="0"/>
                        <a:t>Training in Responsible Conduct of</a:t>
                      </a:r>
                      <a:r>
                        <a:rPr lang="en-US" baseline="0" dirty="0"/>
                        <a:t> Research</a:t>
                      </a:r>
                      <a:endParaRPr lang="en-US" dirty="0"/>
                    </a:p>
                  </a:txBody>
                  <a:tcPr/>
                </a:tc>
                <a:tc>
                  <a:txBody>
                    <a:bodyPr/>
                    <a:lstStyle/>
                    <a:p>
                      <a:pPr algn="ctr"/>
                      <a:r>
                        <a:rPr lang="en-US" dirty="0"/>
                        <a:t>1</a:t>
                      </a:r>
                    </a:p>
                  </a:txBody>
                  <a:tcPr/>
                </a:tc>
                <a:extLst>
                  <a:ext uri="{0D108BD9-81ED-4DB2-BD59-A6C34878D82A}">
                    <a16:rowId xmlns:a16="http://schemas.microsoft.com/office/drawing/2014/main" val="10007"/>
                  </a:ext>
                </a:extLst>
              </a:tr>
              <a:tr h="370840">
                <a:tc>
                  <a:txBody>
                    <a:bodyPr/>
                    <a:lstStyle/>
                    <a:p>
                      <a:r>
                        <a:rPr lang="en-US" dirty="0">
                          <a:solidFill>
                            <a:schemeClr val="bg1"/>
                          </a:solidFill>
                        </a:rPr>
                        <a:t>Sponsor and Co-Sponsor Statements</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8"/>
                  </a:ext>
                </a:extLst>
              </a:tr>
              <a:tr h="370840">
                <a:tc>
                  <a:txBody>
                    <a:bodyPr/>
                    <a:lstStyle/>
                    <a:p>
                      <a:r>
                        <a:rPr lang="en-US" dirty="0">
                          <a:solidFill>
                            <a:schemeClr val="bg1"/>
                          </a:solidFill>
                        </a:rPr>
                        <a:t>Letters of Support from Collaborators, Contributors, and Consultants</a:t>
                      </a:r>
                    </a:p>
                  </a:txBody>
                  <a:tcPr/>
                </a:tc>
                <a:tc>
                  <a:txBody>
                    <a:bodyPr/>
                    <a:lstStyle/>
                    <a:p>
                      <a:pPr algn="ctr"/>
                      <a:r>
                        <a:rPr lang="en-US" dirty="0">
                          <a:solidFill>
                            <a:schemeClr val="bg1"/>
                          </a:solidFill>
                        </a:rPr>
                        <a:t>6</a:t>
                      </a:r>
                    </a:p>
                  </a:txBody>
                  <a:tcPr/>
                </a:tc>
                <a:extLst>
                  <a:ext uri="{0D108BD9-81ED-4DB2-BD59-A6C34878D82A}">
                    <a16:rowId xmlns:a16="http://schemas.microsoft.com/office/drawing/2014/main" val="10009"/>
                  </a:ext>
                </a:extLst>
              </a:tr>
              <a:tr h="370840">
                <a:tc>
                  <a:txBody>
                    <a:bodyPr/>
                    <a:lstStyle/>
                    <a:p>
                      <a:r>
                        <a:rPr lang="en-US" dirty="0">
                          <a:solidFill>
                            <a:srgbClr val="FF0000"/>
                          </a:solidFill>
                        </a:rPr>
                        <a:t>Description of Institutional Environment and Commitment to Training</a:t>
                      </a:r>
                    </a:p>
                  </a:txBody>
                  <a:tcPr/>
                </a:tc>
                <a:tc>
                  <a:txBody>
                    <a:bodyPr/>
                    <a:lstStyle/>
                    <a:p>
                      <a:pPr algn="ctr"/>
                      <a:r>
                        <a:rPr lang="en-US" dirty="0">
                          <a:solidFill>
                            <a:srgbClr val="FF0000"/>
                          </a:solidFill>
                        </a:rPr>
                        <a:t>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71745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66"/>
                </a:solidFill>
              </a:rPr>
              <a:t>Description of Institutional Environment and Commitment to Training</a:t>
            </a:r>
          </a:p>
        </p:txBody>
      </p:sp>
      <p:sp>
        <p:nvSpPr>
          <p:cNvPr id="3" name="Content Placeholder 2"/>
          <p:cNvSpPr>
            <a:spLocks noGrp="1"/>
          </p:cNvSpPr>
          <p:nvPr>
            <p:ph idx="1"/>
          </p:nvPr>
        </p:nvSpPr>
        <p:spPr/>
        <p:txBody>
          <a:bodyPr/>
          <a:lstStyle/>
          <a:p>
            <a:r>
              <a:rPr lang="en-US" dirty="0"/>
              <a:t>Sponsoring institution must document a strong, well-established research program related to area of interest</a:t>
            </a:r>
          </a:p>
          <a:p>
            <a:pPr lvl="1"/>
            <a:r>
              <a:rPr lang="en-US" dirty="0"/>
              <a:t>Include names of key faculty members relevant to the candidate’s proposed developmental plan</a:t>
            </a:r>
          </a:p>
          <a:p>
            <a:r>
              <a:rPr lang="en-US" dirty="0"/>
              <a:t>Facilities and resources that will enhance career</a:t>
            </a:r>
          </a:p>
          <a:p>
            <a:r>
              <a:rPr lang="en-US" dirty="0"/>
              <a:t>Describe interactions with other investigators</a:t>
            </a:r>
          </a:p>
          <a:p>
            <a:r>
              <a:rPr lang="en-US" dirty="0"/>
              <a:t>Additional Educational Information</a:t>
            </a:r>
          </a:p>
          <a:p>
            <a:pPr lvl="1"/>
            <a:r>
              <a:rPr lang="en-US" dirty="0"/>
              <a:t>Describe the degree program in which applicant is enrolled</a:t>
            </a:r>
          </a:p>
          <a:p>
            <a:pPr lvl="1"/>
            <a:r>
              <a:rPr lang="en-US" dirty="0"/>
              <a:t>Include name of individual providing this information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715000" cy="631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45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Research Strategy (6 pages)</a:t>
            </a:r>
          </a:p>
          <a:p>
            <a:pPr lvl="1"/>
            <a:r>
              <a:rPr lang="en-US" dirty="0"/>
              <a:t>Significance</a:t>
            </a:r>
          </a:p>
          <a:p>
            <a:pPr lvl="2"/>
            <a:r>
              <a:rPr lang="en-US" dirty="0"/>
              <a:t>Why does this matter?</a:t>
            </a:r>
          </a:p>
          <a:p>
            <a:pPr lvl="1"/>
            <a:r>
              <a:rPr lang="en-US" dirty="0"/>
              <a:t>Innovation</a:t>
            </a:r>
          </a:p>
          <a:p>
            <a:pPr lvl="2"/>
            <a:r>
              <a:rPr lang="en-US" dirty="0"/>
              <a:t>How does this add to the field?</a:t>
            </a:r>
          </a:p>
          <a:p>
            <a:pPr lvl="1"/>
            <a:r>
              <a:rPr lang="en-US" dirty="0"/>
              <a:t>Approach</a:t>
            </a:r>
          </a:p>
          <a:p>
            <a:pPr lvl="2"/>
            <a:r>
              <a:rPr lang="en-US" dirty="0"/>
              <a:t>How can it be executed?</a:t>
            </a:r>
          </a:p>
        </p:txBody>
      </p:sp>
      <p:sp>
        <p:nvSpPr>
          <p:cNvPr id="4" name="Title 1"/>
          <p:cNvSpPr>
            <a:spLocks noGrp="1"/>
          </p:cNvSpPr>
          <p:nvPr>
            <p:ph type="title"/>
          </p:nvPr>
        </p:nvSpPr>
        <p:spPr/>
        <p:txBody>
          <a:bodyPr/>
          <a:lstStyle/>
          <a:p>
            <a:r>
              <a:rPr lang="en-US" dirty="0"/>
              <a:t>What you commonly associate with Grant Writing </a:t>
            </a:r>
          </a:p>
        </p:txBody>
      </p:sp>
    </p:spTree>
    <p:extLst>
      <p:ext uri="{BB962C8B-B14F-4D97-AF65-F5344CB8AC3E}">
        <p14:creationId xmlns:p14="http://schemas.microsoft.com/office/powerpoint/2010/main" val="11153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76800" y="1828800"/>
            <a:ext cx="4114800" cy="49530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838200" y="228600"/>
            <a:ext cx="8534400" cy="6477000"/>
          </a:xfrm>
          <a:prstGeom prst="rect">
            <a:avLst/>
          </a:prstGeom>
        </p:spPr>
        <p:txBody>
          <a:bodyPr vert="horz" lIns="91440" tIns="45720" rIns="91440" bIns="45720" rtlCol="0" anchor="ctr">
            <a:normAutofit fontScale="47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sz="2500" b="1" u="sng" dirty="0"/>
              <a:t>Overview of Application Attachments</a:t>
            </a:r>
          </a:p>
          <a:p>
            <a:r>
              <a:rPr lang="en-US" dirty="0"/>
              <a:t>SF 424 (R&amp;R Form)</a:t>
            </a:r>
          </a:p>
          <a:p>
            <a:pPr lvl="1"/>
            <a:r>
              <a:rPr lang="en-US" dirty="0">
                <a:solidFill>
                  <a:srgbClr val="660066"/>
                </a:solidFill>
              </a:rPr>
              <a:t>Cover Letter</a:t>
            </a:r>
          </a:p>
          <a:p>
            <a:r>
              <a:rPr lang="en-US" dirty="0"/>
              <a:t>R&amp;R Other Project Information Form</a:t>
            </a:r>
          </a:p>
          <a:p>
            <a:pPr lvl="1"/>
            <a:r>
              <a:rPr lang="en-US" dirty="0">
                <a:solidFill>
                  <a:srgbClr val="660066"/>
                </a:solidFill>
              </a:rPr>
              <a:t>Human Subjects</a:t>
            </a:r>
          </a:p>
          <a:p>
            <a:pPr lvl="1"/>
            <a:r>
              <a:rPr lang="en-US" dirty="0">
                <a:solidFill>
                  <a:srgbClr val="660066"/>
                </a:solidFill>
              </a:rPr>
              <a:t>Inclusion of Minorities/Children</a:t>
            </a:r>
          </a:p>
          <a:p>
            <a:pPr lvl="1"/>
            <a:r>
              <a:rPr lang="en-US" dirty="0">
                <a:solidFill>
                  <a:srgbClr val="660066"/>
                </a:solidFill>
              </a:rPr>
              <a:t>Inclusion of Vertebrate Animals</a:t>
            </a:r>
          </a:p>
          <a:p>
            <a:pPr lvl="1"/>
            <a:r>
              <a:rPr lang="en-US" dirty="0">
                <a:solidFill>
                  <a:schemeClr val="accent2"/>
                </a:solidFill>
              </a:rPr>
              <a:t>Project Summary</a:t>
            </a:r>
          </a:p>
          <a:p>
            <a:pPr lvl="1"/>
            <a:r>
              <a:rPr lang="en-US" dirty="0">
                <a:solidFill>
                  <a:schemeClr val="accent2"/>
                </a:solidFill>
              </a:rPr>
              <a:t>Project Narrative</a:t>
            </a:r>
          </a:p>
          <a:p>
            <a:pPr lvl="1"/>
            <a:r>
              <a:rPr lang="en-US" dirty="0">
                <a:solidFill>
                  <a:srgbClr val="660066"/>
                </a:solidFill>
              </a:rPr>
              <a:t>Bibliography &amp; References Cited</a:t>
            </a:r>
          </a:p>
          <a:p>
            <a:pPr lvl="1"/>
            <a:r>
              <a:rPr lang="en-US" dirty="0">
                <a:solidFill>
                  <a:srgbClr val="660066"/>
                </a:solidFill>
              </a:rPr>
              <a:t>Facilities &amp; Other Resources</a:t>
            </a:r>
          </a:p>
          <a:p>
            <a:pPr lvl="1"/>
            <a:r>
              <a:rPr lang="en-US" dirty="0">
                <a:solidFill>
                  <a:srgbClr val="660066"/>
                </a:solidFill>
              </a:rPr>
              <a:t>Equipment</a:t>
            </a:r>
          </a:p>
          <a:p>
            <a:r>
              <a:rPr lang="en-US" dirty="0"/>
              <a:t>R&amp;R Senior/Key Person Profile</a:t>
            </a:r>
          </a:p>
          <a:p>
            <a:pPr lvl="1"/>
            <a:r>
              <a:rPr lang="en-US" dirty="0" err="1">
                <a:solidFill>
                  <a:srgbClr val="C4D73F"/>
                </a:solidFill>
              </a:rPr>
              <a:t>Biosk</a:t>
            </a:r>
            <a:r>
              <a:rPr lang="en-US" dirty="0" err="1">
                <a:solidFill>
                  <a:srgbClr val="3366FF"/>
                </a:solidFill>
              </a:rPr>
              <a:t>etch</a:t>
            </a:r>
            <a:r>
              <a:rPr lang="en-US" dirty="0">
                <a:solidFill>
                  <a:srgbClr val="3366FF"/>
                </a:solidFill>
              </a:rPr>
              <a:t>(</a:t>
            </a:r>
            <a:r>
              <a:rPr lang="en-US" dirty="0" err="1">
                <a:solidFill>
                  <a:srgbClr val="3366FF"/>
                </a:solidFill>
              </a:rPr>
              <a:t>es</a:t>
            </a:r>
            <a:r>
              <a:rPr lang="en-US" dirty="0">
                <a:solidFill>
                  <a:srgbClr val="3366FF"/>
                </a:solidFill>
              </a:rPr>
              <a:t>)</a:t>
            </a:r>
          </a:p>
          <a:p>
            <a:r>
              <a:rPr lang="en-US" dirty="0"/>
              <a:t>PHS Fellowship Supplemental Form</a:t>
            </a:r>
          </a:p>
          <a:p>
            <a:pPr lvl="1"/>
            <a:r>
              <a:rPr lang="en-US" dirty="0">
                <a:solidFill>
                  <a:schemeClr val="accent2"/>
                </a:solidFill>
              </a:rPr>
              <a:t>Introduction (if Resubmission)</a:t>
            </a:r>
          </a:p>
          <a:p>
            <a:pPr lvl="1"/>
            <a:r>
              <a:rPr lang="en-US" dirty="0"/>
              <a:t>Fellowship Applicant Section</a:t>
            </a:r>
          </a:p>
          <a:p>
            <a:pPr lvl="2"/>
            <a:r>
              <a:rPr lang="en-US" dirty="0">
                <a:solidFill>
                  <a:srgbClr val="C4D73F"/>
                </a:solidFill>
              </a:rPr>
              <a:t>Doctoral Dissertation and Research Experience</a:t>
            </a:r>
          </a:p>
          <a:p>
            <a:pPr lvl="2"/>
            <a:r>
              <a:rPr lang="en-US" dirty="0">
                <a:solidFill>
                  <a:srgbClr val="C4D73F"/>
                </a:solidFill>
              </a:rPr>
              <a:t>Training Goals and Objectives</a:t>
            </a:r>
          </a:p>
          <a:p>
            <a:pPr lvl="2"/>
            <a:r>
              <a:rPr lang="en-US" dirty="0">
                <a:solidFill>
                  <a:srgbClr val="C4D73F"/>
                </a:solidFill>
              </a:rPr>
              <a:t>Activities Planned Under this Award</a:t>
            </a:r>
          </a:p>
          <a:p>
            <a:pPr lvl="1"/>
            <a:r>
              <a:rPr lang="en-US" dirty="0"/>
              <a:t>Research Training Plan Section</a:t>
            </a:r>
          </a:p>
          <a:p>
            <a:pPr lvl="2"/>
            <a:r>
              <a:rPr lang="en-US" dirty="0">
                <a:solidFill>
                  <a:srgbClr val="C4D73F"/>
                </a:solidFill>
              </a:rPr>
              <a:t>Specific Aims</a:t>
            </a:r>
          </a:p>
          <a:p>
            <a:pPr lvl="2"/>
            <a:r>
              <a:rPr lang="en-US" dirty="0">
                <a:solidFill>
                  <a:srgbClr val="C4D73F"/>
                </a:solidFill>
              </a:rPr>
              <a:t>Research Strategy</a:t>
            </a:r>
          </a:p>
          <a:p>
            <a:pPr lvl="1"/>
            <a:r>
              <a:rPr lang="en-US" dirty="0">
                <a:solidFill>
                  <a:srgbClr val="C4D73F"/>
                </a:solidFill>
              </a:rPr>
              <a:t>Respective</a:t>
            </a:r>
            <a:r>
              <a:rPr lang="en-US" dirty="0"/>
              <a:t> </a:t>
            </a:r>
            <a:r>
              <a:rPr lang="en-US" dirty="0">
                <a:solidFill>
                  <a:srgbClr val="3366FF"/>
                </a:solidFill>
              </a:rPr>
              <a:t>Contributions</a:t>
            </a:r>
          </a:p>
          <a:p>
            <a:pPr lvl="1"/>
            <a:r>
              <a:rPr lang="en-US" dirty="0">
                <a:solidFill>
                  <a:srgbClr val="C4D73F"/>
                </a:solidFill>
              </a:rPr>
              <a:t>Selection of Sponsor and Institution</a:t>
            </a:r>
          </a:p>
          <a:p>
            <a:pPr lvl="1"/>
            <a:r>
              <a:rPr lang="en-US" dirty="0">
                <a:solidFill>
                  <a:schemeClr val="accent2"/>
                </a:solidFill>
              </a:rPr>
              <a:t>Training in Responsible Conduct of Research</a:t>
            </a:r>
          </a:p>
          <a:p>
            <a:pPr lvl="1"/>
            <a:r>
              <a:rPr lang="en-US" dirty="0"/>
              <a:t>Sponsors, Collaborators, and Consultants</a:t>
            </a:r>
          </a:p>
          <a:p>
            <a:pPr lvl="2"/>
            <a:r>
              <a:rPr lang="en-US" dirty="0">
                <a:solidFill>
                  <a:srgbClr val="3366FF"/>
                </a:solidFill>
              </a:rPr>
              <a:t>Sponsor and Co-Sponsor Statements</a:t>
            </a:r>
          </a:p>
          <a:p>
            <a:pPr lvl="2"/>
            <a:r>
              <a:rPr lang="en-US" dirty="0">
                <a:solidFill>
                  <a:srgbClr val="3366FF"/>
                </a:solidFill>
              </a:rPr>
              <a:t>Letters of Support</a:t>
            </a:r>
          </a:p>
          <a:p>
            <a:pPr lvl="1"/>
            <a:r>
              <a:rPr lang="en-US" dirty="0">
                <a:solidFill>
                  <a:srgbClr val="660066"/>
                </a:solidFill>
              </a:rPr>
              <a:t>Description of Institutional Environment and Commitment to Training</a:t>
            </a:r>
          </a:p>
          <a:p>
            <a:r>
              <a:rPr lang="en-US" sz="2300" b="1" dirty="0">
                <a:solidFill>
                  <a:srgbClr val="660066"/>
                </a:solidFill>
              </a:rPr>
              <a:t>Budget Section</a:t>
            </a:r>
          </a:p>
          <a:p>
            <a:pPr lvl="2"/>
            <a:endParaRPr lang="en-US" dirty="0"/>
          </a:p>
        </p:txBody>
      </p:sp>
    </p:spTree>
    <p:extLst>
      <p:ext uri="{BB962C8B-B14F-4D97-AF65-F5344CB8AC3E}">
        <p14:creationId xmlns:p14="http://schemas.microsoft.com/office/powerpoint/2010/main" val="1536577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Budget Section</a:t>
            </a:r>
          </a:p>
        </p:txBody>
      </p:sp>
      <p:sp>
        <p:nvSpPr>
          <p:cNvPr id="3" name="Content Placeholder 2"/>
          <p:cNvSpPr>
            <a:spLocks noGrp="1"/>
          </p:cNvSpPr>
          <p:nvPr>
            <p:ph idx="1"/>
          </p:nvPr>
        </p:nvSpPr>
        <p:spPr/>
        <p:txBody>
          <a:bodyPr/>
          <a:lstStyle/>
          <a:p>
            <a:r>
              <a:rPr lang="en-US" dirty="0"/>
              <a:t>Export Review Control Checklist</a:t>
            </a:r>
          </a:p>
          <a:p>
            <a:pPr lvl="1"/>
            <a:r>
              <a:rPr lang="en-US" dirty="0"/>
              <a:t>Allows Office of Research to determine if any aspects of the proposal will require UTD to get control access</a:t>
            </a:r>
          </a:p>
          <a:p>
            <a:pPr lvl="1"/>
            <a:endParaRPr lang="en-US" dirty="0"/>
          </a:p>
          <a:p>
            <a:r>
              <a:rPr lang="en-US" dirty="0"/>
              <a:t>Certification Form</a:t>
            </a:r>
          </a:p>
          <a:p>
            <a:pPr lvl="1"/>
            <a:r>
              <a:rPr lang="en-US" dirty="0"/>
              <a:t>Includes budget (as completed by OSP)</a:t>
            </a:r>
          </a:p>
          <a:p>
            <a:pPr lvl="1"/>
            <a:r>
              <a:rPr lang="en-US" dirty="0"/>
              <a:t>Requires signature by PI, Dean, and Program Head</a:t>
            </a:r>
          </a:p>
        </p:txBody>
      </p:sp>
    </p:spTree>
    <p:extLst>
      <p:ext uri="{BB962C8B-B14F-4D97-AF65-F5344CB8AC3E}">
        <p14:creationId xmlns:p14="http://schemas.microsoft.com/office/powerpoint/2010/main" val="62842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and Review</a:t>
            </a:r>
          </a:p>
        </p:txBody>
      </p:sp>
      <p:sp>
        <p:nvSpPr>
          <p:cNvPr id="3" name="Content Placeholder 2"/>
          <p:cNvSpPr>
            <a:spLocks noGrp="1"/>
          </p:cNvSpPr>
          <p:nvPr>
            <p:ph idx="1"/>
          </p:nvPr>
        </p:nvSpPr>
        <p:spPr/>
        <p:txBody>
          <a:bodyPr/>
          <a:lstStyle/>
          <a:p>
            <a:r>
              <a:rPr lang="en-US" dirty="0"/>
              <a:t>Peer Review Roles and Meeting Overview</a:t>
            </a:r>
          </a:p>
          <a:p>
            <a:pPr lvl="1"/>
            <a:r>
              <a:rPr lang="en-US" dirty="0"/>
              <a:t>Scientific Review Officer</a:t>
            </a:r>
          </a:p>
          <a:p>
            <a:pPr lvl="2"/>
            <a:r>
              <a:rPr lang="en-US" dirty="0"/>
              <a:t>Analyze the content of each application, and check for completeness.</a:t>
            </a:r>
          </a:p>
          <a:p>
            <a:pPr lvl="2"/>
            <a:r>
              <a:rPr lang="en-US" dirty="0"/>
              <a:t>Document and manage conflicts of interest.</a:t>
            </a:r>
          </a:p>
          <a:p>
            <a:pPr lvl="2"/>
            <a:r>
              <a:rPr lang="en-US" dirty="0"/>
              <a:t>Recruit and assign qualified reviewers </a:t>
            </a:r>
          </a:p>
          <a:p>
            <a:pPr lvl="2"/>
            <a:r>
              <a:rPr lang="en-US" dirty="0"/>
              <a:t>Attend and oversee administrative and regulatory aspects of peer review meetings.</a:t>
            </a:r>
          </a:p>
          <a:p>
            <a:pPr lvl="2"/>
            <a:r>
              <a:rPr lang="en-US" dirty="0"/>
              <a:t>Prepare summary statements for all applications reviewed </a:t>
            </a:r>
          </a:p>
          <a:p>
            <a:pPr lvl="2"/>
            <a:endParaRPr lang="en-US" dirty="0"/>
          </a:p>
        </p:txBody>
      </p:sp>
    </p:spTree>
    <p:extLst>
      <p:ext uri="{BB962C8B-B14F-4D97-AF65-F5344CB8AC3E}">
        <p14:creationId xmlns:p14="http://schemas.microsoft.com/office/powerpoint/2010/main" val="7490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and Review</a:t>
            </a:r>
          </a:p>
        </p:txBody>
      </p:sp>
      <p:sp>
        <p:nvSpPr>
          <p:cNvPr id="3" name="Content Placeholder 2"/>
          <p:cNvSpPr>
            <a:spLocks noGrp="1"/>
          </p:cNvSpPr>
          <p:nvPr>
            <p:ph idx="1"/>
          </p:nvPr>
        </p:nvSpPr>
        <p:spPr/>
        <p:txBody>
          <a:bodyPr/>
          <a:lstStyle/>
          <a:p>
            <a:r>
              <a:rPr lang="en-US" dirty="0"/>
              <a:t>Peer Review Roles and Meeting Overview</a:t>
            </a:r>
          </a:p>
          <a:p>
            <a:pPr lvl="1"/>
            <a:r>
              <a:rPr lang="en-US" dirty="0"/>
              <a:t>Chair</a:t>
            </a:r>
          </a:p>
          <a:p>
            <a:pPr lvl="2"/>
            <a:r>
              <a:rPr lang="en-US" dirty="0"/>
              <a:t>Serves as moderator of the discussion</a:t>
            </a:r>
          </a:p>
          <a:p>
            <a:pPr lvl="2"/>
            <a:r>
              <a:rPr lang="en-US" dirty="0"/>
              <a:t>Also serves as a peer reviewer</a:t>
            </a:r>
          </a:p>
          <a:p>
            <a:pPr lvl="2"/>
            <a:endParaRPr lang="en-US" dirty="0"/>
          </a:p>
        </p:txBody>
      </p:sp>
    </p:spTree>
    <p:extLst>
      <p:ext uri="{BB962C8B-B14F-4D97-AF65-F5344CB8AC3E}">
        <p14:creationId xmlns:p14="http://schemas.microsoft.com/office/powerpoint/2010/main" val="348633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and Review</a:t>
            </a:r>
          </a:p>
        </p:txBody>
      </p:sp>
      <p:sp>
        <p:nvSpPr>
          <p:cNvPr id="3" name="Content Placeholder 2"/>
          <p:cNvSpPr>
            <a:spLocks noGrp="1"/>
          </p:cNvSpPr>
          <p:nvPr>
            <p:ph idx="1"/>
          </p:nvPr>
        </p:nvSpPr>
        <p:spPr/>
        <p:txBody>
          <a:bodyPr/>
          <a:lstStyle/>
          <a:p>
            <a:r>
              <a:rPr lang="en-US" dirty="0"/>
              <a:t>Peer Review Roles and Meeting Overview</a:t>
            </a:r>
          </a:p>
          <a:p>
            <a:pPr lvl="1"/>
            <a:r>
              <a:rPr lang="en-US" dirty="0"/>
              <a:t>Reviewers</a:t>
            </a:r>
          </a:p>
          <a:p>
            <a:pPr lvl="2"/>
            <a:r>
              <a:rPr lang="en-US" dirty="0"/>
              <a:t>Prepare written critique for each assigned application</a:t>
            </a:r>
          </a:p>
          <a:p>
            <a:pPr lvl="2"/>
            <a:r>
              <a:rPr lang="en-US" dirty="0"/>
              <a:t>Assign a numerical score based on review criterion</a:t>
            </a:r>
          </a:p>
          <a:p>
            <a:pPr lvl="2"/>
            <a:r>
              <a:rPr lang="en-US" dirty="0"/>
              <a:t>Make recommendations</a:t>
            </a:r>
          </a:p>
          <a:p>
            <a:pPr lvl="2"/>
            <a:endParaRPr lang="en-US" dirty="0"/>
          </a:p>
        </p:txBody>
      </p:sp>
    </p:spTree>
    <p:extLst>
      <p:ext uri="{BB962C8B-B14F-4D97-AF65-F5344CB8AC3E}">
        <p14:creationId xmlns:p14="http://schemas.microsoft.com/office/powerpoint/2010/main" val="372120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and Review</a:t>
            </a:r>
          </a:p>
        </p:txBody>
      </p:sp>
      <p:sp>
        <p:nvSpPr>
          <p:cNvPr id="3" name="Content Placeholder 2"/>
          <p:cNvSpPr>
            <a:spLocks noGrp="1"/>
          </p:cNvSpPr>
          <p:nvPr>
            <p:ph idx="1"/>
          </p:nvPr>
        </p:nvSpPr>
        <p:spPr/>
        <p:txBody>
          <a:bodyPr/>
          <a:lstStyle/>
          <a:p>
            <a:r>
              <a:rPr lang="en-US" dirty="0"/>
              <a:t>Scoring Criteria</a:t>
            </a:r>
          </a:p>
          <a:p>
            <a:pPr lvl="1"/>
            <a:r>
              <a:rPr lang="en-US" dirty="0"/>
              <a:t>Overall Impact</a:t>
            </a:r>
          </a:p>
          <a:p>
            <a:pPr lvl="1"/>
            <a:r>
              <a:rPr lang="en-US" dirty="0"/>
              <a:t>Scored Review Criteria</a:t>
            </a:r>
          </a:p>
          <a:p>
            <a:pPr lvl="2"/>
            <a:r>
              <a:rPr lang="en-US" dirty="0"/>
              <a:t>Significance</a:t>
            </a:r>
          </a:p>
          <a:p>
            <a:pPr lvl="2"/>
            <a:r>
              <a:rPr lang="en-US" dirty="0"/>
              <a:t>Investigator(s)</a:t>
            </a:r>
          </a:p>
          <a:p>
            <a:pPr lvl="2"/>
            <a:r>
              <a:rPr lang="en-US" dirty="0"/>
              <a:t>Innovation</a:t>
            </a:r>
          </a:p>
          <a:p>
            <a:pPr lvl="2"/>
            <a:r>
              <a:rPr lang="en-US" dirty="0"/>
              <a:t>Approach</a:t>
            </a:r>
          </a:p>
          <a:p>
            <a:pPr lvl="2"/>
            <a:r>
              <a:rPr lang="en-US" dirty="0"/>
              <a:t>Environment</a:t>
            </a:r>
          </a:p>
          <a:p>
            <a:pPr lvl="1"/>
            <a:r>
              <a:rPr lang="en-US" dirty="0"/>
              <a:t>Additionally review aspects of budget, protections, resubmission, etc.</a:t>
            </a:r>
          </a:p>
        </p:txBody>
      </p:sp>
    </p:spTree>
    <p:extLst>
      <p:ext uri="{BB962C8B-B14F-4D97-AF65-F5344CB8AC3E}">
        <p14:creationId xmlns:p14="http://schemas.microsoft.com/office/powerpoint/2010/main" val="363902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and Review</a:t>
            </a:r>
          </a:p>
        </p:txBody>
      </p:sp>
      <p:sp>
        <p:nvSpPr>
          <p:cNvPr id="3" name="Content Placeholder 2"/>
          <p:cNvSpPr>
            <a:spLocks noGrp="1"/>
          </p:cNvSpPr>
          <p:nvPr>
            <p:ph idx="1"/>
          </p:nvPr>
        </p:nvSpPr>
        <p:spPr/>
        <p:txBody>
          <a:bodyPr/>
          <a:lstStyle/>
          <a:p>
            <a:r>
              <a:rPr lang="en-US" dirty="0"/>
              <a:t>Scoring</a:t>
            </a:r>
          </a:p>
          <a:p>
            <a:pPr lvl="1"/>
            <a:r>
              <a:rPr lang="en-US" dirty="0"/>
              <a:t>Nine point scale (1=exceptional; 9=poor)</a:t>
            </a:r>
          </a:p>
          <a:p>
            <a:pPr lvl="1"/>
            <a:r>
              <a:rPr lang="en-US" dirty="0"/>
              <a:t>Prior to the meeting, each reviewer gives a separate score for each of the five criteria</a:t>
            </a:r>
          </a:p>
          <a:p>
            <a:pPr lvl="1"/>
            <a:r>
              <a:rPr lang="en-US" dirty="0"/>
              <a:t>Each reviewer gives an overall impact score</a:t>
            </a:r>
          </a:p>
          <a:p>
            <a:pPr lvl="2"/>
            <a:r>
              <a:rPr lang="en-US" dirty="0"/>
              <a:t>These are used in the meeting to determine if they are discussed</a:t>
            </a:r>
          </a:p>
          <a:p>
            <a:pPr lvl="1"/>
            <a:r>
              <a:rPr lang="en-US" dirty="0"/>
              <a:t>If discussed, you are assigned a final impact score (between 10 and 90; high to low impact, respectively) &amp; moves through the recommendation process</a:t>
            </a:r>
          </a:p>
          <a:p>
            <a:pPr lvl="1"/>
            <a:r>
              <a:rPr lang="en-US" dirty="0"/>
              <a:t>Given a summary statement to identify why it was ND (not discussed) &amp; receive scored review criteria from reviewers</a:t>
            </a:r>
          </a:p>
        </p:txBody>
      </p:sp>
    </p:spTree>
    <p:extLst>
      <p:ext uri="{BB962C8B-B14F-4D97-AF65-F5344CB8AC3E}">
        <p14:creationId xmlns:p14="http://schemas.microsoft.com/office/powerpoint/2010/main" val="28396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38486" r="-38486"/>
          <a:stretch>
            <a:fillRect/>
          </a:stretch>
        </p:blipFill>
        <p:spPr/>
      </p:pic>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41118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46355" y="704850"/>
            <a:ext cx="7258050" cy="3219450"/>
          </a:xfrm>
          <a:prstGeom prst="rect">
            <a:avLst/>
          </a:prstGeom>
        </p:spPr>
      </p:pic>
      <p:sp>
        <p:nvSpPr>
          <p:cNvPr id="3" name="Content Placeholder 2"/>
          <p:cNvSpPr>
            <a:spLocks noGrp="1"/>
          </p:cNvSpPr>
          <p:nvPr>
            <p:ph idx="1"/>
          </p:nvPr>
        </p:nvSpPr>
        <p:spPr>
          <a:xfrm>
            <a:off x="946355" y="4267200"/>
            <a:ext cx="7372555" cy="2277398"/>
          </a:xfrm>
        </p:spPr>
        <p:txBody>
          <a:bodyPr/>
          <a:lstStyle/>
          <a:p>
            <a:r>
              <a:rPr lang="en-US" dirty="0"/>
              <a:t>The other 25+ documents you may not know as much about, but that are equally, if not more important to your ability to secure funding</a:t>
            </a:r>
          </a:p>
        </p:txBody>
      </p:sp>
      <p:sp>
        <p:nvSpPr>
          <p:cNvPr id="4" name="Title 1"/>
          <p:cNvSpPr txBox="1">
            <a:spLocks/>
          </p:cNvSpPr>
          <p:nvPr/>
        </p:nvSpPr>
        <p:spPr>
          <a:xfrm>
            <a:off x="1161842" y="4114800"/>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So then, what is this talk about?</a:t>
            </a:r>
          </a:p>
        </p:txBody>
      </p:sp>
    </p:spTree>
    <p:extLst>
      <p:ext uri="{BB962C8B-B14F-4D97-AF65-F5344CB8AC3E}">
        <p14:creationId xmlns:p14="http://schemas.microsoft.com/office/powerpoint/2010/main" val="153827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76800" y="1828800"/>
            <a:ext cx="4114800" cy="495300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838200" y="228600"/>
            <a:ext cx="8534400" cy="6477000"/>
          </a:xfrm>
          <a:prstGeom prst="rect">
            <a:avLst/>
          </a:prstGeom>
        </p:spPr>
        <p:txBody>
          <a:bodyPr vert="horz" lIns="91440" tIns="45720" rIns="91440" bIns="45720" rtlCol="0" anchor="ctr">
            <a:normAutofit fontScale="47500" lnSpcReduction="2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US" sz="2500" b="1" u="sng" dirty="0"/>
              <a:t>Overview of Application Attachments</a:t>
            </a:r>
          </a:p>
          <a:p>
            <a:r>
              <a:rPr lang="en-US" dirty="0"/>
              <a:t>SF 424 (R&amp;R Form)</a:t>
            </a:r>
          </a:p>
          <a:p>
            <a:pPr lvl="1"/>
            <a:r>
              <a:rPr lang="en-US" dirty="0"/>
              <a:t>Cover Letter</a:t>
            </a:r>
          </a:p>
          <a:p>
            <a:r>
              <a:rPr lang="en-US" dirty="0"/>
              <a:t>R&amp;R Other Project Information Form</a:t>
            </a:r>
          </a:p>
          <a:p>
            <a:pPr lvl="1"/>
            <a:r>
              <a:rPr lang="en-US" dirty="0"/>
              <a:t>Human Subjects</a:t>
            </a:r>
          </a:p>
          <a:p>
            <a:pPr lvl="1"/>
            <a:r>
              <a:rPr lang="en-US" dirty="0"/>
              <a:t>Inclusion of Minorities/Children</a:t>
            </a:r>
          </a:p>
          <a:p>
            <a:pPr lvl="1"/>
            <a:r>
              <a:rPr lang="en-US" dirty="0"/>
              <a:t>Inclusion of Vertebrate Animals</a:t>
            </a:r>
          </a:p>
          <a:p>
            <a:pPr lvl="1"/>
            <a:r>
              <a:rPr lang="en-US" dirty="0"/>
              <a:t>Project Summary</a:t>
            </a:r>
          </a:p>
          <a:p>
            <a:pPr lvl="1"/>
            <a:r>
              <a:rPr lang="en-US" dirty="0"/>
              <a:t>Project Narrative</a:t>
            </a:r>
          </a:p>
          <a:p>
            <a:pPr lvl="1"/>
            <a:r>
              <a:rPr lang="en-US" dirty="0"/>
              <a:t>Bibliography &amp; References Cited</a:t>
            </a:r>
          </a:p>
          <a:p>
            <a:pPr lvl="1"/>
            <a:r>
              <a:rPr lang="en-US" dirty="0"/>
              <a:t>Facilities &amp; Other Resources</a:t>
            </a:r>
          </a:p>
          <a:p>
            <a:pPr lvl="1"/>
            <a:r>
              <a:rPr lang="en-US" dirty="0"/>
              <a:t>Equipment</a:t>
            </a:r>
          </a:p>
          <a:p>
            <a:r>
              <a:rPr lang="en-US" dirty="0"/>
              <a:t>R&amp;R Senior/Key Person Profile</a:t>
            </a:r>
          </a:p>
          <a:p>
            <a:pPr lvl="1"/>
            <a:r>
              <a:rPr lang="en-US" dirty="0" err="1"/>
              <a:t>Biosketch</a:t>
            </a:r>
            <a:r>
              <a:rPr lang="en-US" dirty="0"/>
              <a:t>(</a:t>
            </a:r>
            <a:r>
              <a:rPr lang="en-US" dirty="0" err="1"/>
              <a:t>es</a:t>
            </a:r>
            <a:r>
              <a:rPr lang="en-US" dirty="0"/>
              <a:t>)</a:t>
            </a:r>
          </a:p>
          <a:p>
            <a:r>
              <a:rPr lang="en-US" dirty="0"/>
              <a:t>PHS Fellowship Supplemental Form</a:t>
            </a:r>
          </a:p>
          <a:p>
            <a:pPr lvl="1"/>
            <a:r>
              <a:rPr lang="en-US" dirty="0"/>
              <a:t>Introduction (if Resubmission)</a:t>
            </a:r>
          </a:p>
          <a:p>
            <a:pPr lvl="1"/>
            <a:r>
              <a:rPr lang="en-US" dirty="0"/>
              <a:t>Fellowship Applicant Section</a:t>
            </a:r>
          </a:p>
          <a:p>
            <a:pPr lvl="2"/>
            <a:r>
              <a:rPr lang="en-US" dirty="0"/>
              <a:t>Doctoral Dissertation and Research Experience</a:t>
            </a:r>
          </a:p>
          <a:p>
            <a:pPr lvl="2"/>
            <a:r>
              <a:rPr lang="en-US" dirty="0"/>
              <a:t>Training Goals and Objectives</a:t>
            </a:r>
          </a:p>
          <a:p>
            <a:pPr lvl="2"/>
            <a:r>
              <a:rPr lang="en-US" dirty="0"/>
              <a:t>Activities Planned Under this Award</a:t>
            </a:r>
          </a:p>
          <a:p>
            <a:pPr lvl="1"/>
            <a:r>
              <a:rPr lang="en-US" dirty="0"/>
              <a:t>Research Training Plan Section</a:t>
            </a:r>
          </a:p>
          <a:p>
            <a:pPr lvl="2"/>
            <a:r>
              <a:rPr lang="en-US" dirty="0"/>
              <a:t>Specific Aims</a:t>
            </a:r>
          </a:p>
          <a:p>
            <a:pPr lvl="2"/>
            <a:r>
              <a:rPr lang="en-US" dirty="0"/>
              <a:t>Research Strategy</a:t>
            </a:r>
          </a:p>
          <a:p>
            <a:pPr lvl="1"/>
            <a:r>
              <a:rPr lang="en-US" dirty="0"/>
              <a:t>Respective Contributions</a:t>
            </a:r>
          </a:p>
          <a:p>
            <a:pPr lvl="1"/>
            <a:r>
              <a:rPr lang="en-US" dirty="0"/>
              <a:t>Selection of Sponsor and Institution</a:t>
            </a:r>
          </a:p>
          <a:p>
            <a:pPr lvl="1"/>
            <a:r>
              <a:rPr lang="en-US" dirty="0"/>
              <a:t>Training in Responsible Conduct of Research</a:t>
            </a:r>
          </a:p>
          <a:p>
            <a:pPr lvl="1"/>
            <a:r>
              <a:rPr lang="en-US" dirty="0"/>
              <a:t>Sponsors, Collaborators, and Consultants</a:t>
            </a:r>
          </a:p>
          <a:p>
            <a:pPr lvl="2"/>
            <a:r>
              <a:rPr lang="en-US" dirty="0"/>
              <a:t>Sponsor and Co-Sponsor Statements</a:t>
            </a:r>
          </a:p>
          <a:p>
            <a:pPr lvl="2"/>
            <a:r>
              <a:rPr lang="en-US" dirty="0"/>
              <a:t>Letters of Support</a:t>
            </a:r>
          </a:p>
          <a:p>
            <a:pPr lvl="1"/>
            <a:r>
              <a:rPr lang="en-US" dirty="0"/>
              <a:t>Description of Institutional Environment and Commitment to Training</a:t>
            </a:r>
          </a:p>
          <a:p>
            <a:r>
              <a:rPr lang="en-US" dirty="0"/>
              <a:t>Budget Section</a:t>
            </a:r>
          </a:p>
          <a:p>
            <a:pPr lvl="2"/>
            <a:endParaRPr lang="en-US" dirty="0"/>
          </a:p>
        </p:txBody>
      </p:sp>
    </p:spTree>
    <p:extLst>
      <p:ext uri="{BB962C8B-B14F-4D97-AF65-F5344CB8AC3E}">
        <p14:creationId xmlns:p14="http://schemas.microsoft.com/office/powerpoint/2010/main" val="19426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you even begin?</a:t>
            </a:r>
          </a:p>
        </p:txBody>
      </p:sp>
      <p:sp>
        <p:nvSpPr>
          <p:cNvPr id="3" name="Content Placeholder 2"/>
          <p:cNvSpPr>
            <a:spLocks noGrp="1"/>
          </p:cNvSpPr>
          <p:nvPr>
            <p:ph idx="1"/>
          </p:nvPr>
        </p:nvSpPr>
        <p:spPr/>
        <p:txBody>
          <a:bodyPr/>
          <a:lstStyle/>
          <a:p>
            <a:r>
              <a:rPr lang="en-US" dirty="0">
                <a:hlinkClick r:id="rId2"/>
              </a:rPr>
              <a:t>http://grants.nih.gov/grants/how-to-apply-application-guide.html</a:t>
            </a:r>
          </a:p>
          <a:p>
            <a:endParaRPr lang="en-US" dirty="0"/>
          </a:p>
          <a:p>
            <a:r>
              <a:rPr lang="en-US" dirty="0">
                <a:hlinkClick r:id="rId3"/>
              </a:rPr>
              <a:t>https://research.utdallas.edu/osp</a:t>
            </a:r>
            <a:endParaRPr lang="en-US" dirty="0"/>
          </a:p>
          <a:p>
            <a:endParaRPr lang="en-US" dirty="0"/>
          </a:p>
          <a:p>
            <a:r>
              <a:rPr lang="en-US" dirty="0"/>
              <a:t>Determine who you need to contact</a:t>
            </a:r>
          </a:p>
          <a:p>
            <a:pPr lvl="1"/>
            <a:r>
              <a:rPr lang="en-US" dirty="0"/>
              <a:t>Program Officer</a:t>
            </a:r>
          </a:p>
          <a:p>
            <a:pPr lvl="1"/>
            <a:r>
              <a:rPr lang="en-US" dirty="0"/>
              <a:t>Grant Specialist at UTD</a:t>
            </a:r>
          </a:p>
          <a:p>
            <a:pPr lvl="1"/>
            <a:r>
              <a:rPr lang="en-US" dirty="0"/>
              <a:t>Co-Sponsors</a:t>
            </a:r>
          </a:p>
          <a:p>
            <a:pPr lvl="1"/>
            <a:r>
              <a:rPr lang="en-US" dirty="0"/>
              <a:t>Referees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144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breakdown of NIH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6138998"/>
              </p:ext>
            </p:extLst>
          </p:nvPr>
        </p:nvGraphicFramePr>
        <p:xfrm>
          <a:off x="1009650" y="1806575"/>
          <a:ext cx="7124700" cy="4052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506445"/>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1074</TotalTime>
  <Words>3420</Words>
  <Application>Microsoft Macintosh PowerPoint</Application>
  <PresentationFormat>On-screen Show (4:3)</PresentationFormat>
  <Paragraphs>590</Paragraphs>
  <Slides>57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Courier New</vt:lpstr>
      <vt:lpstr>Verdana</vt:lpstr>
      <vt:lpstr>Wingdings 2</vt:lpstr>
      <vt:lpstr>Summer</vt:lpstr>
      <vt:lpstr>Demystifying the F31</vt:lpstr>
      <vt:lpstr>What even is an F31?</vt:lpstr>
      <vt:lpstr>What even is an F31?</vt:lpstr>
      <vt:lpstr>What you commonly associate with Grant Writing </vt:lpstr>
      <vt:lpstr>What you commonly associate with Grant Writing </vt:lpstr>
      <vt:lpstr>PowerPoint Presentation</vt:lpstr>
      <vt:lpstr>PowerPoint Presentation</vt:lpstr>
      <vt:lpstr>Where do you even begin?</vt:lpstr>
      <vt:lpstr>Internal breakdown of NIH</vt:lpstr>
      <vt:lpstr>PowerPoint Presentation</vt:lpstr>
      <vt:lpstr>Internal breakdown of NIH</vt:lpstr>
      <vt:lpstr>The role of a Program Officer</vt:lpstr>
      <vt:lpstr>Contacting your Program Officer</vt:lpstr>
      <vt:lpstr>Contacting your Program Officer</vt:lpstr>
      <vt:lpstr>Some General Rules</vt:lpstr>
      <vt:lpstr>Overview of the current presentation</vt:lpstr>
      <vt:lpstr>PowerPoint Presentation</vt:lpstr>
      <vt:lpstr>SF 424 (R&amp;R Form): The Cover Letter</vt:lpstr>
      <vt:lpstr>List of Referees</vt:lpstr>
      <vt:lpstr>List of Referees</vt:lpstr>
      <vt:lpstr>Additional Application Information to be completed</vt:lpstr>
      <vt:lpstr>PowerPoint Presentation</vt:lpstr>
      <vt:lpstr>R&amp;R Other Project Information Form: Human Subjects Section </vt:lpstr>
      <vt:lpstr>Participant Inclusion Forms</vt:lpstr>
      <vt:lpstr>Planned Enrollment Report</vt:lpstr>
      <vt:lpstr>Project Summary</vt:lpstr>
      <vt:lpstr>Project Narrative</vt:lpstr>
      <vt:lpstr>Bibliography &amp; References Cited</vt:lpstr>
      <vt:lpstr>Facilities &amp; Other Resources</vt:lpstr>
      <vt:lpstr>Equipment</vt:lpstr>
      <vt:lpstr>PowerPoint Presentation</vt:lpstr>
      <vt:lpstr>Biographical Sketch(es)</vt:lpstr>
      <vt:lpstr>PowerPoint Presentation</vt:lpstr>
      <vt:lpstr>PowerPoint Presentation</vt:lpstr>
      <vt:lpstr>PowerPoint Presentation</vt:lpstr>
      <vt:lpstr>Doctoral Dissertation and Research Experience</vt:lpstr>
      <vt:lpstr>Training Goals and Objectives</vt:lpstr>
      <vt:lpstr>Activities Planned Under this Award</vt:lpstr>
      <vt:lpstr>PowerPoint Presentation</vt:lpstr>
      <vt:lpstr>Respective Contributions</vt:lpstr>
      <vt:lpstr>Selection of Sponsor Institution</vt:lpstr>
      <vt:lpstr>Responsible Conduct of Research</vt:lpstr>
      <vt:lpstr>PowerPoint Presentation</vt:lpstr>
      <vt:lpstr>Sponsor and Co-Sponsors Statements</vt:lpstr>
      <vt:lpstr>Sponsor and Co-Sponsors Statements</vt:lpstr>
      <vt:lpstr>Sponsor and Co-Sponsors Statements</vt:lpstr>
      <vt:lpstr>PowerPoint Presentation</vt:lpstr>
      <vt:lpstr>PowerPoint Presentation</vt:lpstr>
      <vt:lpstr>Description of Institutional Environment and Commitment to Training</vt:lpstr>
      <vt:lpstr>PowerPoint Presentation</vt:lpstr>
      <vt:lpstr>Budget Section</vt:lpstr>
      <vt:lpstr>Submission and Review</vt:lpstr>
      <vt:lpstr>Submission and Review</vt:lpstr>
      <vt:lpstr>Submission and Review</vt:lpstr>
      <vt:lpstr>Submission and Review</vt:lpstr>
      <vt:lpstr>Submission and Review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the F31</dc:title>
  <dc:creator>Schneider, Julie</dc:creator>
  <cp:lastModifiedBy>Schneider, Julie</cp:lastModifiedBy>
  <cp:revision>49</cp:revision>
  <dcterms:created xsi:type="dcterms:W3CDTF">2016-10-14T21:22:59Z</dcterms:created>
  <dcterms:modified xsi:type="dcterms:W3CDTF">2019-09-19T14:57:07Z</dcterms:modified>
</cp:coreProperties>
</file>