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9" r:id="rId2"/>
    <p:sldId id="338" r:id="rId3"/>
    <p:sldId id="355" r:id="rId4"/>
    <p:sldId id="316" r:id="rId5"/>
    <p:sldId id="335" r:id="rId6"/>
    <p:sldId id="272" r:id="rId7"/>
    <p:sldId id="351" r:id="rId8"/>
    <p:sldId id="358" r:id="rId9"/>
    <p:sldId id="359" r:id="rId10"/>
    <p:sldId id="354" r:id="rId11"/>
    <p:sldId id="325" r:id="rId12"/>
    <p:sldId id="352" r:id="rId13"/>
    <p:sldId id="332" r:id="rId14"/>
    <p:sldId id="270" r:id="rId15"/>
    <p:sldId id="275" r:id="rId16"/>
    <p:sldId id="291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8000"/>
    <a:srgbClr val="663300"/>
    <a:srgbClr val="FF7174"/>
    <a:srgbClr val="009900"/>
    <a:srgbClr val="FF4F53"/>
    <a:srgbClr val="993300"/>
    <a:srgbClr val="FF5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6" autoAdjust="0"/>
    <p:restoredTop sz="87421" autoAdjust="0"/>
  </p:normalViewPr>
  <p:slideViewPr>
    <p:cSldViewPr snapToGrid="0">
      <p:cViewPr varScale="1">
        <p:scale>
          <a:sx n="79" d="100"/>
          <a:sy n="79" d="100"/>
        </p:scale>
        <p:origin x="-568" y="-11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ra\Research\FRAME\VegData2015\ESA2016_VegAnalyses\stem_matrix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ra\Research\FRAME\VegData2015\ESA2016_VegAnalyses\tree_NMS_analyses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ra\Research\FRAME\VegData2015\ESA2016_VegAnalyses\tree_NMS_analyses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 cmpd="sng"/>
          </c:spPr>
          <c:dPt>
            <c:idx val="0"/>
            <c:bubble3D val="0"/>
            <c:spPr>
              <a:solidFill>
                <a:srgbClr val="993300"/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1A-4E77-8A54-07948B0716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1A-4E77-8A54-07948B0716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1A-4E77-8A54-07948B0716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B1A-4E77-8A54-07948B0716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B1A-4E77-8A54-07948B0716D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B1A-4E77-8A54-07948B0716D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B1A-4E77-8A54-07948B0716D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B1A-4E77-8A54-07948B0716D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B1A-4E77-8A54-07948B0716D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B1A-4E77-8A54-07948B0716D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B1A-4E77-8A54-07948B0716D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9B1A-4E77-8A54-07948B0716D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9B1A-4E77-8A54-07948B0716D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9B1A-4E77-8A54-07948B0716D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9B1A-4E77-8A54-07948B0716D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9B1A-4E77-8A54-07948B0716DB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9B1A-4E77-8A54-07948B0716DB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9B1A-4E77-8A54-07948B0716DB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9B1A-4E77-8A54-07948B0716DB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9B1A-4E77-8A54-07948B0716DB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 cmpd="sng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9B1A-4E77-8A54-07948B0716DB}"/>
              </c:ext>
            </c:extLst>
          </c:dPt>
          <c:cat>
            <c:strRef>
              <c:f>'nn prop'!$N$3:$N$12</c:f>
              <c:strCache>
                <c:ptCount val="10"/>
                <c:pt idx="0">
                  <c:v>rosmul</c:v>
                </c:pt>
                <c:pt idx="1">
                  <c:v>elaumb</c:v>
                </c:pt>
                <c:pt idx="2">
                  <c:v>euoala</c:v>
                </c:pt>
                <c:pt idx="3">
                  <c:v>ligvul</c:v>
                </c:pt>
                <c:pt idx="4">
                  <c:v>lonmaa</c:v>
                </c:pt>
                <c:pt idx="5">
                  <c:v>rubpho</c:v>
                </c:pt>
                <c:pt idx="6">
                  <c:v>vibdil</c:v>
                </c:pt>
                <c:pt idx="7">
                  <c:v>rubsp</c:v>
                </c:pt>
                <c:pt idx="8">
                  <c:v>vibsie</c:v>
                </c:pt>
                <c:pt idx="9">
                  <c:v>elaang</c:v>
                </c:pt>
              </c:strCache>
            </c:strRef>
          </c:cat>
          <c:val>
            <c:numRef>
              <c:f>'nn prop'!$P$3:$P$12</c:f>
              <c:numCache>
                <c:formatCode>General</c:formatCode>
                <c:ptCount val="10"/>
                <c:pt idx="0">
                  <c:v>0.747340921813771</c:v>
                </c:pt>
                <c:pt idx="1">
                  <c:v>0.0768800149281583</c:v>
                </c:pt>
                <c:pt idx="2">
                  <c:v>0.0511289419667848</c:v>
                </c:pt>
                <c:pt idx="3">
                  <c:v>0.0369471916402314</c:v>
                </c:pt>
                <c:pt idx="4">
                  <c:v>0.0311625303228214</c:v>
                </c:pt>
                <c:pt idx="5">
                  <c:v>0.0227654413136779</c:v>
                </c:pt>
                <c:pt idx="6">
                  <c:v>0.016794178018287</c:v>
                </c:pt>
                <c:pt idx="7">
                  <c:v>0.00746407911923866</c:v>
                </c:pt>
                <c:pt idx="8">
                  <c:v>0.00522485538346706</c:v>
                </c:pt>
                <c:pt idx="9">
                  <c:v>0.00429184549356223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A-9B1A-4E77-8A54-07948B071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90791776028"/>
          <c:y val="0.119405496848105"/>
          <c:w val="0.829994969378828"/>
          <c:h val="0.75918432731119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15875">
                <a:solidFill>
                  <a:srgbClr val="008000"/>
                </a:solidFill>
              </a:ln>
              <a:effectLst/>
            </c:spPr>
          </c:marker>
          <c:trendline>
            <c:spPr>
              <a:ln w="22225" cap="rnd">
                <a:solidFill>
                  <a:srgbClr val="339933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0958318022747156"/>
                  <c:y val="-0.41235937057163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DenRichInvUrban!$E$5:$E$42</c:f>
              <c:numCache>
                <c:formatCode>General</c:formatCode>
                <c:ptCount val="38"/>
                <c:pt idx="0">
                  <c:v>242.0</c:v>
                </c:pt>
                <c:pt idx="1">
                  <c:v>623.0</c:v>
                </c:pt>
                <c:pt idx="2">
                  <c:v>902.0</c:v>
                </c:pt>
                <c:pt idx="3">
                  <c:v>281.0</c:v>
                </c:pt>
                <c:pt idx="4">
                  <c:v>143.0</c:v>
                </c:pt>
                <c:pt idx="5">
                  <c:v>0.0</c:v>
                </c:pt>
                <c:pt idx="6">
                  <c:v>403.0</c:v>
                </c:pt>
                <c:pt idx="7">
                  <c:v>301.0</c:v>
                </c:pt>
                <c:pt idx="8">
                  <c:v>564.0</c:v>
                </c:pt>
                <c:pt idx="9">
                  <c:v>77.0</c:v>
                </c:pt>
                <c:pt idx="10">
                  <c:v>376.0</c:v>
                </c:pt>
                <c:pt idx="11">
                  <c:v>0.0</c:v>
                </c:pt>
                <c:pt idx="12">
                  <c:v>1.0</c:v>
                </c:pt>
                <c:pt idx="13">
                  <c:v>0.0</c:v>
                </c:pt>
                <c:pt idx="14">
                  <c:v>0.0</c:v>
                </c:pt>
                <c:pt idx="15">
                  <c:v>1.0</c:v>
                </c:pt>
                <c:pt idx="16">
                  <c:v>397.0</c:v>
                </c:pt>
                <c:pt idx="17">
                  <c:v>14.0</c:v>
                </c:pt>
                <c:pt idx="18">
                  <c:v>142.0</c:v>
                </c:pt>
                <c:pt idx="19">
                  <c:v>149.0</c:v>
                </c:pt>
                <c:pt idx="20">
                  <c:v>499.0</c:v>
                </c:pt>
                <c:pt idx="21">
                  <c:v>142.0</c:v>
                </c:pt>
                <c:pt idx="22">
                  <c:v>178.0</c:v>
                </c:pt>
                <c:pt idx="23">
                  <c:v>52.0</c:v>
                </c:pt>
                <c:pt idx="24">
                  <c:v>392.0</c:v>
                </c:pt>
                <c:pt idx="25">
                  <c:v>101.0</c:v>
                </c:pt>
                <c:pt idx="26">
                  <c:v>458.0</c:v>
                </c:pt>
                <c:pt idx="27">
                  <c:v>114.0</c:v>
                </c:pt>
                <c:pt idx="28">
                  <c:v>63.0</c:v>
                </c:pt>
                <c:pt idx="29">
                  <c:v>209.0</c:v>
                </c:pt>
                <c:pt idx="30">
                  <c:v>251.0</c:v>
                </c:pt>
                <c:pt idx="31">
                  <c:v>12.0</c:v>
                </c:pt>
                <c:pt idx="32">
                  <c:v>0.0</c:v>
                </c:pt>
                <c:pt idx="33">
                  <c:v>680.0</c:v>
                </c:pt>
                <c:pt idx="34">
                  <c:v>933.0</c:v>
                </c:pt>
                <c:pt idx="35">
                  <c:v>300.0</c:v>
                </c:pt>
                <c:pt idx="36">
                  <c:v>582.0</c:v>
                </c:pt>
                <c:pt idx="37">
                  <c:v>62.0</c:v>
                </c:pt>
              </c:numCache>
            </c:numRef>
          </c:xVal>
          <c:yVal>
            <c:numRef>
              <c:f>DenRichInvUrban!$D$5:$D$42</c:f>
              <c:numCache>
                <c:formatCode>0.00</c:formatCode>
                <c:ptCount val="38"/>
                <c:pt idx="0">
                  <c:v>20.86952158174462</c:v>
                </c:pt>
                <c:pt idx="1">
                  <c:v>25.9772794429128</c:v>
                </c:pt>
                <c:pt idx="2">
                  <c:v>61.736541683805</c:v>
                </c:pt>
                <c:pt idx="3">
                  <c:v>48.48448294321684</c:v>
                </c:pt>
                <c:pt idx="4">
                  <c:v>14.00552156833192</c:v>
                </c:pt>
                <c:pt idx="5">
                  <c:v>0.0</c:v>
                </c:pt>
                <c:pt idx="6">
                  <c:v>23.00735402762704</c:v>
                </c:pt>
                <c:pt idx="7">
                  <c:v>13.16525594223928</c:v>
                </c:pt>
                <c:pt idx="8">
                  <c:v>11.84174630245764</c:v>
                </c:pt>
                <c:pt idx="9">
                  <c:v>13.94429477606506</c:v>
                </c:pt>
                <c:pt idx="10">
                  <c:v>13.35980125644245</c:v>
                </c:pt>
                <c:pt idx="11">
                  <c:v>0.566957175509985</c:v>
                </c:pt>
                <c:pt idx="12">
                  <c:v>0.467882305207254</c:v>
                </c:pt>
                <c:pt idx="13">
                  <c:v>0.0</c:v>
                </c:pt>
                <c:pt idx="14">
                  <c:v>1.196537118033315</c:v>
                </c:pt>
                <c:pt idx="15">
                  <c:v>0.0805861225749285</c:v>
                </c:pt>
                <c:pt idx="16">
                  <c:v>18.8638738208457</c:v>
                </c:pt>
                <c:pt idx="17">
                  <c:v>0.0190009732809575</c:v>
                </c:pt>
                <c:pt idx="18">
                  <c:v>0.594877440351769</c:v>
                </c:pt>
                <c:pt idx="19">
                  <c:v>0.460220558394894</c:v>
                </c:pt>
                <c:pt idx="20">
                  <c:v>27.72675378812934</c:v>
                </c:pt>
                <c:pt idx="21">
                  <c:v>40.75638096974885</c:v>
                </c:pt>
                <c:pt idx="22">
                  <c:v>0.069938376795135</c:v>
                </c:pt>
                <c:pt idx="23">
                  <c:v>13.97875172246498</c:v>
                </c:pt>
                <c:pt idx="24">
                  <c:v>82.32708845986207</c:v>
                </c:pt>
                <c:pt idx="25">
                  <c:v>5.749976877034625</c:v>
                </c:pt>
                <c:pt idx="26">
                  <c:v>13.74831262208255</c:v>
                </c:pt>
                <c:pt idx="27">
                  <c:v>3.627212727861602</c:v>
                </c:pt>
                <c:pt idx="28">
                  <c:v>16.52040381972465</c:v>
                </c:pt>
                <c:pt idx="29">
                  <c:v>12.50277716710134</c:v>
                </c:pt>
                <c:pt idx="30">
                  <c:v>16.14312334189063</c:v>
                </c:pt>
                <c:pt idx="31">
                  <c:v>0.172920306213516</c:v>
                </c:pt>
                <c:pt idx="32">
                  <c:v>0.0</c:v>
                </c:pt>
                <c:pt idx="33">
                  <c:v>30.76352094495952</c:v>
                </c:pt>
                <c:pt idx="34">
                  <c:v>35.51873239186296</c:v>
                </c:pt>
                <c:pt idx="35">
                  <c:v>0.9364786268084</c:v>
                </c:pt>
                <c:pt idx="36">
                  <c:v>1.558351481049484</c:v>
                </c:pt>
                <c:pt idx="37">
                  <c:v>14.2640769113811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E7B-4BED-A8A2-27484FA67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5817624"/>
        <c:axId val="-2075761752"/>
      </c:scatterChart>
      <c:valAx>
        <c:axId val="-2075817624"/>
        <c:scaling>
          <c:orientation val="minMax"/>
          <c:max val="1000.0"/>
          <c:min val="0.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75761752"/>
        <c:crosses val="autoZero"/>
        <c:crossBetween val="midCat"/>
      </c:valAx>
      <c:valAx>
        <c:axId val="-2075761752"/>
        <c:scaling>
          <c:orientation val="minMax"/>
          <c:max val="100.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75817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2612-49C2-962C-5A5B597EB6C2}"/>
              </c:ext>
            </c:extLst>
          </c:dPt>
          <c:dPt>
            <c:idx val="1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612-49C2-962C-5A5B597EB6C2}"/>
              </c:ext>
            </c:extLst>
          </c:dPt>
          <c:dPt>
            <c:idx val="2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2612-49C2-962C-5A5B597EB6C2}"/>
              </c:ext>
            </c:extLst>
          </c:dPt>
          <c:dPt>
            <c:idx val="3"/>
            <c:marker>
              <c:spPr>
                <a:solidFill>
                  <a:srgbClr val="C0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2612-49C2-962C-5A5B597EB6C2}"/>
              </c:ext>
            </c:extLst>
          </c:dPt>
          <c:dPt>
            <c:idx val="4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2612-49C2-962C-5A5B597EB6C2}"/>
              </c:ext>
            </c:extLst>
          </c:dPt>
          <c:dPt>
            <c:idx val="5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2612-49C2-962C-5A5B597EB6C2}"/>
              </c:ext>
            </c:extLst>
          </c:dPt>
          <c:dPt>
            <c:idx val="6"/>
            <c:marker>
              <c:spPr>
                <a:solidFill>
                  <a:srgbClr val="008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2612-49C2-962C-5A5B597EB6C2}"/>
              </c:ext>
            </c:extLst>
          </c:dPt>
          <c:dPt>
            <c:idx val="7"/>
            <c:marker>
              <c:spPr>
                <a:solidFill>
                  <a:srgbClr val="008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2612-49C2-962C-5A5B597EB6C2}"/>
              </c:ext>
            </c:extLst>
          </c:dPt>
          <c:dPt>
            <c:idx val="8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2612-49C2-962C-5A5B597EB6C2}"/>
              </c:ext>
            </c:extLst>
          </c:dPt>
          <c:dPt>
            <c:idx val="9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2612-49C2-962C-5A5B597EB6C2}"/>
              </c:ext>
            </c:extLst>
          </c:dPt>
          <c:dPt>
            <c:idx val="10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2612-49C2-962C-5A5B597EB6C2}"/>
              </c:ext>
            </c:extLst>
          </c:dPt>
          <c:dPt>
            <c:idx val="11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2612-49C2-962C-5A5B597EB6C2}"/>
              </c:ext>
            </c:extLst>
          </c:dPt>
          <c:dPt>
            <c:idx val="12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2612-49C2-962C-5A5B597EB6C2}"/>
              </c:ext>
            </c:extLst>
          </c:dPt>
          <c:dPt>
            <c:idx val="13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2612-49C2-962C-5A5B597EB6C2}"/>
              </c:ext>
            </c:extLst>
          </c:dPt>
          <c:dPt>
            <c:idx val="14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2612-49C2-962C-5A5B597EB6C2}"/>
              </c:ext>
            </c:extLst>
          </c:dPt>
          <c:dPt>
            <c:idx val="15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2612-49C2-962C-5A5B597EB6C2}"/>
              </c:ext>
            </c:extLst>
          </c:dPt>
          <c:dPt>
            <c:idx val="16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2612-49C2-962C-5A5B597EB6C2}"/>
              </c:ext>
            </c:extLst>
          </c:dPt>
          <c:dPt>
            <c:idx val="17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2612-49C2-962C-5A5B597EB6C2}"/>
              </c:ext>
            </c:extLst>
          </c:dPt>
          <c:dPt>
            <c:idx val="18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2612-49C2-962C-5A5B597EB6C2}"/>
              </c:ext>
            </c:extLst>
          </c:dPt>
          <c:dPt>
            <c:idx val="19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2612-49C2-962C-5A5B597EB6C2}"/>
              </c:ext>
            </c:extLst>
          </c:dPt>
          <c:dPt>
            <c:idx val="20"/>
            <c:marker>
              <c:spPr>
                <a:solidFill>
                  <a:srgbClr val="008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2612-49C2-962C-5A5B597EB6C2}"/>
              </c:ext>
            </c:extLst>
          </c:dPt>
          <c:dPt>
            <c:idx val="21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2612-49C2-962C-5A5B597EB6C2}"/>
              </c:ext>
            </c:extLst>
          </c:dPt>
          <c:dPt>
            <c:idx val="22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2612-49C2-962C-5A5B597EB6C2}"/>
              </c:ext>
            </c:extLst>
          </c:dPt>
          <c:dPt>
            <c:idx val="23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2612-49C2-962C-5A5B597EB6C2}"/>
              </c:ext>
            </c:extLst>
          </c:dPt>
          <c:dPt>
            <c:idx val="24"/>
            <c:marker>
              <c:spPr>
                <a:solidFill>
                  <a:srgbClr val="008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2612-49C2-962C-5A5B597EB6C2}"/>
              </c:ext>
            </c:extLst>
          </c:dPt>
          <c:dPt>
            <c:idx val="25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2612-49C2-962C-5A5B597EB6C2}"/>
              </c:ext>
            </c:extLst>
          </c:dPt>
          <c:dPt>
            <c:idx val="26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2612-49C2-962C-5A5B597EB6C2}"/>
              </c:ext>
            </c:extLst>
          </c:dPt>
          <c:dPt>
            <c:idx val="27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2612-49C2-962C-5A5B597EB6C2}"/>
              </c:ext>
            </c:extLst>
          </c:dPt>
          <c:dPt>
            <c:idx val="28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2612-49C2-962C-5A5B597EB6C2}"/>
              </c:ext>
            </c:extLst>
          </c:dPt>
          <c:dPt>
            <c:idx val="29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2612-49C2-962C-5A5B597EB6C2}"/>
              </c:ext>
            </c:extLst>
          </c:dPt>
          <c:dPt>
            <c:idx val="30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E-2612-49C2-962C-5A5B597EB6C2}"/>
              </c:ext>
            </c:extLst>
          </c:dPt>
          <c:dPt>
            <c:idx val="31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F-2612-49C2-962C-5A5B597EB6C2}"/>
              </c:ext>
            </c:extLst>
          </c:dPt>
          <c:dPt>
            <c:idx val="32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0-2612-49C2-962C-5A5B597EB6C2}"/>
              </c:ext>
            </c:extLst>
          </c:dPt>
          <c:dPt>
            <c:idx val="33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1-2612-49C2-962C-5A5B597EB6C2}"/>
              </c:ext>
            </c:extLst>
          </c:dPt>
          <c:dPt>
            <c:idx val="34"/>
            <c:marker>
              <c:spPr>
                <a:solidFill>
                  <a:srgbClr val="FF0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2-2612-49C2-962C-5A5B597EB6C2}"/>
              </c:ext>
            </c:extLst>
          </c:dPt>
          <c:dPt>
            <c:idx val="35"/>
            <c:marker>
              <c:spPr>
                <a:solidFill>
                  <a:srgbClr val="0000FF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3-2612-49C2-962C-5A5B597EB6C2}"/>
              </c:ext>
            </c:extLst>
          </c:dPt>
          <c:dPt>
            <c:idx val="36"/>
            <c:marker>
              <c:spPr>
                <a:solidFill>
                  <a:srgbClr val="008000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4-2612-49C2-962C-5A5B597EB6C2}"/>
              </c:ext>
            </c:extLst>
          </c:dPt>
          <c:dPt>
            <c:idx val="37"/>
            <c:marker>
              <c:spPr>
                <a:solidFill>
                  <a:srgbClr val="FF9933"/>
                </a:solidFill>
                <a:ln w="15875">
                  <a:solidFill>
                    <a:schemeClr val="tx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5-2612-49C2-962C-5A5B597EB6C2}"/>
              </c:ext>
            </c:extLst>
          </c:dPt>
          <c:trendline>
            <c:spPr>
              <a:ln w="22225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568173423710093"/>
                  <c:y val="-0.4463285039962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baseline="0" dirty="0">
                        <a:solidFill>
                          <a:schemeClr val="tx1"/>
                        </a:solidFill>
                      </a:rPr>
                      <a:t>y = 21.541x + 253.79</a:t>
                    </a:r>
                    <a:br>
                      <a:rPr lang="en-US" sz="1400" baseline="0" dirty="0">
                        <a:solidFill>
                          <a:schemeClr val="tx1"/>
                        </a:solidFill>
                      </a:rPr>
                    </a:br>
                    <a:r>
                      <a:rPr lang="en-US" sz="1400" baseline="0" dirty="0">
                        <a:solidFill>
                          <a:schemeClr val="tx1"/>
                        </a:solidFill>
                      </a:rPr>
                      <a:t>R² = 0.1097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</c:trendlineLbl>
          </c:trendline>
          <c:xVal>
            <c:numRef>
              <c:f>CompInvUrban!$E$5:$E$42</c:f>
              <c:numCache>
                <c:formatCode>General</c:formatCode>
                <c:ptCount val="38"/>
                <c:pt idx="0">
                  <c:v>-1.2342</c:v>
                </c:pt>
                <c:pt idx="1">
                  <c:v>2.4542</c:v>
                </c:pt>
                <c:pt idx="2">
                  <c:v>3.3115</c:v>
                </c:pt>
                <c:pt idx="3">
                  <c:v>1.6389</c:v>
                </c:pt>
                <c:pt idx="4">
                  <c:v>5.114699999999999</c:v>
                </c:pt>
                <c:pt idx="5">
                  <c:v>-4.2331</c:v>
                </c:pt>
                <c:pt idx="6">
                  <c:v>-4.5786</c:v>
                </c:pt>
                <c:pt idx="7">
                  <c:v>-4.692899999999999</c:v>
                </c:pt>
                <c:pt idx="8">
                  <c:v>5.7927</c:v>
                </c:pt>
                <c:pt idx="9">
                  <c:v>4.214999999999999</c:v>
                </c:pt>
                <c:pt idx="10">
                  <c:v>2.4881</c:v>
                </c:pt>
                <c:pt idx="11">
                  <c:v>-0.2348</c:v>
                </c:pt>
                <c:pt idx="12">
                  <c:v>-2.8029</c:v>
                </c:pt>
                <c:pt idx="13">
                  <c:v>-2.976599999999999</c:v>
                </c:pt>
                <c:pt idx="14">
                  <c:v>0.7012</c:v>
                </c:pt>
                <c:pt idx="15">
                  <c:v>-2.6213</c:v>
                </c:pt>
                <c:pt idx="16">
                  <c:v>3.8934</c:v>
                </c:pt>
                <c:pt idx="17">
                  <c:v>-3.6841</c:v>
                </c:pt>
                <c:pt idx="18">
                  <c:v>-2.8172</c:v>
                </c:pt>
                <c:pt idx="19">
                  <c:v>-3.0731</c:v>
                </c:pt>
                <c:pt idx="20">
                  <c:v>-3.2821</c:v>
                </c:pt>
                <c:pt idx="21">
                  <c:v>7.4984</c:v>
                </c:pt>
                <c:pt idx="22">
                  <c:v>1.4908</c:v>
                </c:pt>
                <c:pt idx="23">
                  <c:v>-2.8416</c:v>
                </c:pt>
                <c:pt idx="24">
                  <c:v>-3.466899999999999</c:v>
                </c:pt>
                <c:pt idx="25">
                  <c:v>0.2647</c:v>
                </c:pt>
                <c:pt idx="26">
                  <c:v>6.762599999999999</c:v>
                </c:pt>
                <c:pt idx="27">
                  <c:v>2.3656</c:v>
                </c:pt>
                <c:pt idx="28">
                  <c:v>2.3136</c:v>
                </c:pt>
                <c:pt idx="29">
                  <c:v>-4.5158</c:v>
                </c:pt>
                <c:pt idx="30">
                  <c:v>-4.054599999999999</c:v>
                </c:pt>
                <c:pt idx="31">
                  <c:v>-3.1592</c:v>
                </c:pt>
                <c:pt idx="32">
                  <c:v>-3.6493</c:v>
                </c:pt>
                <c:pt idx="33">
                  <c:v>1.6485</c:v>
                </c:pt>
                <c:pt idx="34">
                  <c:v>7.4902</c:v>
                </c:pt>
                <c:pt idx="35">
                  <c:v>-3.892399999999999</c:v>
                </c:pt>
                <c:pt idx="36">
                  <c:v>-3.6919</c:v>
                </c:pt>
                <c:pt idx="37">
                  <c:v>6.0584</c:v>
                </c:pt>
              </c:numCache>
            </c:numRef>
          </c:xVal>
          <c:yVal>
            <c:numRef>
              <c:f>CompInvUrban!$D$5:$D$42</c:f>
              <c:numCache>
                <c:formatCode>General</c:formatCode>
                <c:ptCount val="38"/>
                <c:pt idx="0">
                  <c:v>242.0</c:v>
                </c:pt>
                <c:pt idx="1">
                  <c:v>623.0</c:v>
                </c:pt>
                <c:pt idx="2">
                  <c:v>902.0</c:v>
                </c:pt>
                <c:pt idx="3">
                  <c:v>281.0</c:v>
                </c:pt>
                <c:pt idx="4">
                  <c:v>143.0</c:v>
                </c:pt>
                <c:pt idx="5">
                  <c:v>0.0</c:v>
                </c:pt>
                <c:pt idx="6">
                  <c:v>403.0</c:v>
                </c:pt>
                <c:pt idx="7">
                  <c:v>301.0</c:v>
                </c:pt>
                <c:pt idx="8">
                  <c:v>564.0</c:v>
                </c:pt>
                <c:pt idx="9">
                  <c:v>77.0</c:v>
                </c:pt>
                <c:pt idx="10">
                  <c:v>376.0</c:v>
                </c:pt>
                <c:pt idx="11">
                  <c:v>0.0</c:v>
                </c:pt>
                <c:pt idx="12">
                  <c:v>1.0</c:v>
                </c:pt>
                <c:pt idx="13">
                  <c:v>0.0</c:v>
                </c:pt>
                <c:pt idx="14">
                  <c:v>0.0</c:v>
                </c:pt>
                <c:pt idx="15">
                  <c:v>1.0</c:v>
                </c:pt>
                <c:pt idx="16">
                  <c:v>397.0</c:v>
                </c:pt>
                <c:pt idx="17">
                  <c:v>14.0</c:v>
                </c:pt>
                <c:pt idx="18">
                  <c:v>142.0</c:v>
                </c:pt>
                <c:pt idx="19">
                  <c:v>149.0</c:v>
                </c:pt>
                <c:pt idx="20">
                  <c:v>499.0</c:v>
                </c:pt>
                <c:pt idx="21">
                  <c:v>142.0</c:v>
                </c:pt>
                <c:pt idx="22">
                  <c:v>178.0</c:v>
                </c:pt>
                <c:pt idx="23">
                  <c:v>52.0</c:v>
                </c:pt>
                <c:pt idx="24">
                  <c:v>392.0</c:v>
                </c:pt>
                <c:pt idx="25">
                  <c:v>101.0</c:v>
                </c:pt>
                <c:pt idx="26">
                  <c:v>458.0</c:v>
                </c:pt>
                <c:pt idx="27">
                  <c:v>114.0</c:v>
                </c:pt>
                <c:pt idx="28">
                  <c:v>63.0</c:v>
                </c:pt>
                <c:pt idx="29">
                  <c:v>209.0</c:v>
                </c:pt>
                <c:pt idx="30">
                  <c:v>251.0</c:v>
                </c:pt>
                <c:pt idx="31">
                  <c:v>12.0</c:v>
                </c:pt>
                <c:pt idx="32">
                  <c:v>0.0</c:v>
                </c:pt>
                <c:pt idx="33">
                  <c:v>680.0</c:v>
                </c:pt>
                <c:pt idx="34">
                  <c:v>933.0</c:v>
                </c:pt>
                <c:pt idx="35">
                  <c:v>300.0</c:v>
                </c:pt>
                <c:pt idx="36">
                  <c:v>582.0</c:v>
                </c:pt>
                <c:pt idx="37">
                  <c:v>62.0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6-2612-49C2-962C-5A5B597EB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5184152"/>
        <c:axId val="-2075180568"/>
      </c:scatterChart>
      <c:valAx>
        <c:axId val="-2075184152"/>
        <c:scaling>
          <c:orientation val="minMax"/>
          <c:max val="8.0"/>
          <c:min val="-5.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75180568"/>
        <c:crosses val="autoZero"/>
        <c:crossBetween val="midCat"/>
      </c:valAx>
      <c:valAx>
        <c:axId val="-2075180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75184152"/>
        <c:crossesAt val="-5.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C34A8-3B2F-4007-ABAC-3B34E667FB17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C2F9C-C1C0-46DB-8D43-568BCFB92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5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Topology rules help locate</a:t>
            </a:r>
            <a:r>
              <a:rPr lang="en-US" baseline="0" dirty="0"/>
              <a:t> </a:t>
            </a:r>
            <a:r>
              <a:rPr lang="en-US" baseline="0" dirty="0" err="1"/>
              <a:t>erros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C2F9C-C1C0-46DB-8D43-568BCFB920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3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cover of multiflora rose across all of our sites shows there is a gradient of invasion of this dominant invasive shrub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01FA-3B27-4498-AFB3-11522B0700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39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Forests may be</a:t>
            </a:r>
            <a:r>
              <a:rPr lang="en-US" baseline="0" dirty="0"/>
              <a:t> invaded with other species; total nonnative stem density, which positively correlates with the rose invasion, is used to describe the invasion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01FA-3B27-4498-AFB3-11522B0700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0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01FA-3B27-4498-AFB3-11522B0700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5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C2F9C-C1C0-46DB-8D43-568BCFB920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0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Urbanization variables (developed land, impervious surface, house, population) are explained by one variable, PCA</a:t>
            </a:r>
            <a:r>
              <a:rPr lang="en-US" baseline="0" dirty="0"/>
              <a:t> axis 1. </a:t>
            </a:r>
            <a:r>
              <a:rPr lang="en-US" dirty="0"/>
              <a:t>One variable that describes urbanization intensity. PCA analysis which is a multivariate</a:t>
            </a:r>
            <a:r>
              <a:rPr lang="en-US" baseline="0" dirty="0"/>
              <a:t> stat </a:t>
            </a:r>
            <a:r>
              <a:rPr lang="en-US" b="1" baseline="0" dirty="0"/>
              <a:t>data reduction </a:t>
            </a:r>
            <a:r>
              <a:rPr lang="en-US" baseline="0" dirty="0"/>
              <a:t>method that converts correlated variables into separate principle components </a:t>
            </a:r>
            <a:endParaRPr lang="en-US" dirty="0"/>
          </a:p>
          <a:p>
            <a:r>
              <a:rPr lang="en-US" dirty="0"/>
              <a:t>PCA1</a:t>
            </a:r>
            <a:r>
              <a:rPr lang="en-US" baseline="0" dirty="0"/>
              <a:t> – 55% of the variation; PCA2 – 15% of variation = 70%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01FA-3B27-4498-AFB3-11522B0700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2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see sites in red with high U and I or sites in orange with high U but low I</a:t>
            </a:r>
          </a:p>
          <a:p>
            <a:r>
              <a:rPr lang="en-US" dirty="0"/>
              <a:t>Next step: understand how 2 factors influence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01FA-3B27-4498-AFB3-11522B0700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4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9FA06F-F88B-4B76-93BA-BA8281FDDA10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02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9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9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7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8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9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8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2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0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036FB-7BF4-4D3C-B5C4-22C96226A35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82AFD-1C10-44B7-8568-A84E525C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1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g"/><Relationship Id="rId9" Type="http://schemas.openxmlformats.org/officeDocument/2006/relationships/image" Target="../media/image45.png"/><Relationship Id="rId10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0049" y="0"/>
            <a:ext cx="11382375" cy="11434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Assessing Urbanization and Plant Invasion Pressures on Forest Fragments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3" y="1318022"/>
            <a:ext cx="3156391" cy="29523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967823"/>
            <a:ext cx="3017841" cy="2389124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3325" y="2495893"/>
            <a:ext cx="4709357" cy="3548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9319" y="1588051"/>
            <a:ext cx="269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Eric Moore</a:t>
            </a:r>
          </a:p>
        </p:txBody>
      </p:sp>
    </p:spTree>
    <p:extLst>
      <p:ext uri="{BB962C8B-B14F-4D97-AF65-F5344CB8AC3E}">
        <p14:creationId xmlns:p14="http://schemas.microsoft.com/office/powerpoint/2010/main" val="196191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6774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Assessing Urbanization at Multiple Distances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348" y="3717727"/>
            <a:ext cx="3697656" cy="30331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48" y="866774"/>
            <a:ext cx="3697656" cy="2637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40" y="891282"/>
            <a:ext cx="2957640" cy="2612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54" y="3717727"/>
            <a:ext cx="2967026" cy="30144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21568" y="2146104"/>
            <a:ext cx="1139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46851" y="4700694"/>
            <a:ext cx="1114425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7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" y="3927354"/>
            <a:ext cx="4004474" cy="2799698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0" y="3927354"/>
            <a:ext cx="4010294" cy="279969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" y="682605"/>
            <a:ext cx="4004474" cy="2801882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1" y="675405"/>
            <a:ext cx="4010294" cy="2809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2987" y="0"/>
            <a:ext cx="10301288" cy="67627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Buffers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19212" y="682605"/>
            <a:ext cx="1017586" cy="504390"/>
          </a:xfrm>
        </p:spPr>
        <p:txBody>
          <a:bodyPr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100 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7136830" y="682605"/>
            <a:ext cx="1009650" cy="511590"/>
          </a:xfrm>
        </p:spPr>
        <p:txBody>
          <a:bodyPr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250 m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7136830" y="3927354"/>
            <a:ext cx="1027351" cy="511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>
                <a:solidFill>
                  <a:schemeClr val="bg1"/>
                </a:solidFill>
              </a:rPr>
              <a:t>500 m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1319212" y="3927354"/>
            <a:ext cx="1128713" cy="501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>
                <a:solidFill>
                  <a:schemeClr val="bg1"/>
                </a:solidFill>
              </a:rPr>
              <a:t>1000 m</a:t>
            </a:r>
          </a:p>
        </p:txBody>
      </p:sp>
    </p:spTree>
    <p:extLst>
      <p:ext uri="{BB962C8B-B14F-4D97-AF65-F5344CB8AC3E}">
        <p14:creationId xmlns:p14="http://schemas.microsoft.com/office/powerpoint/2010/main" val="37155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9017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Impervious Surface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3" y="1263650"/>
            <a:ext cx="6982423" cy="4887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0875" y="3324225"/>
            <a:ext cx="2867025" cy="282712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47" y="1758950"/>
            <a:ext cx="3853006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7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505" y="1442181"/>
            <a:ext cx="3534117" cy="4558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9364" y="1442180"/>
            <a:ext cx="3604943" cy="4558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2848" y="1442181"/>
            <a:ext cx="3603802" cy="45585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5730" y="1072848"/>
            <a:ext cx="20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2401" y="1072848"/>
            <a:ext cx="20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85885" y="1072848"/>
            <a:ext cx="20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9788" y="1"/>
            <a:ext cx="10515600" cy="8763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Census Data: Population and Housing</a:t>
            </a:r>
            <a:endParaRPr lang="en-US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051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52782" y="557725"/>
            <a:ext cx="6986577" cy="5749500"/>
            <a:chOff x="2848708" y="501163"/>
            <a:chExt cx="6986577" cy="574950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2848708" y="501163"/>
            <a:ext cx="6986577" cy="5749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" name="SPW 13.0 Graph" r:id="rId4" imgW="5342979" imgH="4398118" progId="SigmaPlotGraphicObject.12">
                    <p:embed/>
                  </p:oleObj>
                </mc:Choice>
                <mc:Fallback>
                  <p:oleObj name="SPW 13.0 Graph" r:id="rId4" imgW="5342979" imgH="4398118" progId="SigmaPlotGraphicObject.12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48708" y="501163"/>
                          <a:ext cx="6986577" cy="5749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Oval 2"/>
            <p:cNvSpPr/>
            <p:nvPr/>
          </p:nvSpPr>
          <p:spPr>
            <a:xfrm>
              <a:off x="4014653" y="2455819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3818710" y="2782390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870490" y="3757755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44959" y="1537064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158344" y="2381785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088672" y="4916003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896624" y="4489270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10893" y="3217827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262852" y="2172789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340756" y="3749100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506218" y="1763699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54589" y="2758392"/>
              <a:ext cx="121920" cy="12192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628611" y="2632587"/>
              <a:ext cx="121920" cy="12192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624257" y="3711444"/>
              <a:ext cx="121920" cy="12192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706513" y="1401233"/>
              <a:ext cx="121920" cy="12192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21533" y="1918584"/>
              <a:ext cx="121920" cy="12192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294821" y="1484342"/>
              <a:ext cx="121920" cy="12192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120636" y="2379561"/>
              <a:ext cx="121920" cy="1219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455925" y="1878822"/>
              <a:ext cx="121920" cy="1219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834621" y="2414871"/>
              <a:ext cx="121920" cy="1219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803050" y="2303421"/>
              <a:ext cx="121920" cy="1219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525594" y="2941260"/>
              <a:ext cx="121920" cy="1219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620223" y="3348456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293435" y="3900324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407117" y="3876552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9010678" y="2810646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9020818" y="3841602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709377" y="3676251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561659" y="5374512"/>
            <a:ext cx="57147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-4           -2           0           2           4            6           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38425" y="990637"/>
            <a:ext cx="389246" cy="4139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        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        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         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-2         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-4 </a:t>
            </a:r>
          </a:p>
        </p:txBody>
      </p:sp>
      <p:sp>
        <p:nvSpPr>
          <p:cNvPr id="46" name="Oval 45"/>
          <p:cNvSpPr/>
          <p:nvPr/>
        </p:nvSpPr>
        <p:spPr>
          <a:xfrm>
            <a:off x="3853123" y="4136257"/>
            <a:ext cx="121920" cy="121920"/>
          </a:xfrm>
          <a:prstGeom prst="ellipse">
            <a:avLst/>
          </a:prstGeom>
          <a:solidFill>
            <a:srgbClr val="341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082731" y="3821538"/>
            <a:ext cx="121920" cy="121920"/>
          </a:xfrm>
          <a:prstGeom prst="ellipse">
            <a:avLst/>
          </a:prstGeom>
          <a:solidFill>
            <a:srgbClr val="341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218806" y="4091856"/>
            <a:ext cx="121920" cy="1219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124760" y="2445648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543735" y="2502798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71081" y="2754813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491618" y="4807572"/>
            <a:ext cx="121920" cy="1219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081422" y="1995318"/>
            <a:ext cx="121920" cy="1219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605297" y="1700043"/>
            <a:ext cx="121920" cy="1219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843297" y="2738268"/>
            <a:ext cx="121920" cy="1219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665030" y="54405"/>
            <a:ext cx="4911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9933"/>
                </a:solidFill>
                <a:cs typeface="Arial" panose="020B0604020202020204" pitchFamily="34" charset="0"/>
              </a:rPr>
              <a:t>Urbanization</a:t>
            </a:r>
            <a:r>
              <a:rPr lang="en-US" sz="4000" b="1" dirty="0">
                <a:cs typeface="Arial" panose="020B0604020202020204" pitchFamily="34" charset="0"/>
              </a:rPr>
              <a:t> Gradient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284999" y="1208825"/>
            <a:ext cx="2057038" cy="1805709"/>
            <a:chOff x="9284999" y="1208825"/>
            <a:chExt cx="2057038" cy="1805709"/>
          </a:xfrm>
        </p:grpSpPr>
        <p:sp>
          <p:nvSpPr>
            <p:cNvPr id="56" name="Oval 55"/>
            <p:cNvSpPr/>
            <p:nvPr/>
          </p:nvSpPr>
          <p:spPr>
            <a:xfrm>
              <a:off x="9407346" y="1699578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9407346" y="2079921"/>
              <a:ext cx="121920" cy="12192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9407346" y="2787651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9407346" y="2425749"/>
              <a:ext cx="121920" cy="1219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284999" y="1208825"/>
              <a:ext cx="205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latin typeface="Arial" panose="020B0604020202020204" pitchFamily="34" charset="0"/>
                  <a:cs typeface="Arial" panose="020B0604020202020204" pitchFamily="34" charset="0"/>
                </a:rPr>
                <a:t>PCA 1 axis scores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32213" y="1591261"/>
              <a:ext cx="1237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-5.0 to -3.0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532213" y="1962872"/>
              <a:ext cx="9973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-2.9 to 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532514" y="2324322"/>
              <a:ext cx="12795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    0 to +2.9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532514" y="2675980"/>
              <a:ext cx="12827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+3.0 to +7.5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886771" y="5739400"/>
            <a:ext cx="61185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PCA 1: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LULC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(+),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Impervious Surface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(+),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# Houses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(+),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(+)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828408" y="3184084"/>
            <a:ext cx="3394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PCA  2: </a:t>
            </a:r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(-), </a:t>
            </a:r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(+)</a:t>
            </a:r>
          </a:p>
        </p:txBody>
      </p:sp>
    </p:spTree>
    <p:extLst>
      <p:ext uri="{BB962C8B-B14F-4D97-AF65-F5344CB8AC3E}">
        <p14:creationId xmlns:p14="http://schemas.microsoft.com/office/powerpoint/2010/main" val="753868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9338" y="5369291"/>
            <a:ext cx="70791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Urbanization</a:t>
            </a: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Gradient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Developed Land (+), Impervious Surface (+), Houses (+), Population (+)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(PCA 1 Axis Scores)</a:t>
            </a:r>
            <a:endParaRPr lang="en-US" sz="14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989184" y="2809920"/>
            <a:ext cx="3911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 Gradient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(Nonnative Shrub Stems site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115" y="78984"/>
            <a:ext cx="8472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cs typeface="Arial" panose="020B0604020202020204" pitchFamily="34" charset="0"/>
              </a:rPr>
              <a:t>Invasion</a:t>
            </a:r>
            <a:r>
              <a:rPr lang="en-US" sz="4400" b="1" dirty="0">
                <a:cs typeface="Arial" panose="020B0604020202020204" pitchFamily="34" charset="0"/>
              </a:rPr>
              <a:t> and </a:t>
            </a:r>
            <a:r>
              <a:rPr lang="en-US" sz="4400" b="1" dirty="0">
                <a:solidFill>
                  <a:srgbClr val="FF9933"/>
                </a:solidFill>
                <a:cs typeface="Arial" panose="020B0604020202020204" pitchFamily="34" charset="0"/>
              </a:rPr>
              <a:t>Urbanization</a:t>
            </a:r>
            <a:r>
              <a:rPr lang="en-US" sz="4400" b="1" dirty="0">
                <a:cs typeface="Arial" panose="020B0604020202020204" pitchFamily="34" charset="0"/>
              </a:rPr>
              <a:t> Gradient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76826"/>
              </p:ext>
            </p:extLst>
          </p:nvPr>
        </p:nvGraphicFramePr>
        <p:xfrm>
          <a:off x="1517752" y="1208039"/>
          <a:ext cx="7047387" cy="3911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9190995" y="2739170"/>
            <a:ext cx="2148199" cy="1750225"/>
            <a:chOff x="1388918" y="4101353"/>
            <a:chExt cx="2177550" cy="1652332"/>
          </a:xfrm>
        </p:grpSpPr>
        <p:sp>
          <p:nvSpPr>
            <p:cNvPr id="10" name="Oval 9"/>
            <p:cNvSpPr/>
            <p:nvPr/>
          </p:nvSpPr>
          <p:spPr>
            <a:xfrm>
              <a:off x="3183267" y="4895648"/>
              <a:ext cx="121920" cy="121920"/>
            </a:xfrm>
            <a:prstGeom prst="ellipse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183267" y="5279773"/>
              <a:ext cx="121920" cy="121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46511" y="5279773"/>
              <a:ext cx="121920" cy="121920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46511" y="4895648"/>
              <a:ext cx="121920" cy="121920"/>
            </a:xfrm>
            <a:prstGeom prst="ellipse">
              <a:avLst/>
            </a:prstGeom>
            <a:solidFill>
              <a:srgbClr val="3419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92723" y="4224188"/>
              <a:ext cx="833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Urban</a:t>
              </a:r>
            </a:p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-        +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88918" y="4602069"/>
              <a:ext cx="10166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Invasion</a:t>
              </a:r>
            </a:p>
            <a:p>
              <a:pPr algn="ctr"/>
              <a:endParaRPr 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&lt;300</a:t>
              </a:r>
            </a:p>
            <a:p>
              <a:pPr algn="ctr"/>
              <a:endParaRPr 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&gt;300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88918" y="4101353"/>
              <a:ext cx="2177550" cy="1652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288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16728" y="232643"/>
            <a:ext cx="5029200" cy="417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7578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810" y="3292485"/>
            <a:ext cx="1966910" cy="147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516728" y="664069"/>
            <a:ext cx="6499536" cy="507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FRAME Collaborators: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Vince D’Amico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Greg Shriver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600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Lab Members: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Carl Rosier, Post-doc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</a:t>
            </a:r>
            <a:r>
              <a:rPr lang="en-US" altLang="en-US" sz="2200" kern="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Covel</a:t>
            </a: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en-US" sz="2200" kern="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McDermot</a:t>
            </a: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PhD student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Eric Moore, PhD student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600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Field Crew: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Andrew Adams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Matt </a:t>
            </a:r>
            <a:r>
              <a:rPr lang="en-US" altLang="en-US" sz="2200" kern="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McDermitt</a:t>
            </a:r>
            <a:endParaRPr lang="en-US" altLang="en-US" sz="2200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Nathaly Rodriguez</a:t>
            </a:r>
            <a:r>
              <a:rPr lang="en-US" altLang="en-US" sz="2200" b="1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900" b="1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Philadelphia U.S. Forest Service Field Station: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Sarah Low, Lara Roman, and Jason Henning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600" b="1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Funding: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2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University of Delaware Research Foundation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2200" b="1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2200" b="1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2200" b="1" kern="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3" name="Picture 20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43" y="425160"/>
            <a:ext cx="2809893" cy="156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716" y="5738702"/>
            <a:ext cx="2069946" cy="8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83213" y="5137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8198" y="2696533"/>
            <a:ext cx="1921535" cy="25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4058" y="2710149"/>
            <a:ext cx="1911323" cy="25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5113" y="1742756"/>
            <a:ext cx="1048926" cy="147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0251" y="1738149"/>
            <a:ext cx="1094862" cy="147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58" y="504973"/>
            <a:ext cx="1966910" cy="110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04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Dropbox\Field photos\Vince\Panorama of multiflora rose - Peacedale - Dan Green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1864960"/>
            <a:ext cx="12182475" cy="3255537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09800" y="774171"/>
            <a:ext cx="7772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altLang="en-US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2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88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+mn-lt"/>
              </a:rPr>
              <a:t>FRAME</a:t>
            </a:r>
            <a:r>
              <a:rPr lang="en-US" b="1" dirty="0">
                <a:latin typeface="+mn-lt"/>
              </a:rPr>
              <a:t>: Forest </a:t>
            </a:r>
            <a:r>
              <a:rPr lang="en-US" b="1" dirty="0">
                <a:solidFill>
                  <a:schemeClr val="accent6"/>
                </a:solidFill>
                <a:latin typeface="+mn-lt"/>
              </a:rPr>
              <a:t>Fra</a:t>
            </a:r>
            <a:r>
              <a:rPr lang="en-US" b="1" dirty="0">
                <a:latin typeface="+mn-lt"/>
              </a:rPr>
              <a:t>gments in </a:t>
            </a:r>
            <a:r>
              <a:rPr lang="en-US" b="1" dirty="0">
                <a:solidFill>
                  <a:schemeClr val="accent6"/>
                </a:solidFill>
                <a:latin typeface="+mn-lt"/>
              </a:rPr>
              <a:t>M</a:t>
            </a:r>
            <a:r>
              <a:rPr lang="en-US" b="1" dirty="0">
                <a:latin typeface="+mn-lt"/>
              </a:rPr>
              <a:t>anaged </a:t>
            </a:r>
            <a:r>
              <a:rPr lang="en-US" b="1" dirty="0">
                <a:solidFill>
                  <a:schemeClr val="accent6"/>
                </a:solidFill>
                <a:latin typeface="+mn-lt"/>
              </a:rPr>
              <a:t>E</a:t>
            </a:r>
            <a:r>
              <a:rPr lang="en-US" b="1" dirty="0">
                <a:latin typeface="+mn-lt"/>
              </a:rPr>
              <a:t>cosystems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6" y="958850"/>
            <a:ext cx="7569729" cy="56599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5930" y="2576982"/>
            <a:ext cx="3151645" cy="404177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3028950" y="4800600"/>
            <a:ext cx="4705350" cy="12763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057400" y="5343525"/>
            <a:ext cx="561975" cy="113347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Invasive Plant Cover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07" y="1419226"/>
            <a:ext cx="5416224" cy="456411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90" y="1419226"/>
            <a:ext cx="5377519" cy="456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016">
            <a:off x="1756714" y="1955697"/>
            <a:ext cx="3417916" cy="3889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345">
            <a:off x="5291494" y="2078564"/>
            <a:ext cx="3771471" cy="3896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345">
            <a:off x="10164694" y="2202891"/>
            <a:ext cx="2012532" cy="364786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8703522" y="3857623"/>
            <a:ext cx="958715" cy="3387"/>
          </a:xfrm>
          <a:prstGeom prst="straightConnector1">
            <a:avLst/>
          </a:prstGeom>
          <a:ln w="381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33326" y="3857623"/>
            <a:ext cx="1162673" cy="0"/>
          </a:xfrm>
          <a:prstGeom prst="straightConnector1">
            <a:avLst/>
          </a:prstGeom>
          <a:ln w="381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38199" y="1"/>
            <a:ext cx="10515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Invasion Gradient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5" y="754990"/>
            <a:ext cx="2549347" cy="23471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5" y="3421988"/>
            <a:ext cx="1629054" cy="24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986" y="3287031"/>
            <a:ext cx="2234723" cy="3108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986" y="1372329"/>
            <a:ext cx="2234723" cy="1524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345">
            <a:off x="747444" y="1919741"/>
            <a:ext cx="3991154" cy="4123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345">
            <a:off x="5377627" y="1984891"/>
            <a:ext cx="2203045" cy="39931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486650" y="2296357"/>
            <a:ext cx="1552700" cy="1247770"/>
          </a:xfrm>
          <a:prstGeom prst="straightConnector1">
            <a:avLst/>
          </a:prstGeom>
          <a:ln w="381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486650" y="3544127"/>
            <a:ext cx="1552700" cy="990600"/>
          </a:xfrm>
          <a:prstGeom prst="straightConnector1">
            <a:avLst/>
          </a:prstGeom>
          <a:ln w="381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088309" y="3544127"/>
            <a:ext cx="1091722" cy="3585"/>
          </a:xfrm>
          <a:prstGeom prst="straightConnector1">
            <a:avLst/>
          </a:prstGeom>
          <a:ln w="381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63434" y="187545"/>
            <a:ext cx="10515600" cy="811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Caution! Problems with Digitizing</a:t>
            </a:r>
          </a:p>
        </p:txBody>
      </p:sp>
    </p:spTree>
    <p:extLst>
      <p:ext uri="{BB962C8B-B14F-4D97-AF65-F5344CB8AC3E}">
        <p14:creationId xmlns:p14="http://schemas.microsoft.com/office/powerpoint/2010/main" val="196264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690" y="2292475"/>
            <a:ext cx="1812053" cy="2718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91" y="295277"/>
            <a:ext cx="8429625" cy="62674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765" y="64444"/>
            <a:ext cx="105429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>
                <a:cs typeface="Arial" panose="020B0604020202020204" pitchFamily="34" charset="0"/>
              </a:rPr>
              <a:t>Rosa multiflora </a:t>
            </a:r>
            <a:r>
              <a:rPr lang="en-US" sz="2400" b="1" dirty="0">
                <a:cs typeface="Arial" panose="020B0604020202020204" pitchFamily="34" charset="0"/>
              </a:rPr>
              <a:t>invasion in 38 FRAME sites in DE and PA (not to scale; 2.5 – 16 ha)</a:t>
            </a:r>
            <a:endParaRPr lang="en-US" sz="24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8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761271"/>
              </p:ext>
            </p:extLst>
          </p:nvPr>
        </p:nvGraphicFramePr>
        <p:xfrm>
          <a:off x="1198005" y="4575191"/>
          <a:ext cx="2230281" cy="205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586073"/>
              </p:ext>
            </p:extLst>
          </p:nvPr>
        </p:nvGraphicFramePr>
        <p:xfrm>
          <a:off x="4571999" y="1571625"/>
          <a:ext cx="5267325" cy="341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3519148" y="32349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% Rose Cover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6236" y="498856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Nonnative stems per site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0838" y="4087613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 multiflora</a:t>
            </a:r>
          </a:p>
          <a:p>
            <a:pPr algn="ctr"/>
            <a:r>
              <a:rPr lang="en-US" b="1" i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67027" y="181035"/>
            <a:ext cx="4515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Gradient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0" y="709612"/>
            <a:ext cx="3086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6" grpId="0">
        <p:bldAsOne/>
      </p:bldGraphic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 rot="-720000">
            <a:off x="2228650" y="1219161"/>
            <a:ext cx="7867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latin typeface="Arial" panose="020B0604020202020204" pitchFamily="34" charset="0"/>
                <a:cs typeface="Arial" panose="020B0604020202020204" pitchFamily="34" charset="0"/>
              </a:rPr>
              <a:t>Urban - Rural Context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30" y="1514869"/>
            <a:ext cx="3372261" cy="2927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78" y="2345989"/>
            <a:ext cx="3912426" cy="2825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4275"/>
          <a:stretch/>
        </p:blipFill>
        <p:spPr>
          <a:xfrm>
            <a:off x="200026" y="2815688"/>
            <a:ext cx="4234326" cy="306320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305050" y="1050998"/>
            <a:ext cx="8001000" cy="166946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91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100965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Scale of Urbanization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82" y="3898704"/>
            <a:ext cx="2995450" cy="2754727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2217" y="3898704"/>
            <a:ext cx="3358242" cy="2754727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303" y="1127918"/>
            <a:ext cx="2991329" cy="23953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17" y="1127919"/>
            <a:ext cx="3358242" cy="2395342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5407258" y="2317554"/>
            <a:ext cx="1139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32541" y="4872144"/>
            <a:ext cx="1114425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6701" y="3523260"/>
            <a:ext cx="1965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Small area? Fine scale?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95710" y="3523260"/>
            <a:ext cx="199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Larger area?</a:t>
            </a:r>
          </a:p>
        </p:txBody>
      </p:sp>
    </p:spTree>
    <p:extLst>
      <p:ext uri="{BB962C8B-B14F-4D97-AF65-F5344CB8AC3E}">
        <p14:creationId xmlns:p14="http://schemas.microsoft.com/office/powerpoint/2010/main" val="56930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391</Words>
  <Application>Microsoft Macintosh PowerPoint</Application>
  <PresentationFormat>Custom</PresentationFormat>
  <Paragraphs>105</Paragraphs>
  <Slides>17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SPW 13.0 Graph</vt:lpstr>
      <vt:lpstr>PowerPoint Presentation</vt:lpstr>
      <vt:lpstr>FRAME: Forest Fragments in Managed Ecosystems</vt:lpstr>
      <vt:lpstr>Invasive Plant 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of Urbanization</vt:lpstr>
      <vt:lpstr>Assessing Urbanization at Multiple Distances</vt:lpstr>
      <vt:lpstr>Buffers</vt:lpstr>
      <vt:lpstr>Impervious Surface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Moore</dc:creator>
  <cp:lastModifiedBy>John Stevenson</cp:lastModifiedBy>
  <cp:revision>243</cp:revision>
  <dcterms:created xsi:type="dcterms:W3CDTF">2016-09-26T00:42:28Z</dcterms:created>
  <dcterms:modified xsi:type="dcterms:W3CDTF">2016-11-23T18:28:13Z</dcterms:modified>
</cp:coreProperties>
</file>