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DB38C1-0638-46DA-B101-06115B6E8DF2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E6AA3-D9EB-460C-BB2B-127366E3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Citilabs</a:t>
            </a:r>
            <a:r>
              <a:rPr lang="en-US" dirty="0"/>
              <a:t>’ Sugar Analyst – Measuring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Rusty Lee, Assistant Professor, Civil and Environmental Engineering; Core faculty, Disaster Research center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5638800"/>
            <a:ext cx="2369701" cy="8147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Citilabs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3656" y="5643200"/>
            <a:ext cx="2268416" cy="8147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88522" y="5438856"/>
            <a:ext cx="1509331" cy="1221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5372" y="5629939"/>
            <a:ext cx="2268416" cy="81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51495" y="5632397"/>
            <a:ext cx="2268416" cy="81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" y="5879909"/>
            <a:ext cx="2167131" cy="421387"/>
          </a:xfrm>
          <a:prstGeom prst="rect">
            <a:avLst/>
          </a:prstGeom>
        </p:spPr>
      </p:pic>
      <p:pic>
        <p:nvPicPr>
          <p:cNvPr id="1026" name="Picture 2" descr="Del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6" y="5429565"/>
            <a:ext cx="1221500" cy="12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18" y="5801746"/>
            <a:ext cx="1369306" cy="52127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89568" r="59685" b="978"/>
          <a:stretch/>
        </p:blipFill>
        <p:spPr>
          <a:xfrm>
            <a:off x="4806418" y="5797451"/>
            <a:ext cx="2158570" cy="491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40" y="5638800"/>
            <a:ext cx="1906916" cy="7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0" y="296137"/>
            <a:ext cx="11148496" cy="608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277" y="452718"/>
            <a:ext cx="339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auto jobs, 15 min travel time has a decay factor of 55%; at 30 minutes, its 21%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6522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88" y="123843"/>
            <a:ext cx="4813092" cy="661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702"/>
          <a:stretch/>
        </p:blipFill>
        <p:spPr>
          <a:xfrm>
            <a:off x="5459203" y="2039815"/>
            <a:ext cx="5176416" cy="2414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1986" y="4968607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Displayed by quartiles</a:t>
            </a:r>
          </a:p>
        </p:txBody>
      </p:sp>
    </p:spTree>
    <p:extLst>
      <p:ext uri="{BB962C8B-B14F-4D97-AF65-F5344CB8AC3E}">
        <p14:creationId xmlns:p14="http://schemas.microsoft.com/office/powerpoint/2010/main" val="23386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Time Analysis Access to Grocery Stores – by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any location (census block) in New Castle County, what is the minimum travel time to a grocery store by mode</a:t>
            </a:r>
          </a:p>
          <a:p>
            <a:pPr lvl="1"/>
            <a:r>
              <a:rPr lang="en-US" sz="2400" dirty="0"/>
              <a:t>Auto</a:t>
            </a:r>
          </a:p>
          <a:p>
            <a:pPr lvl="1"/>
            <a:r>
              <a:rPr lang="en-US" sz="2400" dirty="0"/>
              <a:t>Transit</a:t>
            </a:r>
          </a:p>
          <a:p>
            <a:pPr lvl="1"/>
            <a:r>
              <a:rPr lang="en-US" sz="2400" dirty="0"/>
              <a:t>Bike</a:t>
            </a:r>
          </a:p>
          <a:p>
            <a:pPr lvl="1"/>
            <a:r>
              <a:rPr lang="en-US" sz="2400" dirty="0" err="1"/>
              <a:t>Ped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Can include in scenario a maximum travel time..</a:t>
            </a:r>
          </a:p>
        </p:txBody>
      </p:sp>
    </p:spTree>
    <p:extLst>
      <p:ext uri="{BB962C8B-B14F-4D97-AF65-F5344CB8AC3E}">
        <p14:creationId xmlns:p14="http://schemas.microsoft.com/office/powerpoint/2010/main" val="6351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472" y="452718"/>
            <a:ext cx="4702362" cy="1400530"/>
          </a:xfrm>
        </p:spPr>
        <p:txBody>
          <a:bodyPr/>
          <a:lstStyle/>
          <a:p>
            <a:r>
              <a:rPr lang="en-US" dirty="0"/>
              <a:t>By auto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960" y="1853248"/>
            <a:ext cx="3604609" cy="345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70" y="175846"/>
            <a:ext cx="4849002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83" y="452718"/>
            <a:ext cx="5311751" cy="1400530"/>
          </a:xfrm>
        </p:spPr>
        <p:txBody>
          <a:bodyPr/>
          <a:lstStyle/>
          <a:p>
            <a:r>
              <a:rPr lang="en-US" dirty="0"/>
              <a:t>By Transit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8" t="13257" r="16996" b="6496"/>
          <a:stretch/>
        </p:blipFill>
        <p:spPr>
          <a:xfrm>
            <a:off x="377253" y="234461"/>
            <a:ext cx="3750712" cy="661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65" y="1438901"/>
            <a:ext cx="4347251" cy="39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415" y="452718"/>
            <a:ext cx="5877419" cy="1400530"/>
          </a:xfrm>
        </p:spPr>
        <p:txBody>
          <a:bodyPr/>
          <a:lstStyle/>
          <a:p>
            <a:r>
              <a:rPr lang="en-US" dirty="0"/>
              <a:t>By bike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61" r="5685"/>
          <a:stretch/>
        </p:blipFill>
        <p:spPr>
          <a:xfrm>
            <a:off x="164123" y="0"/>
            <a:ext cx="3540369" cy="633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15" y="1637902"/>
            <a:ext cx="3892062" cy="35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092" y="452718"/>
            <a:ext cx="5736742" cy="1400530"/>
          </a:xfrm>
        </p:spPr>
        <p:txBody>
          <a:bodyPr/>
          <a:lstStyle/>
          <a:p>
            <a:r>
              <a:rPr lang="en-US" dirty="0"/>
              <a:t>Walking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9"/>
          <a:stretch/>
        </p:blipFill>
        <p:spPr>
          <a:xfrm>
            <a:off x="0" y="-164123"/>
            <a:ext cx="4032738" cy="671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06" y="2150364"/>
            <a:ext cx="3753771" cy="33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second…what’s wrong with these pictures…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295" y="1152983"/>
            <a:ext cx="5459342" cy="5231775"/>
          </a:xfrm>
        </p:spPr>
        <p:txBody>
          <a:bodyPr>
            <a:noAutofit/>
          </a:bodyPr>
          <a:lstStyle/>
          <a:p>
            <a:r>
              <a:rPr lang="en-US" sz="2400" dirty="0"/>
              <a:t>The bike and pedestrian analyses showed New Castle County is quite bike and </a:t>
            </a:r>
            <a:r>
              <a:rPr lang="en-US" sz="2400" dirty="0" err="1"/>
              <a:t>ped</a:t>
            </a:r>
            <a:r>
              <a:rPr lang="en-US" sz="2400" dirty="0"/>
              <a:t> accessible</a:t>
            </a:r>
          </a:p>
          <a:p>
            <a:r>
              <a:rPr lang="en-US" sz="2400" dirty="0"/>
              <a:t>The road network assumes everything not classified as an interstate, freeway or expressway is bike and pedestrian accessible</a:t>
            </a:r>
          </a:p>
          <a:p>
            <a:pPr lvl="1"/>
            <a:r>
              <a:rPr lang="en-US" sz="2400" dirty="0"/>
              <a:t>Doesn’t matter if there are bike facilities, sidewalks, speed of adjacent traffic, etc.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6761" r="5685"/>
          <a:stretch/>
        </p:blipFill>
        <p:spPr>
          <a:xfrm>
            <a:off x="0" y="1618786"/>
            <a:ext cx="3058381" cy="500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5" y="3868614"/>
            <a:ext cx="9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Bikes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16869"/>
          <a:stretch/>
        </p:blipFill>
        <p:spPr>
          <a:xfrm>
            <a:off x="2813538" y="1620954"/>
            <a:ext cx="3006298" cy="5002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6687" y="375183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Pedestrians</a:t>
            </a:r>
          </a:p>
        </p:txBody>
      </p:sp>
    </p:spTree>
    <p:extLst>
      <p:ext uri="{BB962C8B-B14F-4D97-AF65-F5344CB8AC3E}">
        <p14:creationId xmlns:p14="http://schemas.microsoft.com/office/powerpoint/2010/main" val="357420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7908"/>
            <a:ext cx="8946541" cy="5990491"/>
          </a:xfrm>
        </p:spPr>
        <p:txBody>
          <a:bodyPr>
            <a:noAutofit/>
          </a:bodyPr>
          <a:lstStyle/>
          <a:p>
            <a:r>
              <a:rPr lang="en-US" sz="2400" dirty="0"/>
              <a:t>Obtained a limited data set and 90 day license to decide if it was worth investment</a:t>
            </a:r>
          </a:p>
          <a:p>
            <a:r>
              <a:rPr lang="en-US" sz="2400" dirty="0"/>
              <a:t>Decision made to purchase 1 year license and the associate data and continue evaluation</a:t>
            </a:r>
          </a:p>
          <a:p>
            <a:r>
              <a:rPr lang="en-US" sz="2400" dirty="0"/>
              <a:t>Issue of Bike and pedestrian accessibility raised with </a:t>
            </a:r>
            <a:r>
              <a:rPr lang="en-US" sz="2400" dirty="0" err="1"/>
              <a:t>Citilabs</a:t>
            </a:r>
            <a:r>
              <a:rPr lang="en-US" sz="2400" dirty="0"/>
              <a:t> and SSTI (State Smart Transportation Initiative at UWM). </a:t>
            </a:r>
          </a:p>
          <a:p>
            <a:r>
              <a:rPr lang="en-US" sz="2400" dirty="0"/>
              <a:t>Applied for grant from Smart Growth America and the Governor’s Institute On Community Design</a:t>
            </a:r>
          </a:p>
          <a:p>
            <a:endParaRPr lang="en-US" sz="2400" dirty="0"/>
          </a:p>
          <a:p>
            <a:r>
              <a:rPr lang="en-US" sz="2400" dirty="0"/>
              <a:t>“We in Delaware want to ensure that our streets are walkable and accessible for people of all abilities…”</a:t>
            </a:r>
          </a:p>
        </p:txBody>
      </p:sp>
    </p:spTree>
    <p:extLst>
      <p:ext uri="{BB962C8B-B14F-4D97-AF65-F5344CB8AC3E}">
        <p14:creationId xmlns:p14="http://schemas.microsoft.com/office/powerpoint/2010/main" val="267784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39262"/>
            <a:ext cx="8946541" cy="570913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Grant awarded in August 2017</a:t>
            </a:r>
          </a:p>
          <a:p>
            <a:r>
              <a:rPr lang="en-US" sz="2400" dirty="0"/>
              <a:t>Forming a Technical Advisory Committee to guide the work</a:t>
            </a:r>
          </a:p>
          <a:p>
            <a:endParaRPr lang="en-US" sz="2400" dirty="0"/>
          </a:p>
          <a:p>
            <a:r>
              <a:rPr lang="en-US" sz="2400" dirty="0"/>
              <a:t>Grant to fund beta version using best measures of bike and pedestrian accessibility.</a:t>
            </a:r>
          </a:p>
          <a:p>
            <a:pPr lvl="1"/>
            <a:r>
              <a:rPr lang="en-US" sz="2400" dirty="0"/>
              <a:t>Allow a state or local agency to decide the measures they like best</a:t>
            </a:r>
          </a:p>
          <a:p>
            <a:pPr lvl="2"/>
            <a:r>
              <a:rPr lang="en-US" sz="2400" dirty="0"/>
              <a:t>Example – Bike stress levels, Peter Furth, Northeastern University</a:t>
            </a:r>
          </a:p>
          <a:p>
            <a:pPr lvl="1"/>
            <a:r>
              <a:rPr lang="en-US" sz="2400" dirty="0"/>
              <a:t>Easy connection to Sugar Access and its Network Editor to look at current accessibility and impact of future projects..</a:t>
            </a:r>
          </a:p>
          <a:p>
            <a:pPr lvl="1"/>
            <a:endParaRPr lang="en-US" sz="2400" dirty="0"/>
          </a:p>
          <a:p>
            <a:r>
              <a:rPr lang="en-US" sz="2400" dirty="0"/>
              <a:t>DelDOT funding additional work to include ADA accessibility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4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“the quality of being able to be reached or entered”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But as a quality, can it be measured?</a:t>
            </a:r>
          </a:p>
        </p:txBody>
      </p:sp>
    </p:spTree>
    <p:extLst>
      <p:ext uri="{BB962C8B-B14F-4D97-AF65-F5344CB8AC3E}">
        <p14:creationId xmlns:p14="http://schemas.microsoft.com/office/powerpoint/2010/main" val="238527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38978"/>
            <a:ext cx="8946541" cy="5609421"/>
          </a:xfrm>
        </p:spPr>
        <p:txBody>
          <a:bodyPr/>
          <a:lstStyle/>
          <a:p>
            <a:r>
              <a:rPr lang="en-US" sz="2400" dirty="0"/>
              <a:t>When a realistic pedestrian network is completed, new studies will ensure that bus stops are accessible. </a:t>
            </a:r>
          </a:p>
          <a:p>
            <a:endParaRPr lang="en-US" sz="2400" dirty="0"/>
          </a:p>
          <a:p>
            <a:r>
              <a:rPr lang="en-US" sz="2400" dirty="0"/>
              <a:t>Can also look at walkability for schools</a:t>
            </a:r>
          </a:p>
          <a:p>
            <a:endParaRPr lang="en-US" sz="2400" dirty="0"/>
          </a:p>
          <a:p>
            <a:r>
              <a:rPr lang="en-US" sz="2400" dirty="0"/>
              <a:t>When a realistic bike network is completed, new studies will show increases in access from new or proposed projects</a:t>
            </a:r>
          </a:p>
          <a:p>
            <a:endParaRPr lang="en-US" sz="2400" dirty="0"/>
          </a:p>
          <a:p>
            <a:r>
              <a:rPr lang="en-US" sz="2400" dirty="0"/>
              <a:t>Can use the Network editor to look at changes to the current bus routes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5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6643-EA3E-42E5-B371-896B0DE3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91" y="2479638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elee@udel.edu</a:t>
            </a:r>
          </a:p>
        </p:txBody>
      </p:sp>
    </p:spTree>
    <p:extLst>
      <p:ext uri="{BB962C8B-B14F-4D97-AF65-F5344CB8AC3E}">
        <p14:creationId xmlns:p14="http://schemas.microsoft.com/office/powerpoint/2010/main" val="231867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it can be measured…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017" y="1379149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dirty="0"/>
              <a:t>Sugar Access is an ArcGIS add-in used to score and understand a community’s accessibility to employment opportunities, daily errands, public services, and other points of interest. </a:t>
            </a:r>
          </a:p>
          <a:p>
            <a:endParaRPr lang="en-US" sz="2800" dirty="0"/>
          </a:p>
          <a:p>
            <a:r>
              <a:rPr lang="en-US" sz="2800" dirty="0"/>
              <a:t>Sugar Access should be used to not only measure today’s accessibility, but also for scenario planning, to quickly test and compare proposed changes to your city’s transportation and land-use. </a:t>
            </a:r>
          </a:p>
        </p:txBody>
      </p:sp>
    </p:spTree>
    <p:extLst>
      <p:ext uri="{BB962C8B-B14F-4D97-AF65-F5344CB8AC3E}">
        <p14:creationId xmlns:p14="http://schemas.microsoft.com/office/powerpoint/2010/main" val="367602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266855"/>
            <a:ext cx="10253518" cy="511790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Delaware +15 mile buffer</a:t>
            </a:r>
          </a:p>
          <a:p>
            <a:pPr lvl="1"/>
            <a:r>
              <a:rPr lang="en-US" sz="2400" dirty="0"/>
              <a:t>74,556 Census Blocks (could also do work at the tax parcel level)</a:t>
            </a:r>
          </a:p>
          <a:p>
            <a:pPr lvl="1"/>
            <a:r>
              <a:rPr lang="en-US" sz="2400" dirty="0"/>
              <a:t>1,823 Block Groups</a:t>
            </a:r>
          </a:p>
          <a:p>
            <a:pPr lvl="1"/>
            <a:r>
              <a:rPr lang="en-US" sz="2400" dirty="0"/>
              <a:t>All Census demographic data plus all employment data </a:t>
            </a:r>
          </a:p>
          <a:p>
            <a:pPr lvl="2"/>
            <a:r>
              <a:rPr lang="en-US" sz="2400" dirty="0"/>
              <a:t>LEHD Origin-Destination Employment Statistics (LODES)</a:t>
            </a:r>
          </a:p>
          <a:p>
            <a:pPr lvl="1"/>
            <a:r>
              <a:rPr lang="en-US" sz="2400" dirty="0"/>
              <a:t>Complete Highway Network (442,573 segments)</a:t>
            </a:r>
          </a:p>
          <a:p>
            <a:pPr lvl="2"/>
            <a:r>
              <a:rPr lang="en-US" sz="2400" dirty="0"/>
              <a:t>Functional Classification – Interstates, Other Freeways and Expressways, Arterials, Collectors, Local. </a:t>
            </a:r>
          </a:p>
          <a:p>
            <a:pPr lvl="2"/>
            <a:r>
              <a:rPr lang="en-US" sz="2400" dirty="0"/>
              <a:t>Data including speed, directional characteristics, etc.</a:t>
            </a:r>
          </a:p>
          <a:p>
            <a:pPr lvl="2"/>
            <a:r>
              <a:rPr lang="en-US" sz="2400" dirty="0"/>
              <a:t>Travel time for AM peak, Midday, PM Peak and Evening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83" y="436390"/>
            <a:ext cx="9440649" cy="5964410"/>
          </a:xfrm>
        </p:spPr>
        <p:txBody>
          <a:bodyPr>
            <a:normAutofit/>
          </a:bodyPr>
          <a:lstStyle/>
          <a:p>
            <a:r>
              <a:rPr lang="en-US" sz="2800" dirty="0"/>
              <a:t>Complete Delaware transit system </a:t>
            </a:r>
          </a:p>
          <a:p>
            <a:pPr lvl="1"/>
            <a:r>
              <a:rPr lang="en-US" sz="2800" dirty="0"/>
              <a:t>Routes, stops and schedules</a:t>
            </a:r>
          </a:p>
          <a:p>
            <a:pPr lvl="1"/>
            <a:endParaRPr lang="en-US" sz="2800" dirty="0"/>
          </a:p>
          <a:p>
            <a:r>
              <a:rPr lang="en-US" sz="2800" dirty="0"/>
              <a:t>Points of Interest – 21,191</a:t>
            </a:r>
          </a:p>
          <a:p>
            <a:pPr lvl="1"/>
            <a:r>
              <a:rPr lang="en-US" sz="2800" dirty="0"/>
              <a:t>For gas stations – is diesel sold?</a:t>
            </a:r>
          </a:p>
          <a:p>
            <a:pPr lvl="1"/>
            <a:r>
              <a:rPr lang="en-US" sz="2800" dirty="0"/>
              <a:t>For restaurants – cuisine served?</a:t>
            </a:r>
          </a:p>
          <a:p>
            <a:pPr lvl="1"/>
            <a:r>
              <a:rPr lang="en-US" sz="2800" dirty="0"/>
              <a:t>Services available at rest areas</a:t>
            </a:r>
          </a:p>
          <a:p>
            <a:pPr lvl="1"/>
            <a:r>
              <a:rPr lang="en-US" sz="2800" dirty="0"/>
              <a:t>Etc.</a:t>
            </a:r>
          </a:p>
          <a:p>
            <a:pPr lvl="1"/>
            <a:endParaRPr lang="en-US" sz="2800" dirty="0"/>
          </a:p>
          <a:p>
            <a:r>
              <a:rPr lang="en-US" sz="2800" dirty="0"/>
              <a:t>Travel time and POI data obtained by </a:t>
            </a:r>
            <a:r>
              <a:rPr lang="en-US" sz="2800" dirty="0" err="1"/>
              <a:t>Citilabs</a:t>
            </a:r>
            <a:r>
              <a:rPr lang="en-US" sz="2800" dirty="0"/>
              <a:t>’ from Here (formerly NAVTEQ)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98" y="420062"/>
            <a:ext cx="8946541" cy="2114592"/>
          </a:xfrm>
        </p:spPr>
        <p:txBody>
          <a:bodyPr/>
          <a:lstStyle/>
          <a:p>
            <a:r>
              <a:rPr lang="en-US" sz="2400" dirty="0"/>
              <a:t>POI data includes business names (gas stations, Wawa, etc.) as well as categorical groupings</a:t>
            </a:r>
          </a:p>
          <a:p>
            <a:endParaRPr lang="en-US" sz="2400" dirty="0"/>
          </a:p>
          <a:p>
            <a:r>
              <a:rPr lang="en-US" sz="2400" dirty="0"/>
              <a:t>Custom classes can also be built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97" y="2534654"/>
            <a:ext cx="9208298" cy="41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8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Sugar Launch Pad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6" y="1096018"/>
            <a:ext cx="5847619" cy="515238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8528" y="1096018"/>
            <a:ext cx="5586377" cy="515238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Once you decide on the region to look at and the time of day, building a scenario takes less than 5 minutes.</a:t>
            </a:r>
          </a:p>
          <a:p>
            <a:endParaRPr lang="en-US" sz="2400" dirty="0"/>
          </a:p>
          <a:p>
            <a:r>
              <a:rPr lang="en-US" sz="2400" dirty="0"/>
              <a:t>One limit – 30,000 geographic zones</a:t>
            </a:r>
          </a:p>
          <a:p>
            <a:pPr lvl="1"/>
            <a:r>
              <a:rPr lang="en-US" sz="2400" dirty="0"/>
              <a:t>~New Castle County – 10,100 census blocks</a:t>
            </a:r>
          </a:p>
          <a:p>
            <a:pPr lvl="1"/>
            <a:r>
              <a:rPr lang="en-US" sz="2400" dirty="0"/>
              <a:t>But over 74,000 are in data set</a:t>
            </a:r>
          </a:p>
          <a:p>
            <a:pPr lvl="1"/>
            <a:endParaRPr lang="en-US" sz="2400" dirty="0"/>
          </a:p>
          <a:p>
            <a:r>
              <a:rPr lang="en-US" sz="2400" dirty="0"/>
              <a:t>Scenario is launched, runs in the cloud, typical result in about 60 minutes.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Access Score - Work</a:t>
            </a:r>
          </a:p>
          <a:p>
            <a:r>
              <a:rPr lang="en-US" sz="2800" dirty="0"/>
              <a:t>Access Score – Non-work</a:t>
            </a:r>
          </a:p>
          <a:p>
            <a:r>
              <a:rPr lang="en-US" sz="2800" dirty="0"/>
              <a:t>Open Access Score</a:t>
            </a:r>
          </a:p>
          <a:p>
            <a:r>
              <a:rPr lang="en-US" sz="2800" dirty="0"/>
              <a:t>POI Summary</a:t>
            </a:r>
          </a:p>
          <a:p>
            <a:r>
              <a:rPr lang="en-US" sz="2800" dirty="0"/>
              <a:t>Scenario Analyzer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Score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4461"/>
            <a:ext cx="11028818" cy="4195481"/>
          </a:xfrm>
        </p:spPr>
        <p:txBody>
          <a:bodyPr/>
          <a:lstStyle/>
          <a:p>
            <a:r>
              <a:rPr lang="en-US" sz="2800" dirty="0"/>
              <a:t>How many jobs are available from a set of locations at a particular time of day using a particular mode?</a:t>
            </a:r>
          </a:p>
          <a:p>
            <a:endParaRPr lang="en-US" sz="2800" dirty="0"/>
          </a:p>
          <a:p>
            <a:r>
              <a:rPr lang="en-US" sz="2800" dirty="0"/>
              <a:t>All Access scores apply a decay function – Closer POI’s or jobs have more value than those further away</a:t>
            </a:r>
          </a:p>
          <a:p>
            <a:pPr lvl="1"/>
            <a:r>
              <a:rPr lang="en-US" sz="2800" dirty="0"/>
              <a:t>Decay curve is customizable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35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1637</TotalTime>
  <Words>771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Citilabs’ Sugar Analyst – Measuring Accessibility</vt:lpstr>
      <vt:lpstr>Accessibility</vt:lpstr>
      <vt:lpstr>Yes it can be measured…</vt:lpstr>
      <vt:lpstr>Data Overview</vt:lpstr>
      <vt:lpstr>PowerPoint Presentation</vt:lpstr>
      <vt:lpstr>PowerPoint Presentation</vt:lpstr>
      <vt:lpstr>The Sugar Launch Pad</vt:lpstr>
      <vt:lpstr>Main functions</vt:lpstr>
      <vt:lpstr>Access Score Work</vt:lpstr>
      <vt:lpstr>PowerPoint Presentation</vt:lpstr>
      <vt:lpstr>PowerPoint Presentation</vt:lpstr>
      <vt:lpstr>Travel Time Analysis Access to Grocery Stores – by mode</vt:lpstr>
      <vt:lpstr>By auto</vt:lpstr>
      <vt:lpstr>By Transit</vt:lpstr>
      <vt:lpstr>By bike</vt:lpstr>
      <vt:lpstr>Walking</vt:lpstr>
      <vt:lpstr>Wait a second…what’s wrong with these pictures…</vt:lpstr>
      <vt:lpstr>PowerPoint Presentation</vt:lpstr>
      <vt:lpstr>PowerPoint Presentation</vt:lpstr>
      <vt:lpstr>PowerPoint Presentation</vt:lpstr>
      <vt:lpstr>Questions?    elee@udel.edu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Citilab’s Sugar Analyst – Measuring Accessibility</dc:title>
  <dc:creator>Lee, Earl Rusty</dc:creator>
  <cp:lastModifiedBy>Lee, Earl Rusty</cp:lastModifiedBy>
  <cp:revision>27</cp:revision>
  <cp:lastPrinted>2017-11-12T19:06:10Z</cp:lastPrinted>
  <dcterms:created xsi:type="dcterms:W3CDTF">2017-11-12T14:39:23Z</dcterms:created>
  <dcterms:modified xsi:type="dcterms:W3CDTF">2017-11-14T15:11:25Z</dcterms:modified>
</cp:coreProperties>
</file>