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A744-DC13-4610-88C3-59400B928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70CDC-8828-49CE-962E-555A95A90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BBDA2-57DD-4638-9E7B-837127F3E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65C-F371-4584-95CF-25B74DF0B659}" type="datetimeFigureOut">
              <a:rPr lang="en-US" smtClean="0"/>
              <a:t>2021-11-08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5C2CF-8CD2-4991-9565-86BB8F60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A3080-CE86-463E-ABE3-03BC03C2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1B9-20DD-426D-80D8-240E9D82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8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FCD1-AFF4-4A63-8582-0C085EA4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C945F-3D09-40B0-A035-F6FECD6E2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D244D-2227-4968-99F6-7B12201A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65C-F371-4584-95CF-25B74DF0B659}" type="datetimeFigureOut">
              <a:rPr lang="en-US" smtClean="0"/>
              <a:t>2021-11-08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E2F8F-CB5F-484E-AC98-7218675B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3D7F8-491D-411C-B030-663DACB0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1B9-20DD-426D-80D8-240E9D82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3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4244A3-EDB6-4291-819C-B7D7FC2D6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BFC3F-0F9C-4BB7-A060-A3BD8A26B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4A080-1E06-41F7-8EB2-440EFD30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65C-F371-4584-95CF-25B74DF0B659}" type="datetimeFigureOut">
              <a:rPr lang="en-US" smtClean="0"/>
              <a:t>2021-11-08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78E74-2EED-4C3C-9812-640CA1F9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1FCB4-8BBA-4487-9780-D78A324F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1B9-20DD-426D-80D8-240E9D82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7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C82A-AD80-4E15-9EC9-D34509C8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61E16-1C6A-459F-993D-5A43B9B3A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A926A-9CF9-4C9F-A87D-C719A0A6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65C-F371-4584-95CF-25B74DF0B659}" type="datetimeFigureOut">
              <a:rPr lang="en-US" smtClean="0"/>
              <a:t>2021-11-08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92CFE-7949-4AAC-9170-75D0432E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11B65-7DE8-4C3D-B666-85AF6E65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1B9-20DD-426D-80D8-240E9D82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9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5759-CF21-4D1B-80C0-951B50E5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D5F1A-F778-415A-B262-F9F0A7E49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6ABA9-197B-45E0-85FD-F7900A01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65C-F371-4584-95CF-25B74DF0B659}" type="datetimeFigureOut">
              <a:rPr lang="en-US" smtClean="0"/>
              <a:t>2021-11-08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E29CB-146C-4901-BA7E-C58F92B3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553AC-4C33-443E-B865-24703429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1B9-20DD-426D-80D8-240E9D82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0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3ECC7-2869-40A3-AC92-ED7D5DDD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7003E-5953-4EC4-A0F6-830C3B99A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C282F-88D7-40B2-96B1-70DCE33E5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384E2-5977-4578-B0C0-84CB75BE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65C-F371-4584-95CF-25B74DF0B659}" type="datetimeFigureOut">
              <a:rPr lang="en-US" smtClean="0"/>
              <a:t>2021-11-08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11017-5789-43BC-AF65-5C449E61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20EFB-4EAB-49AF-835B-F4FAE81B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1B9-20DD-426D-80D8-240E9D82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9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A1A3-12A4-4A59-9DFD-7FF9FB5B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1F246-C89A-45E2-B074-650873AD6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29C12-7916-4FE7-A836-F9DF38EA4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E08F3B-4994-4C6C-9AE4-D1D4B35FA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15E8B-1D42-4E3D-9402-17E935BA1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DE121-E4A0-47B2-AC60-2A42198B4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65C-F371-4584-95CF-25B74DF0B659}" type="datetimeFigureOut">
              <a:rPr lang="en-US" smtClean="0"/>
              <a:t>2021-11-08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DD0E6D-9B15-4D30-85BB-8C16D7E1E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27379-92D3-402A-960D-CC477C34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1B9-20DD-426D-80D8-240E9D82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5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A878-5CA3-4646-8D4F-5F69CAD8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BCE22C-D0C8-4D23-8949-D634E97D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65C-F371-4584-95CF-25B74DF0B659}" type="datetimeFigureOut">
              <a:rPr lang="en-US" smtClean="0"/>
              <a:t>2021-11-08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4EC8F-0FFB-49B7-A4B6-46D1EA9B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5A0E8-CDFB-46E2-B08F-E8E84099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1B9-20DD-426D-80D8-240E9D82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7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E79B08-F409-4522-8CA6-C93539F98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65C-F371-4584-95CF-25B74DF0B659}" type="datetimeFigureOut">
              <a:rPr lang="en-US" smtClean="0"/>
              <a:t>2021-11-08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C4E38-1E9B-4A39-BED0-40F7734B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F4B5B-BB82-476D-82FF-48AD6C31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1B9-20DD-426D-80D8-240E9D82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9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6E59-2A72-4FE8-916E-57C31D42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6053E-D336-4A77-9C25-E8325F6A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E6169-96D7-48EF-BE19-2B6C93F28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6950A-A75C-4398-8B1A-DAE477DB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65C-F371-4584-95CF-25B74DF0B659}" type="datetimeFigureOut">
              <a:rPr lang="en-US" smtClean="0"/>
              <a:t>2021-11-08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7A135-BA38-4F4A-924F-FF840792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B60C-75E3-4AC3-B59C-8A2B684B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1B9-20DD-426D-80D8-240E9D82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1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AB6C-9B80-41D9-A04B-A9632444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EC796-752C-4F89-92A2-D77A9F632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B8627-23F2-44AB-BE5E-05B949453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79D31-A0FD-4C60-856D-565F9865C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865C-F371-4584-95CF-25B74DF0B659}" type="datetimeFigureOut">
              <a:rPr lang="en-US" smtClean="0"/>
              <a:t>2021-11-08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D3C52-F2FF-46B2-A366-2A058BA8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ADDCA-2A6E-4434-A5DF-ABDCC1F9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91B9-20DD-426D-80D8-240E9D82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89E1F2-4ED9-4E27-B3B1-658517B6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0508E-7657-4D1F-9AC6-96B7C2EF1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76B80-EFCA-4E1C-9A34-1902BF1B7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F865C-F371-4584-95CF-25B74DF0B659}" type="datetimeFigureOut">
              <a:rPr lang="en-US" smtClean="0"/>
              <a:t>2021-11-08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E87AA-E046-4700-B54C-333AB1091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473F6-368F-467C-84A5-67E27CAC7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91B9-20DD-426D-80D8-240E9D82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7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ecorated, painted, painting&#10;&#10;Description automatically generated">
            <a:extLst>
              <a:ext uri="{FF2B5EF4-FFF2-40B4-BE49-F238E27FC236}">
                <a16:creationId xmlns:a16="http://schemas.microsoft.com/office/drawing/2014/main" id="{FE1C4A4A-6497-4E13-8D5A-CA12BDB53D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9"/>
          <a:stretch/>
        </p:blipFill>
        <p:spPr>
          <a:xfrm>
            <a:off x="0" y="0"/>
            <a:ext cx="1234461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5A83D7-C987-4B75-BA37-B9A406D67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106" y="186003"/>
            <a:ext cx="9946589" cy="1651942"/>
          </a:xfrm>
          <a:solidFill>
            <a:srgbClr val="FFFFFF">
              <a:alpha val="50196"/>
            </a:srgb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Spatial patterns of carbon storage in Delaware coastal wetlands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4A99B-7B93-41D4-8B93-B5F33D66D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106" y="1837945"/>
            <a:ext cx="9946589" cy="466343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algn="l"/>
            <a:r>
              <a:rPr lang="en-US" dirty="0"/>
              <a:t>Daniel L Warner, Ph.D.   Co-PIs: John Callahan, Ph.D., Tom McKenna, Ph.D.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670" y="222208"/>
            <a:ext cx="2101973" cy="20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2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9AE2-6144-4893-BC06-0D4AF18F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85BED-3D60-4852-BE4E-C8B6D0A1D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estimate that Blackbird and St. Jones marsh store 70 and 79 gigagrams (1000 metric tons) of organic carbon in the top 30 cm of sediment, respectively</a:t>
            </a:r>
          </a:p>
          <a:p>
            <a:endParaRPr lang="en-US" dirty="0"/>
          </a:p>
          <a:p>
            <a:r>
              <a:rPr lang="en-US" dirty="0"/>
              <a:t>Storage is probably much higher</a:t>
            </a:r>
          </a:p>
          <a:p>
            <a:pPr lvl="1"/>
            <a:r>
              <a:rPr lang="en-US" dirty="0"/>
              <a:t>Difficult to know variability with depth and in sediment thickness</a:t>
            </a:r>
          </a:p>
          <a:p>
            <a:endParaRPr lang="en-US" dirty="0"/>
          </a:p>
          <a:p>
            <a:r>
              <a:rPr lang="en-US" dirty="0"/>
              <a:t>High carbon storage near </a:t>
            </a:r>
            <a:r>
              <a:rPr lang="en-US" dirty="0" smtClean="0"/>
              <a:t>channels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vulnerability </a:t>
            </a:r>
            <a:r>
              <a:rPr lang="en-US" dirty="0"/>
              <a:t>to erosion from boat wakes and tidal </a:t>
            </a:r>
            <a:r>
              <a:rPr lang="en-US" dirty="0" smtClean="0"/>
              <a:t>waves?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8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7FD4-D737-4825-A350-0F4AE790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56EEB-784B-43F4-B104-6B4751BEA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700"/>
            <a:ext cx="10515600" cy="4351338"/>
          </a:xfrm>
        </p:spPr>
        <p:txBody>
          <a:bodyPr/>
          <a:lstStyle/>
          <a:p>
            <a:r>
              <a:rPr lang="en-US" dirty="0"/>
              <a:t>Special thanks to the DE Estuarine Research Reserves, DNREC, and City of Dover, who gave us permission to sample on managed lands.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7872"/>
            <a:ext cx="12219103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6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2AAF-995B-47B0-9508-9A6207E5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0" y="73579"/>
            <a:ext cx="10515600" cy="1325563"/>
          </a:xfrm>
        </p:spPr>
        <p:txBody>
          <a:bodyPr/>
          <a:lstStyle/>
          <a:p>
            <a:r>
              <a:rPr lang="en-US" dirty="0"/>
              <a:t>Blue Carbon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2FBF8-E524-45E7-8F65-3319C4883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9141"/>
            <a:ext cx="5064369" cy="5385279"/>
          </a:xfrm>
        </p:spPr>
        <p:txBody>
          <a:bodyPr>
            <a:normAutofit/>
          </a:bodyPr>
          <a:lstStyle/>
          <a:p>
            <a:r>
              <a:rPr lang="en-US" dirty="0"/>
              <a:t>Coastal wetlands accumulate and store carbon at much higher levels than other ecosystems</a:t>
            </a:r>
          </a:p>
          <a:p>
            <a:endParaRPr lang="en-US" dirty="0"/>
          </a:p>
          <a:p>
            <a:r>
              <a:rPr lang="en-US" dirty="0"/>
              <a:t>High plant productivity + slow decomposition </a:t>
            </a:r>
          </a:p>
          <a:p>
            <a:endParaRPr lang="en-US" dirty="0"/>
          </a:p>
          <a:p>
            <a:r>
              <a:rPr lang="en-US" dirty="0"/>
              <a:t>Storage is difficult to estimate</a:t>
            </a:r>
          </a:p>
          <a:p>
            <a:pPr lvl="1"/>
            <a:r>
              <a:rPr lang="en-US" dirty="0"/>
              <a:t>Variable sediment thickness</a:t>
            </a:r>
          </a:p>
          <a:p>
            <a:pPr lvl="1"/>
            <a:r>
              <a:rPr lang="en-US" dirty="0"/>
              <a:t>Storage varies in space and vertically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body of water with grass and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06C9B0DA-8782-4873-9C78-DF307EC535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1862"/>
          <a:stretch/>
        </p:blipFill>
        <p:spPr>
          <a:xfrm rot="5400000">
            <a:off x="5417808" y="113197"/>
            <a:ext cx="6887387" cy="66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4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47FD-CFF5-422E-A487-73768A1FF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variability in marshes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0B87-6407-4FB8-B931-332807483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Hydrology: variable flow paths and flooding patterns</a:t>
            </a:r>
          </a:p>
          <a:p>
            <a:endParaRPr lang="en-US" dirty="0"/>
          </a:p>
          <a:p>
            <a:r>
              <a:rPr lang="en-US" dirty="0"/>
              <a:t>Vegetation: different species and growth forms</a:t>
            </a:r>
          </a:p>
          <a:p>
            <a:endParaRPr lang="en-US" dirty="0"/>
          </a:p>
          <a:p>
            <a:r>
              <a:rPr lang="en-US" dirty="0"/>
              <a:t>Chemical/Sediment inputs: what is coming from upstream and what is coming from the tides?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6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4EF78-EF61-4DE1-91AB-92E7AB6D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5B7A4-207F-4A97-B3B8-86BEEF49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43744" cy="4351338"/>
          </a:xfrm>
        </p:spPr>
        <p:txBody>
          <a:bodyPr/>
          <a:lstStyle/>
          <a:p>
            <a:r>
              <a:rPr lang="en-US" dirty="0"/>
              <a:t>Can we map carbon storage across marsh ecosystems using GIS?</a:t>
            </a:r>
          </a:p>
          <a:p>
            <a:endParaRPr lang="en-US" dirty="0"/>
          </a:p>
          <a:p>
            <a:r>
              <a:rPr lang="en-US" dirty="0"/>
              <a:t>What variables/data sources are useful? </a:t>
            </a:r>
          </a:p>
          <a:p>
            <a:endParaRPr lang="en-US" dirty="0"/>
          </a:p>
          <a:p>
            <a:r>
              <a:rPr lang="en-US" dirty="0"/>
              <a:t>How much carbon is stored in Blackbird and St. Jones marshes?</a:t>
            </a:r>
          </a:p>
        </p:txBody>
      </p:sp>
    </p:spTree>
    <p:extLst>
      <p:ext uri="{BB962C8B-B14F-4D97-AF65-F5344CB8AC3E}">
        <p14:creationId xmlns:p14="http://schemas.microsoft.com/office/powerpoint/2010/main" val="36225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2F45-E323-422D-A5CE-A0B4CD39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937"/>
            <a:ext cx="10515600" cy="1325563"/>
          </a:xfrm>
        </p:spPr>
        <p:txBody>
          <a:bodyPr/>
          <a:lstStyle/>
          <a:p>
            <a:r>
              <a:rPr lang="en-US" dirty="0"/>
              <a:t>Carbon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D551-83BC-4416-9487-28F061ED9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2183"/>
            <a:ext cx="8228682" cy="5032375"/>
          </a:xfrm>
        </p:spPr>
        <p:txBody>
          <a:bodyPr>
            <a:normAutofit/>
          </a:bodyPr>
          <a:lstStyle/>
          <a:p>
            <a:r>
              <a:rPr lang="en-US" dirty="0"/>
              <a:t>Sediment cores collected with hand augers</a:t>
            </a:r>
          </a:p>
          <a:p>
            <a:pPr lvl="1"/>
            <a:r>
              <a:rPr lang="en-US" dirty="0"/>
              <a:t>DNERR set – mostly near major channels</a:t>
            </a:r>
          </a:p>
          <a:p>
            <a:pPr lvl="1"/>
            <a:r>
              <a:rPr lang="en-US" dirty="0"/>
              <a:t>DGS set – mostly interior and marsh fringe</a:t>
            </a:r>
          </a:p>
          <a:p>
            <a:pPr lvl="1"/>
            <a:endParaRPr lang="en-US" dirty="0"/>
          </a:p>
          <a:p>
            <a:r>
              <a:rPr lang="en-US" dirty="0"/>
              <a:t>Organic matter content measured via loss-on-ignition (LOI)</a:t>
            </a:r>
          </a:p>
          <a:p>
            <a:endParaRPr lang="en-US" dirty="0"/>
          </a:p>
          <a:p>
            <a:r>
              <a:rPr lang="en-US" dirty="0"/>
              <a:t>Carbon content via CNS elemental analysis</a:t>
            </a:r>
          </a:p>
          <a:p>
            <a:endParaRPr lang="en-US" dirty="0"/>
          </a:p>
          <a:p>
            <a:r>
              <a:rPr lang="en-US" dirty="0"/>
              <a:t>Bulk density based on core volume and dry weight</a:t>
            </a:r>
          </a:p>
        </p:txBody>
      </p:sp>
      <p:pic>
        <p:nvPicPr>
          <p:cNvPr id="7" name="Picture 6" descr="A snake in the grass&#10;&#10;Description automatically generated with medium confidence">
            <a:extLst>
              <a:ext uri="{FF2B5EF4-FFF2-40B4-BE49-F238E27FC236}">
                <a16:creationId xmlns:a16="http://schemas.microsoft.com/office/drawing/2014/main" id="{7C47C8D5-9520-4F12-924C-15E58D337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"/>
          <a:stretch/>
        </p:blipFill>
        <p:spPr>
          <a:xfrm>
            <a:off x="8209373" y="0"/>
            <a:ext cx="3982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C128-4DE3-4CF4-87BC-63CEFE087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" y="154813"/>
            <a:ext cx="10515600" cy="1325563"/>
          </a:xfrm>
        </p:spPr>
        <p:txBody>
          <a:bodyPr/>
          <a:lstStyle/>
          <a:p>
            <a:r>
              <a:rPr lang="en-US" dirty="0"/>
              <a:t>Spatial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C88C0-2606-4DA5-AFFB-F762609AE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" y="1396492"/>
            <a:ext cx="6513576" cy="5461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Many variables considered</a:t>
            </a:r>
          </a:p>
          <a:p>
            <a:r>
              <a:rPr lang="en-US" dirty="0"/>
              <a:t>Terrain: Elevation, slope, ruggedness, detrended DEM, Euclidean distance to channel</a:t>
            </a:r>
          </a:p>
          <a:p>
            <a:r>
              <a:rPr lang="en-US" dirty="0"/>
              <a:t>Vegetation: NAIP data – NDVI, GCI, and SIPI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Final Predictors:</a:t>
            </a:r>
          </a:p>
          <a:p>
            <a:pPr marL="0" indent="0">
              <a:buNone/>
            </a:pPr>
            <a:r>
              <a:rPr lang="en-US" b="1" dirty="0"/>
              <a:t>Elevation</a:t>
            </a:r>
          </a:p>
          <a:p>
            <a:pPr marL="0" indent="0">
              <a:buNone/>
            </a:pPr>
            <a:r>
              <a:rPr lang="en-US" b="1" dirty="0"/>
              <a:t>Euclidean distance to channel</a:t>
            </a:r>
          </a:p>
          <a:p>
            <a:pPr marL="0" indent="0">
              <a:buNone/>
            </a:pPr>
            <a:r>
              <a:rPr lang="en-US" b="1" dirty="0"/>
              <a:t>NDVI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r="2019"/>
          <a:stretch/>
        </p:blipFill>
        <p:spPr>
          <a:xfrm>
            <a:off x="6806183" y="0"/>
            <a:ext cx="5385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5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EA0D-81C2-4F50-B75D-AC383818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8" y="0"/>
            <a:ext cx="10515600" cy="1325563"/>
          </a:xfrm>
        </p:spPr>
        <p:txBody>
          <a:bodyPr/>
          <a:lstStyle/>
          <a:p>
            <a:r>
              <a:rPr lang="en-US" dirty="0"/>
              <a:t>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073E1-1780-47C5-B4D3-66F4383E9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1256792"/>
            <a:ext cx="11091672" cy="5372608"/>
          </a:xfrm>
        </p:spPr>
        <p:txBody>
          <a:bodyPr>
            <a:normAutofit/>
          </a:bodyPr>
          <a:lstStyle/>
          <a:p>
            <a:r>
              <a:rPr lang="en-US" dirty="0"/>
              <a:t>All soil cores had GPS coordinates </a:t>
            </a:r>
            <a:r>
              <a:rPr lang="en-US" dirty="0" smtClean="0"/>
              <a:t>associated</a:t>
            </a:r>
          </a:p>
          <a:p>
            <a:pPr lvl="1"/>
            <a:r>
              <a:rPr lang="en-US" dirty="0" smtClean="0"/>
              <a:t>Spatial data extracted at each core location</a:t>
            </a:r>
          </a:p>
          <a:p>
            <a:endParaRPr lang="en-US" dirty="0"/>
          </a:p>
          <a:p>
            <a:r>
              <a:rPr lang="en-US" dirty="0" smtClean="0"/>
              <a:t>Models </a:t>
            </a:r>
            <a:r>
              <a:rPr lang="en-US" dirty="0"/>
              <a:t>examined for fitting spatial variables to observations of organic matter density (</a:t>
            </a:r>
            <a:r>
              <a:rPr lang="en-US" dirty="0" err="1"/>
              <a:t>OMd</a:t>
            </a:r>
            <a:r>
              <a:rPr lang="en-US" dirty="0"/>
              <a:t> kg m</a:t>
            </a:r>
            <a:r>
              <a:rPr lang="en-US" baseline="30000" dirty="0"/>
              <a:t>-2</a:t>
            </a:r>
            <a:r>
              <a:rPr lang="en-US" dirty="0"/>
              <a:t>) in upper 30 cm of </a:t>
            </a:r>
            <a:r>
              <a:rPr lang="en-US" dirty="0" smtClean="0"/>
              <a:t>marsh</a:t>
            </a:r>
          </a:p>
          <a:p>
            <a:pPr lvl="1"/>
            <a:r>
              <a:rPr lang="en-US" dirty="0" smtClean="0"/>
              <a:t>General linear model</a:t>
            </a:r>
          </a:p>
          <a:p>
            <a:pPr lvl="1"/>
            <a:r>
              <a:rPr lang="en-US" dirty="0" smtClean="0"/>
              <a:t>Random Forests</a:t>
            </a:r>
          </a:p>
          <a:p>
            <a:pPr lvl="1"/>
            <a:r>
              <a:rPr lang="en-US" dirty="0" smtClean="0"/>
              <a:t>K-Nearest Neighbors</a:t>
            </a:r>
          </a:p>
          <a:p>
            <a:pPr lvl="1"/>
            <a:r>
              <a:rPr lang="en-US" dirty="0" smtClean="0"/>
              <a:t>Neural Network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Final predictors were chosen based on contribution to preliminary model performance and limited autocorrelation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84" y="118237"/>
            <a:ext cx="10515600" cy="1325563"/>
          </a:xfrm>
        </p:spPr>
        <p:txBody>
          <a:bodyPr/>
          <a:lstStyle/>
          <a:p>
            <a:r>
              <a:rPr lang="en-US" dirty="0" smtClean="0"/>
              <a:t>Final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443800"/>
            <a:ext cx="10515600" cy="4351338"/>
          </a:xfrm>
        </p:spPr>
        <p:txBody>
          <a:bodyPr/>
          <a:lstStyle/>
          <a:p>
            <a:r>
              <a:rPr lang="en-US" dirty="0"/>
              <a:t>Final model selected was multiple linear regression</a:t>
            </a:r>
          </a:p>
          <a:p>
            <a:pPr lvl="1"/>
            <a:r>
              <a:rPr lang="en-US" dirty="0"/>
              <a:t>MAE: 6.1 kg m</a:t>
            </a:r>
            <a:r>
              <a:rPr lang="en-US" baseline="30000" dirty="0"/>
              <a:t>-2</a:t>
            </a:r>
          </a:p>
          <a:p>
            <a:pPr lvl="1"/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: </a:t>
            </a:r>
            <a:r>
              <a:rPr lang="en-US" dirty="0" smtClean="0"/>
              <a:t>0.28</a:t>
            </a:r>
          </a:p>
          <a:p>
            <a:pPr lvl="1"/>
            <a:endParaRPr lang="en-US" dirty="0"/>
          </a:p>
          <a:p>
            <a:r>
              <a:rPr lang="en-US" dirty="0" smtClean="0"/>
              <a:t>Random Forest performed slightly better but was heavily weighted towards the Euclidean distance predictor</a:t>
            </a:r>
          </a:p>
          <a:p>
            <a:pPr lvl="1"/>
            <a:r>
              <a:rPr lang="en-US" dirty="0" smtClean="0"/>
              <a:t>Strange artifacts in extrapolated maps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Carbon density estimated based on observed % Carbon in organic matter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5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97AE-95C1-4F2A-A2AB-9F8C6832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" y="201169"/>
            <a:ext cx="10515600" cy="1271016"/>
          </a:xfrm>
        </p:spPr>
        <p:txBody>
          <a:bodyPr/>
          <a:lstStyle/>
          <a:p>
            <a:r>
              <a:rPr lang="en-US" dirty="0"/>
              <a:t>Extrapolating models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1454" r="9247" b="49600"/>
          <a:stretch/>
        </p:blipFill>
        <p:spPr>
          <a:xfrm>
            <a:off x="0" y="1594117"/>
            <a:ext cx="5862865" cy="5035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" t="50267"/>
          <a:stretch/>
        </p:blipFill>
        <p:spPr>
          <a:xfrm>
            <a:off x="5788151" y="1594117"/>
            <a:ext cx="6403849" cy="50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36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4386</TotalTime>
  <Words>417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Spatial patterns of carbon storage in Delaware coastal wetlands</vt:lpstr>
      <vt:lpstr>Blue Carbon</vt:lpstr>
      <vt:lpstr>Spatial variability in marshes </vt:lpstr>
      <vt:lpstr>Questions</vt:lpstr>
      <vt:lpstr>Carbon data</vt:lpstr>
      <vt:lpstr>Spatial data</vt:lpstr>
      <vt:lpstr>Modeling</vt:lpstr>
      <vt:lpstr>Final Model</vt:lpstr>
      <vt:lpstr>Extrapolating models</vt:lpstr>
      <vt:lpstr>Key findings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patterns of carbon storage in Delaware coastal wetlands</dc:title>
  <dc:creator>dan w</dc:creator>
  <cp:lastModifiedBy>Daniel Warner</cp:lastModifiedBy>
  <cp:revision>8</cp:revision>
  <dcterms:created xsi:type="dcterms:W3CDTF">2021-11-05T17:57:15Z</dcterms:created>
  <dcterms:modified xsi:type="dcterms:W3CDTF">2021-11-08T19:09:48Z</dcterms:modified>
</cp:coreProperties>
</file>