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7010400" cy="9296400"/>
  <p:embeddedFontLst>
    <p:embeddedFont>
      <p:font typeface="Arial Narrow"/>
      <p:regular r:id="rId25"/>
      <p:bold r:id="rId26"/>
      <p:italic r:id="rId27"/>
      <p:boldItalic r:id="rId28"/>
    </p:embeddedFon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jZlWgzQ3Y6TI7LfEHbRRHM/Pk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alBlack-regular.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50" lIns="93150" spcFirstLastPara="1" rIns="93150" wrap="square" tIns="465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udel.edu/delawaremrc/resourc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lawaremrc.o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lawaremrc.org/train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udel.edu/delawaremrc/resourc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ly45u9ml_A"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p:txBody>
      </p:sp>
      <p:sp>
        <p:nvSpPr>
          <p:cNvPr id="92" name="Google Shape;92;p1: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35ed5dcb1_0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935ed5dcb1_0_8: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Clr>
                <a:schemeClr val="dk2"/>
              </a:buClr>
              <a:buSzPts val="1100"/>
              <a:buNone/>
            </a:pPr>
            <a:r>
              <a:rPr lang="en-US" sz="1000">
                <a:highlight>
                  <a:srgbClr val="FFFFFF"/>
                </a:highlight>
                <a:latin typeface="Arial Narrow"/>
                <a:ea typeface="Arial Narrow"/>
                <a:cs typeface="Arial Narrow"/>
                <a:sym typeface="Arial Narrow"/>
              </a:rPr>
              <a:t>MENTAL HEALTH SYMPTOMS for volunteers include the same symptoms that we naturally expect from those impacted by disasters.</a:t>
            </a:r>
            <a:r>
              <a:rPr lang="en-US" sz="1000">
                <a:solidFill>
                  <a:schemeClr val="dk2"/>
                </a:solidFill>
                <a:latin typeface="Arial Narrow"/>
                <a:ea typeface="Arial Narrow"/>
                <a:cs typeface="Arial Narrow"/>
                <a:sym typeface="Arial Narrow"/>
              </a:rPr>
              <a:t>Due to disaster response work and conditions: depression, stress symptoms, posttraumatic stress symptoms, suicidal ideation, and a host of other functional and relational conditions have been reported. Responders are at a higher risk for undesired mental health symptoms than the population they serve. Included in the list of r</a:t>
            </a:r>
            <a:r>
              <a:rPr lang="en-US" sz="1000">
                <a:solidFill>
                  <a:srgbClr val="2E2E2E"/>
                </a:solidFill>
                <a:highlight>
                  <a:srgbClr val="FFFFFF"/>
                </a:highlight>
                <a:latin typeface="Arial Narrow"/>
                <a:ea typeface="Arial Narrow"/>
                <a:cs typeface="Arial Narrow"/>
                <a:sym typeface="Arial Narrow"/>
              </a:rPr>
              <a:t>escue workers at greatest risk for the development of ongoing trauma-related symptoms have been those who were volunteers. </a:t>
            </a:r>
            <a:endParaRPr sz="1000">
              <a:solidFill>
                <a:srgbClr val="2E2E2E"/>
              </a:solidFill>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sz="1000">
              <a:solidFill>
                <a:srgbClr val="2E2E2E"/>
              </a:solidFill>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rgbClr val="2E2E2E"/>
                </a:solidFill>
                <a:highlight>
                  <a:srgbClr val="FFFFFF"/>
                </a:highlight>
                <a:latin typeface="Arial Narrow"/>
                <a:ea typeface="Arial Narrow"/>
                <a:cs typeface="Arial Narrow"/>
                <a:sym typeface="Arial Narrow"/>
              </a:rPr>
              <a:t>CDC STATES: </a:t>
            </a:r>
            <a:r>
              <a:rPr lang="en-US" sz="1000">
                <a:highlight>
                  <a:srgbClr val="FFFFFF"/>
                </a:highlight>
                <a:latin typeface="Arial Narrow"/>
                <a:ea typeface="Arial Narrow"/>
                <a:cs typeface="Arial Narrow"/>
                <a:sym typeface="Arial Narrow"/>
              </a:rPr>
              <a:t>Responding to disasters is both rewarding and challenging work. Sources of stress for emergency responders may include witnessing human suffering, risk of personal harm, intense workloads, life-and-death decisions, and separation from family. Stress prevention and management is critical for responders to stay well and to continue to help in the situation. </a:t>
            </a:r>
            <a:endParaRPr sz="1000">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sz="1000">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highlight>
                  <a:srgbClr val="FFFFFF"/>
                </a:highlight>
                <a:latin typeface="Arial Narrow"/>
                <a:ea typeface="Arial Narrow"/>
                <a:cs typeface="Arial Narrow"/>
                <a:sym typeface="Arial Narrow"/>
              </a:rPr>
              <a:t>Self-care is a concept that self-pursued activities lead to an enhanced quality of life and a sense of fulfillment. It encompasses activities that cater to emotional, physical, spiritual, intellect, social (i.e. familial or relational) needs of your person. self-care practices in the daily lives of disaster responders serves as a safeguard against vicarious traumatization, preventing burnout and compassion fatigue and helping to maintain psychological and physical health. </a:t>
            </a:r>
            <a:endParaRPr sz="1000">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highlight>
                  <a:srgbClr val="FFFFFF"/>
                </a:highlight>
                <a:latin typeface="Arial Narrow"/>
                <a:ea typeface="Arial Narrow"/>
                <a:cs typeface="Arial Narrow"/>
                <a:sym typeface="Arial Narrow"/>
              </a:rPr>
              <a:t>Thus, the use of self-care practices BEFORE, DURING AND AFTER events is expected to support and cultivate resiliency in disaster responders. </a:t>
            </a:r>
            <a:endParaRPr sz="1000">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sz="1000">
              <a:highlight>
                <a:srgbClr val="FFFFFF"/>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highlight>
                  <a:srgbClr val="FFFFFF"/>
                </a:highlight>
                <a:latin typeface="Arial Narrow"/>
                <a:ea typeface="Arial Narrow"/>
                <a:cs typeface="Arial Narrow"/>
                <a:sym typeface="Arial Narrow"/>
              </a:rPr>
              <a:t>We spoke earlier about some of your coping mechanisms - what daily / or otherwise regularly / practiced self-care activities do you participate in that promote your wellness?</a:t>
            </a:r>
            <a:endParaRPr sz="1000">
              <a:highlight>
                <a:srgbClr val="FFFFFF"/>
              </a:highlight>
              <a:latin typeface="Arial Narrow"/>
              <a:ea typeface="Arial Narrow"/>
              <a:cs typeface="Arial Narrow"/>
              <a:sym typeface="Arial Narrow"/>
            </a:endParaRPr>
          </a:p>
          <a:p>
            <a:pPr indent="0" lvl="0" marL="0" rtl="0" algn="l">
              <a:lnSpc>
                <a:spcPct val="12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This is by far a quick review of PFA, and there are lots of information, resources and details available online – check our website for links &amp; updates will be coming soon. Keep in mind, as we learned at the beginning of this discussion, that we are directly impacted as well as those we encounter in our response. This brings me to our reminder to prioritize self-care. Can you, using the chat function provide some examples of self-care?? Personal self-care evaluation: On a scale of 1 to 10 (10 being the highest), how much has COVID-19 impacted the amount of time you spend on self-care??????  Using our CHAT feature again, what are some examples of your favorite self-care activities?</a:t>
            </a:r>
            <a:endParaRPr sz="1000">
              <a:latin typeface="Arial Narrow"/>
              <a:ea typeface="Arial Narrow"/>
              <a:cs typeface="Arial Narrow"/>
              <a:sym typeface="Arial Narrow"/>
            </a:endParaRPr>
          </a:p>
          <a:p>
            <a:pPr indent="0" lvl="0" marL="6858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BE KIND TO YOURSELF, Self-Care: Escape, Rest, Play</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Escape (physically and/or mentally), Rest (no goal or time-line), Play (laugh, creative, physically active)</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Nurture your personal worldview … sense of meaning/purpose/hope/life’s perspective</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Remind yourself of your worth (the importance of the work you do)</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Stay connected with others</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Mindful of the “little things”</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Mark transitions (experiencing the joy and the losses in life = traditions, rituals, ceremonies)</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Take time to reflect</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Identify and challenge your cynicism / negative beliefs</a:t>
            </a:r>
            <a:endParaRPr sz="1000">
              <a:latin typeface="Arial Narrow"/>
              <a:ea typeface="Arial Narrow"/>
              <a:cs typeface="Arial Narrow"/>
              <a:sym typeface="Arial Narrow"/>
            </a:endParaRPr>
          </a:p>
          <a:p>
            <a:pPr indent="0" lvl="0" marL="914400" rtl="0" algn="l">
              <a:lnSpc>
                <a:spcPct val="125000"/>
              </a:lnSpc>
              <a:spcBef>
                <a:spcPts val="0"/>
              </a:spcBef>
              <a:spcAft>
                <a:spcPts val="0"/>
              </a:spcAft>
              <a:buClr>
                <a:schemeClr val="dk1"/>
              </a:buClr>
              <a:buSzPts val="1100"/>
              <a:buFont typeface="Arial"/>
              <a:buNone/>
            </a:pPr>
            <a:r>
              <a:rPr lang="en-US" sz="1000">
                <a:latin typeface="Arial Narrow"/>
                <a:ea typeface="Arial Narrow"/>
                <a:cs typeface="Arial Narrow"/>
                <a:sym typeface="Arial Narrow"/>
              </a:rPr>
              <a:t>Purposefully partake in growth (learn, write, creative, artistic)</a:t>
            </a:r>
            <a:endParaRPr sz="1000">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a:highlight>
                <a:srgbClr val="FFFFFF"/>
              </a:highlight>
              <a:latin typeface="Arial Narrow"/>
              <a:ea typeface="Arial Narrow"/>
              <a:cs typeface="Arial Narrow"/>
              <a:sym typeface="Arial Narrow"/>
            </a:endParaRPr>
          </a:p>
        </p:txBody>
      </p:sp>
      <p:sp>
        <p:nvSpPr>
          <p:cNvPr id="174" name="Google Shape;174;g935ed5dcb1_0_8: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6005fe5bb_0_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96005fe5bb_0_23: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RESPONDER SELF-CARE</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Create personal and family disaster plans. Planning for potential emergencies at home will help provide peace of mind during deployment.</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Develop a Personal Resiliency Plan or Self-Care Plan. Identifying personal stressors, red flags, and favorite coping strategies in advance will help responders take better care of themselves.</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Practice your Self-Care Plan during day-to-day life. This will make it more likely for self-care to be utilized during response.</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Participate in pre-incident training. The more knowledge acquired before a disaster, the better prepared you will be at the time of deployment.</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Prior to a deployment, always Evaluate your readiness to respond to the disaster. Recognize if your own physical and emotional health status makes you unable to perform the required functions of a specific deployment request.</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Limit your time working alone by trying to work in teams.</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Get support from team members: Develop a Buddy System</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REGARDING DISASTER MENTAL HEALTH,,,, PLEASE REMEMBER THESE THREE THINGS:</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PFA can be done by anyone. REMEMBER to: LOOK, LISTEN, and LINK --- PLEASE go to our website for links to trainings or search Google as there are many available online for free</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The best responders are resilient responders. KEEP self-care practices in day-to-day life.</a:t>
            </a:r>
            <a:endParaRPr sz="1000">
              <a:latin typeface="Arial Narrow"/>
              <a:ea typeface="Arial Narrow"/>
              <a:cs typeface="Arial Narrow"/>
              <a:sym typeface="Arial Narrow"/>
            </a:endParaRPr>
          </a:p>
          <a:p>
            <a:pPr indent="0" lvl="0" marL="0" rtl="0" algn="l">
              <a:lnSpc>
                <a:spcPct val="11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       Stress responses are normal. Please keep the HOPELINE phone and text numbers in your contacts and USE and SHARE this information. Someone is there to talk 24/7</a:t>
            </a:r>
            <a:endParaRPr sz="1000">
              <a:latin typeface="Arial Narrow"/>
              <a:ea typeface="Arial Narrow"/>
              <a:cs typeface="Arial Narrow"/>
              <a:sym typeface="Arial Narrow"/>
            </a:endParaRPr>
          </a:p>
          <a:p>
            <a:pPr indent="0" lvl="0" marL="0" rtl="0" algn="l">
              <a:lnSpc>
                <a:spcPct val="120000"/>
              </a:lnSpc>
              <a:spcBef>
                <a:spcPts val="900"/>
              </a:spcBef>
              <a:spcAft>
                <a:spcPts val="0"/>
              </a:spcAft>
              <a:buSzPts val="2000"/>
              <a:buNone/>
            </a:pPr>
            <a:r>
              <a:t/>
            </a:r>
            <a:endParaRPr b="1"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SzPts val="2000"/>
              <a:buNone/>
            </a:pPr>
            <a:r>
              <a:rPr b="1" lang="en-US" sz="1000">
                <a:solidFill>
                  <a:srgbClr val="021127"/>
                </a:solidFill>
                <a:latin typeface="Arial Narrow"/>
                <a:ea typeface="Arial Narrow"/>
                <a:cs typeface="Arial Narrow"/>
                <a:sym typeface="Arial Narrow"/>
              </a:rPr>
              <a:t>RECENT TEAM TRAINING OFFERED SELF-GUIDED and was ONLINE:</a:t>
            </a:r>
            <a:endParaRPr b="1"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SzPts val="2000"/>
              <a:buNone/>
            </a:pPr>
            <a:r>
              <a:rPr b="1" lang="en-US" sz="1000">
                <a:solidFill>
                  <a:srgbClr val="021127"/>
                </a:solidFill>
                <a:latin typeface="Arial Narrow"/>
                <a:ea typeface="Arial Narrow"/>
                <a:cs typeface="Arial Narrow"/>
                <a:sym typeface="Arial Narrow"/>
              </a:rPr>
              <a:t>Crisis Counseling Program </a:t>
            </a:r>
            <a:endParaRPr b="1" sz="1000">
              <a:solidFill>
                <a:srgbClr val="021127"/>
              </a:solidFill>
              <a:latin typeface="Arial Narrow"/>
              <a:ea typeface="Arial Narrow"/>
              <a:cs typeface="Arial Narrow"/>
              <a:sym typeface="Arial Narrow"/>
            </a:endParaRPr>
          </a:p>
          <a:p>
            <a:pPr indent="-292100" lvl="0" marL="914400" rtl="0" algn="l">
              <a:lnSpc>
                <a:spcPct val="120000"/>
              </a:lnSpc>
              <a:spcBef>
                <a:spcPts val="0"/>
              </a:spcBef>
              <a:spcAft>
                <a:spcPts val="0"/>
              </a:spcAft>
              <a:buClr>
                <a:srgbClr val="4A66AC"/>
              </a:buClr>
              <a:buSzPts val="1000"/>
              <a:buFont typeface="Arial Narrow"/>
              <a:buChar char="●"/>
            </a:pPr>
            <a:r>
              <a:rPr lang="en-US" sz="1000">
                <a:solidFill>
                  <a:srgbClr val="021127"/>
                </a:solidFill>
                <a:latin typeface="Arial Narrow"/>
                <a:ea typeface="Arial Narrow"/>
                <a:cs typeface="Arial Narrow"/>
                <a:sym typeface="Arial Narrow"/>
              </a:rPr>
              <a:t>Crisis Counseling - FULL CCP Training 	</a:t>
            </a:r>
            <a:endParaRPr sz="1000">
              <a:solidFill>
                <a:srgbClr val="021127"/>
              </a:solidFill>
              <a:latin typeface="Arial Narrow"/>
              <a:ea typeface="Arial Narrow"/>
              <a:cs typeface="Arial Narrow"/>
              <a:sym typeface="Arial Narrow"/>
            </a:endParaRPr>
          </a:p>
          <a:p>
            <a:pPr indent="-292100" lvl="0" marL="914400" rtl="0" algn="l">
              <a:lnSpc>
                <a:spcPct val="120000"/>
              </a:lnSpc>
              <a:spcBef>
                <a:spcPts val="0"/>
              </a:spcBef>
              <a:spcAft>
                <a:spcPts val="0"/>
              </a:spcAft>
              <a:buClr>
                <a:srgbClr val="4A66AC"/>
              </a:buClr>
              <a:buSzPts val="1000"/>
              <a:buFont typeface="Arial Narrow"/>
              <a:buChar char="●"/>
            </a:pPr>
            <a:r>
              <a:rPr lang="en-US" sz="1000">
                <a:solidFill>
                  <a:srgbClr val="021127"/>
                </a:solidFill>
                <a:latin typeface="Arial Narrow"/>
                <a:ea typeface="Arial Narrow"/>
                <a:cs typeface="Arial Narrow"/>
                <a:sym typeface="Arial Narrow"/>
              </a:rPr>
              <a:t>Crisis Counseling Just-In-Time training </a:t>
            </a:r>
            <a:endParaRPr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None/>
            </a:pPr>
            <a:r>
              <a:rPr b="1" lang="en-US" sz="1000">
                <a:solidFill>
                  <a:srgbClr val="021127"/>
                </a:solidFill>
                <a:latin typeface="Arial Narrow"/>
                <a:ea typeface="Arial Narrow"/>
                <a:cs typeface="Arial Narrow"/>
                <a:sym typeface="Arial Narrow"/>
              </a:rPr>
              <a:t>HOPELINE -  1-833-9-HOPEDE ….. </a:t>
            </a:r>
            <a:r>
              <a:rPr lang="en-US" sz="1000">
                <a:latin typeface="Arial Narrow"/>
                <a:ea typeface="Arial Narrow"/>
                <a:cs typeface="Arial Narrow"/>
                <a:sym typeface="Arial Narrow"/>
              </a:rPr>
              <a:t>*you or someone you know = please share. </a:t>
            </a:r>
            <a:r>
              <a:rPr lang="en-US" sz="1000" u="sng">
                <a:solidFill>
                  <a:srgbClr val="9454C3"/>
                </a:solidFill>
                <a:latin typeface="Arial Narrow"/>
                <a:ea typeface="Arial Narrow"/>
                <a:cs typeface="Arial Narrow"/>
                <a:sym typeface="Arial Narrow"/>
                <a:hlinkClick r:id="rId2">
                  <a:extLst>
                    <a:ext uri="{A12FA001-AC4F-418D-AE19-62706E023703}">
                      <ahyp:hlinkClr val="tx"/>
                    </a:ext>
                  </a:extLst>
                </a:hlinkClick>
              </a:rPr>
              <a:t>https://sites.udel.edu/delawaremrc/resources/</a:t>
            </a:r>
            <a:endParaRPr b="1" sz="1000">
              <a:solidFill>
                <a:srgbClr val="021127"/>
              </a:solidFill>
              <a:latin typeface="Arial Narrow"/>
              <a:ea typeface="Arial Narrow"/>
              <a:cs typeface="Arial Narrow"/>
              <a:sym typeface="Arial Narrow"/>
            </a:endParaRPr>
          </a:p>
          <a:p>
            <a:pPr indent="0" lvl="0" marL="0" rtl="0" algn="l">
              <a:lnSpc>
                <a:spcPct val="115000"/>
              </a:lnSpc>
              <a:spcBef>
                <a:spcPts val="1200"/>
              </a:spcBef>
              <a:spcAft>
                <a:spcPts val="0"/>
              </a:spcAft>
              <a:buSzPts val="2000"/>
              <a:buNone/>
            </a:pPr>
            <a:r>
              <a:rPr b="1" lang="en-US" sz="1000">
                <a:solidFill>
                  <a:srgbClr val="021127"/>
                </a:solidFill>
                <a:latin typeface="Arial Narrow"/>
                <a:ea typeface="Arial Narrow"/>
                <a:cs typeface="Arial Narrow"/>
                <a:sym typeface="Arial Narrow"/>
              </a:rPr>
              <a:t>Find out more at DE BEST Virtual Meeting: September 10, 6:30 p.m.</a:t>
            </a:r>
            <a:endParaRPr b="1" sz="1000">
              <a:solidFill>
                <a:srgbClr val="021127"/>
              </a:solidFill>
              <a:latin typeface="Arial Narrow"/>
              <a:ea typeface="Arial Narrow"/>
              <a:cs typeface="Arial Narrow"/>
              <a:sym typeface="Arial Narrow"/>
            </a:endParaRPr>
          </a:p>
          <a:p>
            <a:pPr indent="0" lvl="0" marL="0" rtl="0" algn="l">
              <a:lnSpc>
                <a:spcPct val="100000"/>
              </a:lnSpc>
              <a:spcBef>
                <a:spcPts val="0"/>
              </a:spcBef>
              <a:spcAft>
                <a:spcPts val="0"/>
              </a:spcAft>
              <a:buSzPts val="1400"/>
              <a:buNone/>
            </a:pPr>
            <a:r>
              <a:t/>
            </a:r>
            <a:endParaRPr>
              <a:latin typeface="Arial Narrow"/>
              <a:ea typeface="Arial Narrow"/>
              <a:cs typeface="Arial Narrow"/>
              <a:sym typeface="Arial Narrow"/>
            </a:endParaRPr>
          </a:p>
        </p:txBody>
      </p:sp>
      <p:sp>
        <p:nvSpPr>
          <p:cNvPr id="182" name="Google Shape;182;g96005fe5bb_0_23: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465887" lvl="1" marL="512474" rtl="0" algn="l">
              <a:lnSpc>
                <a:spcPct val="100000"/>
              </a:lnSpc>
              <a:spcBef>
                <a:spcPts val="0"/>
              </a:spcBef>
              <a:spcAft>
                <a:spcPts val="0"/>
              </a:spcAft>
              <a:buSzPts val="1400"/>
              <a:buNone/>
            </a:pPr>
            <a:r>
              <a:rPr lang="en-US" sz="1100">
                <a:latin typeface="Arial Narrow"/>
                <a:ea typeface="Arial Narrow"/>
                <a:cs typeface="Arial Narrow"/>
                <a:sym typeface="Arial Narrow"/>
              </a:rPr>
              <a:t>WELCOME TO THE INTERPRETER CORPS team members --- we are happy to have this team of volunteers that have already provided their valuable services in deployments !!</a:t>
            </a:r>
            <a:endParaRPr sz="1100">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200"/>
              <a:buNone/>
            </a:pPr>
            <a:r>
              <a:t/>
            </a:r>
            <a:endParaRPr>
              <a:highlight>
                <a:srgbClr val="FFFF00"/>
              </a:highlight>
            </a:endParaRPr>
          </a:p>
          <a:p>
            <a:pPr indent="0" lvl="0" marL="0" rtl="0" algn="l">
              <a:lnSpc>
                <a:spcPct val="100000"/>
              </a:lnSpc>
              <a:spcBef>
                <a:spcPts val="0"/>
              </a:spcBef>
              <a:spcAft>
                <a:spcPts val="0"/>
              </a:spcAft>
              <a:buClr>
                <a:schemeClr val="dk1"/>
              </a:buClr>
              <a:buSzPts val="1200"/>
              <a:buNone/>
            </a:pPr>
            <a:r>
              <a:t/>
            </a:r>
            <a:endParaRPr>
              <a:highlight>
                <a:srgbClr val="FFFF00"/>
              </a:highlight>
            </a:endParaRPr>
          </a:p>
          <a:p>
            <a:pPr indent="0" lvl="0" marL="0" rtl="0" algn="l">
              <a:lnSpc>
                <a:spcPct val="100000"/>
              </a:lnSpc>
              <a:spcBef>
                <a:spcPts val="0"/>
              </a:spcBef>
              <a:spcAft>
                <a:spcPts val="0"/>
              </a:spcAft>
              <a:buClr>
                <a:schemeClr val="dk1"/>
              </a:buClr>
              <a:buSzPts val="1200"/>
              <a:buNone/>
            </a:pPr>
            <a:r>
              <a:t/>
            </a:r>
            <a:endParaRPr sz="1100">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200"/>
              <a:buNone/>
            </a:pPr>
            <a:r>
              <a:t/>
            </a:r>
            <a:endParaRPr sz="1100">
              <a:latin typeface="Arial Narrow"/>
              <a:ea typeface="Arial Narrow"/>
              <a:cs typeface="Arial Narrow"/>
              <a:sym typeface="Arial Narrow"/>
            </a:endParaRPr>
          </a:p>
        </p:txBody>
      </p:sp>
      <p:sp>
        <p:nvSpPr>
          <p:cNvPr id="191" name="Google Shape;191;p5: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3229b0227_1_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93229b0227_1_36: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Clr>
                <a:schemeClr val="dk2"/>
              </a:buClr>
              <a:buSzPts val="1100"/>
              <a:buNone/>
            </a:pPr>
            <a:r>
              <a:rPr lang="en-US">
                <a:solidFill>
                  <a:schemeClr val="dk2"/>
                </a:solidFill>
                <a:latin typeface="Arial Narrow"/>
                <a:ea typeface="Arial Narrow"/>
                <a:cs typeface="Arial Narrow"/>
                <a:sym typeface="Arial Narrow"/>
              </a:rPr>
              <a:t>To help with the mission to create  strong, healthy and prepared communities, volunteers support PH &amp; DSAMH in pursuits that combat chronic disease and substance abuse.</a:t>
            </a:r>
            <a:endParaRPr/>
          </a:p>
          <a:p>
            <a:pPr indent="0" lvl="0" marL="0" rtl="0" algn="l">
              <a:lnSpc>
                <a:spcPct val="100000"/>
              </a:lnSpc>
              <a:spcBef>
                <a:spcPts val="0"/>
              </a:spcBef>
              <a:spcAft>
                <a:spcPts val="0"/>
              </a:spcAft>
              <a:buClr>
                <a:schemeClr val="dk1"/>
              </a:buClr>
              <a:buSzPts val="1100"/>
              <a:buNone/>
            </a:pPr>
            <a:r>
              <a:t/>
            </a:r>
            <a:endParaRPr b="1">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a:solidFill>
                  <a:schemeClr val="dk2"/>
                </a:solidFill>
                <a:latin typeface="Arial Narrow"/>
                <a:ea typeface="Arial Narrow"/>
                <a:cs typeface="Arial Narrow"/>
                <a:sym typeface="Arial Narrow"/>
              </a:rPr>
              <a:t>DE BEST … Community Outreach …  &amp;  encouraged to participate in Naloxone Trainings &amp; Distributions</a:t>
            </a:r>
            <a:endParaRPr>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a:solidFill>
                <a:schemeClr val="dk2"/>
              </a:solidFill>
              <a:latin typeface="Arial Narrow"/>
              <a:ea typeface="Arial Narrow"/>
              <a:cs typeface="Arial Narrow"/>
              <a:sym typeface="Arial Narrow"/>
            </a:endParaRPr>
          </a:p>
          <a:p>
            <a:pPr indent="0" lvl="0" marL="0" rtl="0" algn="l">
              <a:lnSpc>
                <a:spcPct val="90000"/>
              </a:lnSpc>
              <a:spcBef>
                <a:spcPts val="1200"/>
              </a:spcBef>
              <a:spcAft>
                <a:spcPts val="0"/>
              </a:spcAft>
              <a:buClr>
                <a:schemeClr val="dk1"/>
              </a:buClr>
              <a:buSzPts val="1800"/>
              <a:buFont typeface="Arial"/>
              <a:buNone/>
            </a:pPr>
            <a:r>
              <a:rPr b="1" lang="en-US">
                <a:solidFill>
                  <a:srgbClr val="021127"/>
                </a:solidFill>
                <a:latin typeface="Arial"/>
                <a:ea typeface="Arial"/>
                <a:cs typeface="Arial"/>
                <a:sym typeface="Arial"/>
              </a:rPr>
              <a:t>Upcoming Interpreting Training Course ,,, The community Interpreter International </a:t>
            </a:r>
            <a:endParaRPr b="1">
              <a:solidFill>
                <a:srgbClr val="021127"/>
              </a:solidFill>
              <a:latin typeface="Arial"/>
              <a:ea typeface="Arial"/>
              <a:cs typeface="Arial"/>
              <a:sym typeface="Arial"/>
            </a:endParaRPr>
          </a:p>
          <a:p>
            <a:pPr indent="-304800" lvl="0" marL="914400" rtl="0" algn="l">
              <a:lnSpc>
                <a:spcPct val="90000"/>
              </a:lnSpc>
              <a:spcBef>
                <a:spcPts val="1200"/>
              </a:spcBef>
              <a:spcAft>
                <a:spcPts val="0"/>
              </a:spcAft>
              <a:buClr>
                <a:srgbClr val="4A66AC"/>
              </a:buClr>
              <a:buSzPts val="1200"/>
              <a:buFont typeface="Noto Sans Symbols"/>
              <a:buChar char="●"/>
            </a:pPr>
            <a:r>
              <a:rPr lang="en-US">
                <a:solidFill>
                  <a:srgbClr val="021127"/>
                </a:solidFill>
                <a:latin typeface="Arial"/>
                <a:ea typeface="Arial"/>
                <a:cs typeface="Arial"/>
                <a:sym typeface="Arial"/>
              </a:rPr>
              <a:t>Sept 21 - Oct 2  (4 hour sessions)</a:t>
            </a:r>
            <a:endParaRPr>
              <a:solidFill>
                <a:srgbClr val="021127"/>
              </a:solidFill>
              <a:latin typeface="Arial"/>
              <a:ea typeface="Arial"/>
              <a:cs typeface="Arial"/>
              <a:sym typeface="Arial"/>
            </a:endParaRPr>
          </a:p>
          <a:p>
            <a:pPr indent="-304800" lvl="0" marL="914400" rtl="0" algn="l">
              <a:lnSpc>
                <a:spcPct val="90000"/>
              </a:lnSpc>
              <a:spcBef>
                <a:spcPts val="0"/>
              </a:spcBef>
              <a:spcAft>
                <a:spcPts val="0"/>
              </a:spcAft>
              <a:buClr>
                <a:srgbClr val="4A66AC"/>
              </a:buClr>
              <a:buSzPts val="1200"/>
              <a:buFont typeface="Noto Sans Symbols"/>
              <a:buChar char="●"/>
            </a:pPr>
            <a:r>
              <a:rPr lang="en-US">
                <a:solidFill>
                  <a:srgbClr val="021127"/>
                </a:solidFill>
                <a:latin typeface="Arial"/>
                <a:ea typeface="Arial"/>
                <a:cs typeface="Arial"/>
                <a:sym typeface="Arial"/>
              </a:rPr>
              <a:t>Non language specific</a:t>
            </a:r>
            <a:endParaRPr>
              <a:solidFill>
                <a:srgbClr val="021127"/>
              </a:solidFill>
              <a:latin typeface="Arial"/>
              <a:ea typeface="Arial"/>
              <a:cs typeface="Arial"/>
              <a:sym typeface="Arial"/>
            </a:endParaRPr>
          </a:p>
          <a:p>
            <a:pPr indent="-304800" lvl="0" marL="914400" rtl="0" algn="l">
              <a:lnSpc>
                <a:spcPct val="90000"/>
              </a:lnSpc>
              <a:spcBef>
                <a:spcPts val="0"/>
              </a:spcBef>
              <a:spcAft>
                <a:spcPts val="0"/>
              </a:spcAft>
              <a:buClr>
                <a:srgbClr val="4A66AC"/>
              </a:buClr>
              <a:buSzPts val="1200"/>
              <a:buFont typeface="Noto Sans Symbols"/>
              <a:buChar char="●"/>
            </a:pPr>
            <a:r>
              <a:rPr lang="en-US">
                <a:solidFill>
                  <a:srgbClr val="021127"/>
                </a:solidFill>
                <a:latin typeface="Arial"/>
                <a:ea typeface="Arial"/>
                <a:cs typeface="Arial"/>
                <a:sym typeface="Arial"/>
              </a:rPr>
              <a:t>Online Hybrid - Live and Self-paced </a:t>
            </a:r>
            <a:endParaRPr>
              <a:solidFill>
                <a:srgbClr val="021127"/>
              </a:solidFill>
              <a:latin typeface="Arial"/>
              <a:ea typeface="Arial"/>
              <a:cs typeface="Arial"/>
              <a:sym typeface="Arial"/>
            </a:endParaRPr>
          </a:p>
          <a:p>
            <a:pPr indent="-304800" lvl="0" marL="914400" rtl="0" algn="l">
              <a:lnSpc>
                <a:spcPct val="90000"/>
              </a:lnSpc>
              <a:spcBef>
                <a:spcPts val="0"/>
              </a:spcBef>
              <a:spcAft>
                <a:spcPts val="0"/>
              </a:spcAft>
              <a:buClr>
                <a:srgbClr val="4A66AC"/>
              </a:buClr>
              <a:buSzPts val="1200"/>
              <a:buFont typeface="Noto Sans Symbols"/>
              <a:buChar char="●"/>
            </a:pPr>
            <a:r>
              <a:rPr lang="en-US">
                <a:solidFill>
                  <a:srgbClr val="021127"/>
                </a:solidFill>
                <a:latin typeface="Arial"/>
                <a:ea typeface="Arial"/>
                <a:cs typeface="Arial"/>
                <a:sym typeface="Arial"/>
              </a:rPr>
              <a:t>See </a:t>
            </a:r>
            <a:r>
              <a:rPr lang="en-US" u="sng">
                <a:solidFill>
                  <a:srgbClr val="9454C3"/>
                </a:solidFill>
                <a:latin typeface="Arial"/>
                <a:ea typeface="Arial"/>
                <a:cs typeface="Arial"/>
                <a:sym typeface="Arial"/>
                <a:hlinkClick r:id="rId2">
                  <a:extLst>
                    <a:ext uri="{A12FA001-AC4F-418D-AE19-62706E023703}">
                      <ahyp:hlinkClr val="tx"/>
                    </a:ext>
                  </a:extLst>
                </a:hlinkClick>
              </a:rPr>
              <a:t>www.Delawaremrc.org</a:t>
            </a:r>
            <a:r>
              <a:rPr lang="en-US">
                <a:solidFill>
                  <a:srgbClr val="021127"/>
                </a:solidFill>
                <a:latin typeface="Arial"/>
                <a:ea typeface="Arial"/>
                <a:cs typeface="Arial"/>
                <a:sym typeface="Arial"/>
              </a:rPr>
              <a:t> for more information </a:t>
            </a:r>
            <a:endParaRPr>
              <a:solidFill>
                <a:srgbClr val="021127"/>
              </a:solidFill>
              <a:latin typeface="Arial"/>
              <a:ea typeface="Arial"/>
              <a:cs typeface="Arial"/>
              <a:sym typeface="Arial"/>
            </a:endParaRPr>
          </a:p>
          <a:p>
            <a:pPr indent="-304800" lvl="0" marL="914400" rtl="0" algn="l">
              <a:lnSpc>
                <a:spcPct val="90000"/>
              </a:lnSpc>
              <a:spcBef>
                <a:spcPts val="0"/>
              </a:spcBef>
              <a:spcAft>
                <a:spcPts val="0"/>
              </a:spcAft>
              <a:buClr>
                <a:srgbClr val="4A66AC"/>
              </a:buClr>
              <a:buSzPts val="1200"/>
              <a:buFont typeface="Noto Sans Symbols"/>
              <a:buChar char="●"/>
            </a:pPr>
            <a:r>
              <a:rPr lang="en-US">
                <a:solidFill>
                  <a:srgbClr val="021127"/>
                </a:solidFill>
                <a:latin typeface="Arial"/>
                <a:ea typeface="Arial"/>
                <a:cs typeface="Arial"/>
                <a:sym typeface="Arial"/>
              </a:rPr>
              <a:t>Share with friends and family </a:t>
            </a:r>
            <a:endParaRPr>
              <a:solidFill>
                <a:schemeClr val="dk2"/>
              </a:solidFill>
              <a:latin typeface="Arial Narrow"/>
              <a:ea typeface="Arial Narrow"/>
              <a:cs typeface="Arial Narrow"/>
              <a:sym typeface="Arial Narrow"/>
            </a:endParaRPr>
          </a:p>
        </p:txBody>
      </p:sp>
      <p:sp>
        <p:nvSpPr>
          <p:cNvPr id="205" name="Google Shape;205;g93229b0227_1_36: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9: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381000" lvl="0" marL="457200" rtl="0" algn="l">
              <a:lnSpc>
                <a:spcPct val="90000"/>
              </a:lnSpc>
              <a:spcBef>
                <a:spcPts val="1200"/>
              </a:spcBef>
              <a:spcAft>
                <a:spcPts val="0"/>
              </a:spcAft>
              <a:buClr>
                <a:srgbClr val="4A66AC"/>
              </a:buClr>
              <a:buSzPts val="2400"/>
              <a:buFont typeface="Noto Sans Symbols"/>
              <a:buChar char="●"/>
            </a:pPr>
            <a:r>
              <a:rPr lang="en-US" sz="2400">
                <a:solidFill>
                  <a:srgbClr val="021127"/>
                </a:solidFill>
                <a:latin typeface="Arial"/>
                <a:ea typeface="Arial"/>
                <a:cs typeface="Arial"/>
                <a:sym typeface="Arial"/>
              </a:rPr>
              <a:t>Northern and Southern Health Services</a:t>
            </a:r>
            <a:endParaRPr sz="2400">
              <a:solidFill>
                <a:srgbClr val="021127"/>
              </a:solidFill>
              <a:latin typeface="Arial"/>
              <a:ea typeface="Arial"/>
              <a:cs typeface="Arial"/>
              <a:sym typeface="Arial"/>
            </a:endParaRPr>
          </a:p>
          <a:p>
            <a:pPr indent="-381000" lvl="0" marL="457200" rtl="0" algn="l">
              <a:lnSpc>
                <a:spcPct val="90000"/>
              </a:lnSpc>
              <a:spcBef>
                <a:spcPts val="0"/>
              </a:spcBef>
              <a:spcAft>
                <a:spcPts val="0"/>
              </a:spcAft>
              <a:buClr>
                <a:srgbClr val="4A66AC"/>
              </a:buClr>
              <a:buSzPts val="2400"/>
              <a:buFont typeface="Noto Sans Symbols"/>
              <a:buChar char="●"/>
            </a:pPr>
            <a:r>
              <a:rPr lang="en-US" sz="2400">
                <a:solidFill>
                  <a:srgbClr val="021127"/>
                </a:solidFill>
                <a:latin typeface="Arial"/>
                <a:ea typeface="Arial"/>
                <a:cs typeface="Arial"/>
                <a:sym typeface="Arial"/>
              </a:rPr>
              <a:t>Firefighter </a:t>
            </a:r>
            <a:endParaRPr sz="1100">
              <a:solidFill>
                <a:schemeClr val="accent1"/>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accent1"/>
              </a:buClr>
              <a:buSzPts val="1100"/>
              <a:buNone/>
            </a:pPr>
            <a:r>
              <a:rPr lang="en-US" sz="1100">
                <a:solidFill>
                  <a:schemeClr val="accent1"/>
                </a:solidFill>
                <a:latin typeface="Arial Narrow"/>
                <a:ea typeface="Arial Narrow"/>
                <a:cs typeface="Arial Narrow"/>
                <a:sym typeface="Arial Narrow"/>
              </a:rPr>
              <a:t>To help prepare for deployments, volunteers are encouraged to participate in exercises.</a:t>
            </a:r>
            <a:endParaRPr/>
          </a:p>
          <a:p>
            <a:pPr indent="0" lvl="0" marL="0" rtl="0" algn="l">
              <a:lnSpc>
                <a:spcPct val="100000"/>
              </a:lnSpc>
              <a:spcBef>
                <a:spcPts val="0"/>
              </a:spcBef>
              <a:spcAft>
                <a:spcPts val="0"/>
              </a:spcAft>
              <a:buClr>
                <a:schemeClr val="accent1"/>
              </a:buClr>
              <a:buSzPts val="1100"/>
              <a:buNone/>
            </a:pPr>
            <a:r>
              <a:rPr lang="en-US" sz="1100">
                <a:solidFill>
                  <a:schemeClr val="accent1"/>
                </a:solidFill>
                <a:latin typeface="Arial Narrow"/>
                <a:ea typeface="Arial Narrow"/>
                <a:cs typeface="Arial Narrow"/>
                <a:sym typeface="Arial Narrow"/>
              </a:rPr>
              <a:t>EXERCISES both DMRC &amp; DE BEST</a:t>
            </a:r>
            <a:endParaRPr/>
          </a:p>
          <a:p>
            <a:pPr indent="0" lvl="0" marL="0" rtl="0" algn="l">
              <a:spcBef>
                <a:spcPts val="0"/>
              </a:spcBef>
              <a:spcAft>
                <a:spcPts val="0"/>
              </a:spcAft>
              <a:buClr>
                <a:srgbClr val="242852"/>
              </a:buClr>
              <a:buSzPts val="1100"/>
              <a:buFont typeface="Arial"/>
              <a:buNone/>
            </a:pPr>
            <a:r>
              <a:rPr b="1" lang="en-US">
                <a:solidFill>
                  <a:srgbClr val="242852"/>
                </a:solidFill>
                <a:latin typeface="Arial Narrow"/>
                <a:ea typeface="Arial Narrow"/>
                <a:cs typeface="Arial Narrow"/>
                <a:sym typeface="Arial Narrow"/>
              </a:rPr>
              <a:t>2019 Flu Clinics, POD Exercises:  </a:t>
            </a:r>
            <a:r>
              <a:rPr lang="en-US">
                <a:solidFill>
                  <a:srgbClr val="242852"/>
                </a:solidFill>
                <a:latin typeface="Arial Narrow"/>
                <a:ea typeface="Arial Narrow"/>
                <a:cs typeface="Arial Narrow"/>
                <a:sym typeface="Arial Narrow"/>
              </a:rPr>
              <a:t>Participated in 2 PODs and 50 Flu Clinics: </a:t>
            </a:r>
            <a:r>
              <a:rPr lang="en-US">
                <a:solidFill>
                  <a:srgbClr val="8296B0"/>
                </a:solidFill>
                <a:latin typeface="Arial Narrow"/>
                <a:ea typeface="Arial Narrow"/>
                <a:cs typeface="Arial Narrow"/>
                <a:sym typeface="Arial Narrow"/>
              </a:rPr>
              <a:t>Northern Health Services – 1 POD and 5 Flu Clinics, Southern Health Services – 1 POD and 15 Flu Clinics, Firefighter Flu Clinics – 23, Dept of Correction – 8 </a:t>
            </a:r>
            <a:endParaRPr/>
          </a:p>
          <a:p>
            <a:pPr indent="0" lvl="0" marL="0" rtl="0" algn="l">
              <a:spcBef>
                <a:spcPts val="0"/>
              </a:spcBef>
              <a:spcAft>
                <a:spcPts val="0"/>
              </a:spcAft>
              <a:buClr>
                <a:srgbClr val="242852"/>
              </a:buClr>
              <a:buSzPts val="1100"/>
              <a:buFont typeface="Arial"/>
              <a:buNone/>
            </a:pPr>
            <a:r>
              <a:t/>
            </a:r>
            <a:endParaRPr sz="1100">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100"/>
              <a:buNone/>
            </a:pPr>
            <a:r>
              <a:rPr lang="en-US" sz="1100">
                <a:latin typeface="Arial Narrow"/>
                <a:ea typeface="Arial Narrow"/>
                <a:cs typeface="Arial Narrow"/>
                <a:sym typeface="Arial Narrow"/>
              </a:rPr>
              <a:t>DEMA Statewide Mass Care Full Scale exercise on August 2017 – filling roles in the Disaster Recovery Center (DRC) in Milford, and a Volunteer Reception Center site in Newark</a:t>
            </a:r>
            <a:endParaRPr sz="1100">
              <a:solidFill>
                <a:schemeClr val="accent1"/>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accent1"/>
              </a:buClr>
              <a:buSzPts val="1100"/>
              <a:buNone/>
            </a:pPr>
            <a:r>
              <a:rPr lang="en-US" sz="1100">
                <a:solidFill>
                  <a:schemeClr val="accent1"/>
                </a:solidFill>
                <a:latin typeface="Arial Narrow"/>
                <a:ea typeface="Arial Narrow"/>
                <a:cs typeface="Arial Narrow"/>
                <a:sym typeface="Arial Narrow"/>
              </a:rPr>
              <a:t>Mass Care Exercise at Sussex Central June 2018</a:t>
            </a:r>
            <a:endParaRPr/>
          </a:p>
          <a:p>
            <a:pPr indent="0" lvl="0" marL="0" rtl="0" algn="l">
              <a:lnSpc>
                <a:spcPct val="100000"/>
              </a:lnSpc>
              <a:spcBef>
                <a:spcPts val="0"/>
              </a:spcBef>
              <a:spcAft>
                <a:spcPts val="0"/>
              </a:spcAft>
              <a:buClr>
                <a:schemeClr val="dk1"/>
              </a:buClr>
              <a:buSzPts val="1100"/>
              <a:buNone/>
            </a:pPr>
            <a:r>
              <a:rPr lang="en-US" sz="1100">
                <a:latin typeface="Arial Narrow"/>
                <a:ea typeface="Arial Narrow"/>
                <a:cs typeface="Arial Narrow"/>
                <a:sym typeface="Arial Narrow"/>
              </a:rPr>
              <a:t>3-day Delaware Medical Countermeasures Distribution &amp; Dispensing: </a:t>
            </a:r>
            <a:r>
              <a:rPr lang="en-US" sz="1100">
                <a:solidFill>
                  <a:schemeClr val="accent1"/>
                </a:solidFill>
                <a:latin typeface="Arial Narrow"/>
                <a:ea typeface="Arial Narrow"/>
                <a:cs typeface="Arial Narrow"/>
                <a:sym typeface="Arial Narrow"/>
              </a:rPr>
              <a:t>RSS Operations Exercise September 2019  --- </a:t>
            </a:r>
            <a:r>
              <a:rPr lang="en-US" sz="1100">
                <a:latin typeface="Arial Narrow"/>
                <a:ea typeface="Arial Narrow"/>
                <a:cs typeface="Arial Narrow"/>
                <a:sym typeface="Arial Narrow"/>
              </a:rPr>
              <a:t>State Health Operations Center (SHOC) roles could be to assist with the Receive, Store, and Stage (RSS) for the Strategic National Stockpile (SNS), i.e. Point of Dispensing (POD’s) </a:t>
            </a:r>
            <a:endParaRPr/>
          </a:p>
        </p:txBody>
      </p:sp>
      <p:sp>
        <p:nvSpPr>
          <p:cNvPr id="215" name="Google Shape;215;p19: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3229b0227_1_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93229b0227_1_49: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850"/>
              <a:buFont typeface="Arial"/>
              <a:buNone/>
            </a:pPr>
            <a:r>
              <a:t/>
            </a:r>
            <a:endParaRPr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Waiver</a:t>
            </a:r>
            <a:endParaRPr b="1"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Picture</a:t>
            </a:r>
            <a:endParaRPr b="1"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Background Checks - </a:t>
            </a:r>
            <a:r>
              <a:rPr lang="en-US" sz="1100">
                <a:solidFill>
                  <a:srgbClr val="021127"/>
                </a:solidFill>
                <a:latin typeface="Arial"/>
                <a:ea typeface="Arial"/>
                <a:cs typeface="Arial"/>
                <a:sym typeface="Arial"/>
              </a:rPr>
              <a:t>except those with Active DPR Licence</a:t>
            </a:r>
            <a:endParaRPr sz="1100">
              <a:solidFill>
                <a:srgbClr val="021127"/>
              </a:solidFill>
              <a:latin typeface="Arial"/>
              <a:ea typeface="Arial"/>
              <a:cs typeface="Arial"/>
              <a:sym typeface="Arial"/>
            </a:endParaRPr>
          </a:p>
          <a:p>
            <a:pPr indent="0" lvl="0" marL="0" rtl="0" algn="l">
              <a:spcBef>
                <a:spcPts val="0"/>
              </a:spcBef>
              <a:spcAft>
                <a:spcPts val="0"/>
              </a:spcAft>
              <a:buSzPts val="1850"/>
              <a:buNone/>
            </a:pPr>
            <a:r>
              <a:rPr b="1" lang="en-US" sz="1100">
                <a:solidFill>
                  <a:srgbClr val="021127"/>
                </a:solidFill>
                <a:latin typeface="Arial"/>
                <a:ea typeface="Arial"/>
                <a:cs typeface="Arial"/>
                <a:sym typeface="Arial"/>
              </a:rPr>
              <a:t>Trainings  ….. Current Required Trainings for all volunteers:</a:t>
            </a:r>
            <a:endParaRPr b="1"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DMRC Orientation</a:t>
            </a:r>
            <a:endParaRPr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IS 100- Introduction to the Incident Command System</a:t>
            </a:r>
            <a:endParaRPr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IS 700 - </a:t>
            </a:r>
            <a:r>
              <a:rPr lang="en-US" sz="1100">
                <a:latin typeface="Arial"/>
                <a:ea typeface="Arial"/>
                <a:cs typeface="Arial"/>
                <a:sym typeface="Arial"/>
              </a:rPr>
              <a:t>National Incident Management System</a:t>
            </a:r>
            <a:endParaRPr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t/>
            </a:r>
            <a:endParaRPr b="1"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Call Down Drill Response</a:t>
            </a:r>
            <a:endParaRPr b="1"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lang="en-US" sz="1100">
                <a:solidFill>
                  <a:srgbClr val="021127"/>
                </a:solidFill>
                <a:latin typeface="Arial"/>
                <a:ea typeface="Arial"/>
                <a:cs typeface="Arial"/>
                <a:sym typeface="Arial"/>
              </a:rPr>
              <a:t>Please select a response when you receive </a:t>
            </a:r>
            <a:endParaRPr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Note: </a:t>
            </a:r>
            <a:r>
              <a:rPr lang="en-US" sz="1100">
                <a:solidFill>
                  <a:srgbClr val="021127"/>
                </a:solidFill>
                <a:latin typeface="Arial"/>
                <a:ea typeface="Arial"/>
                <a:cs typeface="Arial"/>
                <a:sym typeface="Arial"/>
              </a:rPr>
              <a:t>SERVDE phone communications will come from 1-866-609-8029 and texts will be from #24639.</a:t>
            </a:r>
            <a:endParaRPr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Deployment Request Response (and training requests)</a:t>
            </a:r>
            <a:endParaRPr b="1"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100">
                <a:solidFill>
                  <a:srgbClr val="021127"/>
                </a:solidFill>
                <a:latin typeface="Arial"/>
                <a:ea typeface="Arial"/>
                <a:cs typeface="Arial"/>
                <a:sym typeface="Arial"/>
              </a:rPr>
              <a:t>Deployment Preparation</a:t>
            </a:r>
            <a:endParaRPr b="1"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Be prepared- Family Preparedness Plan, Emergency Supply kit</a:t>
            </a:r>
            <a:endParaRPr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Do not self deploy, those assigned will be notified</a:t>
            </a:r>
            <a:endParaRPr sz="1100">
              <a:solidFill>
                <a:srgbClr val="021127"/>
              </a:solidFill>
              <a:latin typeface="Arial"/>
              <a:ea typeface="Arial"/>
              <a:cs typeface="Arial"/>
              <a:sym typeface="Arial"/>
            </a:endParaRPr>
          </a:p>
          <a:p>
            <a:pPr indent="-298450" lvl="0" marL="457200" rtl="0" algn="l">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Time log and Activity log form</a:t>
            </a:r>
            <a:endParaRPr sz="11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a:solidFill>
                  <a:srgbClr val="021127"/>
                </a:solidFill>
                <a:latin typeface="Arial"/>
                <a:ea typeface="Arial"/>
                <a:cs typeface="Arial"/>
                <a:sym typeface="Arial"/>
              </a:rPr>
              <a:t>	</a:t>
            </a:r>
            <a:endParaRPr b="1">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t/>
            </a:r>
            <a:endParaRPr>
              <a:solidFill>
                <a:srgbClr val="021127"/>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23" name="Google Shape;223;g93229b0227_1_49: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4f5c1f1ca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94f5c1f1ca_0_0: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sz="1000">
              <a:highlight>
                <a:srgbClr val="FFFF00"/>
              </a:highlight>
            </a:endParaRPr>
          </a:p>
          <a:p>
            <a:pPr indent="0" lvl="0" marL="0" rtl="0" algn="l">
              <a:lnSpc>
                <a:spcPct val="100000"/>
              </a:lnSpc>
              <a:spcBef>
                <a:spcPts val="0"/>
              </a:spcBef>
              <a:spcAft>
                <a:spcPts val="0"/>
              </a:spcAft>
              <a:buSzPts val="1400"/>
              <a:buNone/>
            </a:pPr>
            <a:r>
              <a:rPr lang="en-US" sz="1000"/>
              <a:t>INGRID NOTES:</a:t>
            </a:r>
            <a:endParaRPr sz="1000"/>
          </a:p>
          <a:p>
            <a:pPr indent="0" lvl="0" marL="0" rtl="0" algn="l">
              <a:spcBef>
                <a:spcPts val="0"/>
              </a:spcBef>
              <a:spcAft>
                <a:spcPts val="0"/>
              </a:spcAft>
              <a:buSzPts val="1100"/>
              <a:buNone/>
            </a:pPr>
            <a:r>
              <a:rPr b="1" lang="en-US" sz="1000">
                <a:solidFill>
                  <a:srgbClr val="021127"/>
                </a:solidFill>
                <a:latin typeface="Arial"/>
                <a:ea typeface="Arial"/>
                <a:cs typeface="Arial"/>
                <a:sym typeface="Arial"/>
              </a:rPr>
              <a:t>Specialty Teams (DE BEST, Interpreter Corps)</a:t>
            </a:r>
            <a:endParaRPr b="1" sz="1000">
              <a:solidFill>
                <a:srgbClr val="021127"/>
              </a:solidFill>
              <a:latin typeface="Arial"/>
              <a:ea typeface="Arial"/>
              <a:cs typeface="Arial"/>
              <a:sym typeface="Arial"/>
            </a:endParaRPr>
          </a:p>
          <a:p>
            <a:pPr indent="0" lvl="0" marL="0" rtl="0" algn="l">
              <a:spcBef>
                <a:spcPts val="0"/>
              </a:spcBef>
              <a:spcAft>
                <a:spcPts val="0"/>
              </a:spcAft>
              <a:buSzPts val="1100"/>
              <a:buNone/>
            </a:pPr>
            <a:r>
              <a:rPr lang="en-US" sz="1000">
                <a:solidFill>
                  <a:srgbClr val="021127"/>
                </a:solidFill>
                <a:latin typeface="Arial"/>
                <a:ea typeface="Arial"/>
                <a:cs typeface="Arial"/>
                <a:sym typeface="Arial"/>
              </a:rPr>
              <a:t>Team Specific Training - You will be notified when trainings are conducted if you are a part of that team. </a:t>
            </a:r>
            <a:endParaRPr sz="1000">
              <a:solidFill>
                <a:srgbClr val="021127"/>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rgbClr val="021127"/>
              </a:solidFill>
              <a:latin typeface="Arial"/>
              <a:ea typeface="Arial"/>
              <a:cs typeface="Arial"/>
              <a:sym typeface="Arial"/>
            </a:endParaRPr>
          </a:p>
          <a:p>
            <a:pPr indent="0" lvl="0" marL="0" rtl="0" algn="l">
              <a:spcBef>
                <a:spcPts val="0"/>
              </a:spcBef>
              <a:spcAft>
                <a:spcPts val="0"/>
              </a:spcAft>
              <a:buClr>
                <a:schemeClr val="dk1"/>
              </a:buClr>
              <a:buSzPts val="1850"/>
              <a:buFont typeface="Arial"/>
              <a:buNone/>
            </a:pPr>
            <a:r>
              <a:rPr b="1" lang="en-US" sz="1000">
                <a:solidFill>
                  <a:srgbClr val="021127"/>
                </a:solidFill>
                <a:latin typeface="Arial"/>
                <a:ea typeface="Arial"/>
                <a:cs typeface="Arial"/>
                <a:sym typeface="Arial"/>
              </a:rPr>
              <a:t>Quarterly DMRC Trainings</a:t>
            </a:r>
            <a:endParaRPr b="1" sz="1000">
              <a:solidFill>
                <a:srgbClr val="021127"/>
              </a:solidFill>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rPr lang="en-US" sz="1000">
                <a:solidFill>
                  <a:srgbClr val="021127"/>
                </a:solidFill>
                <a:latin typeface="Arial"/>
                <a:ea typeface="Arial"/>
                <a:cs typeface="Arial"/>
                <a:sym typeface="Arial"/>
              </a:rPr>
              <a:t>Trainings will be announced </a:t>
            </a:r>
            <a:endParaRPr sz="1000">
              <a:solidFill>
                <a:srgbClr val="021127"/>
              </a:solidFill>
              <a:latin typeface="Arial"/>
              <a:ea typeface="Arial"/>
              <a:cs typeface="Arial"/>
              <a:sym typeface="Arial"/>
            </a:endParaRPr>
          </a:p>
          <a:p>
            <a:pPr indent="0" lvl="0" marL="0" rtl="0" algn="l">
              <a:lnSpc>
                <a:spcPct val="90000"/>
              </a:lnSpc>
              <a:spcBef>
                <a:spcPts val="1200"/>
              </a:spcBef>
              <a:spcAft>
                <a:spcPts val="0"/>
              </a:spcAft>
              <a:buClr>
                <a:schemeClr val="dk1"/>
              </a:buClr>
              <a:buSzPts val="2000"/>
              <a:buFont typeface="Arial"/>
              <a:buNone/>
            </a:pPr>
            <a:r>
              <a:rPr b="1" lang="en-US" sz="1000">
                <a:solidFill>
                  <a:srgbClr val="021127"/>
                </a:solidFill>
                <a:latin typeface="Arial"/>
                <a:ea typeface="Arial"/>
                <a:cs typeface="Arial"/>
                <a:sym typeface="Arial"/>
              </a:rPr>
              <a:t>Other Trainings</a:t>
            </a:r>
            <a:endParaRPr b="1" sz="1000">
              <a:solidFill>
                <a:srgbClr val="021127"/>
              </a:solidFill>
              <a:latin typeface="Arial"/>
              <a:ea typeface="Arial"/>
              <a:cs typeface="Arial"/>
              <a:sym typeface="Arial"/>
            </a:endParaRPr>
          </a:p>
          <a:p>
            <a:pPr indent="0" lvl="0" marL="457200" rtl="0" algn="l">
              <a:lnSpc>
                <a:spcPct val="90000"/>
              </a:lnSpc>
              <a:spcBef>
                <a:spcPts val="1200"/>
              </a:spcBef>
              <a:spcAft>
                <a:spcPts val="0"/>
              </a:spcAft>
              <a:buClr>
                <a:schemeClr val="dk1"/>
              </a:buClr>
              <a:buSzPts val="1100"/>
              <a:buFont typeface="Arial"/>
              <a:buNone/>
            </a:pPr>
            <a:r>
              <a:rPr lang="en-US" sz="1000">
                <a:solidFill>
                  <a:srgbClr val="021127"/>
                </a:solidFill>
                <a:latin typeface="Arial"/>
                <a:ea typeface="Arial"/>
                <a:cs typeface="Arial"/>
                <a:sym typeface="Arial"/>
              </a:rPr>
              <a:t>Drills and Exercises</a:t>
            </a:r>
            <a:endParaRPr sz="1000">
              <a:solidFill>
                <a:srgbClr val="021127"/>
              </a:solidFill>
              <a:latin typeface="Arial"/>
              <a:ea typeface="Arial"/>
              <a:cs typeface="Arial"/>
              <a:sym typeface="Arial"/>
            </a:endParaRPr>
          </a:p>
          <a:p>
            <a:pPr indent="0" lvl="0" marL="457200" rtl="0" algn="l">
              <a:lnSpc>
                <a:spcPct val="90000"/>
              </a:lnSpc>
              <a:spcBef>
                <a:spcPts val="0"/>
              </a:spcBef>
              <a:spcAft>
                <a:spcPts val="0"/>
              </a:spcAft>
              <a:buClr>
                <a:schemeClr val="dk1"/>
              </a:buClr>
              <a:buSzPts val="1100"/>
              <a:buFont typeface="Arial"/>
              <a:buNone/>
            </a:pPr>
            <a:r>
              <a:rPr lang="en-US" sz="1000">
                <a:solidFill>
                  <a:srgbClr val="021127"/>
                </a:solidFill>
                <a:latin typeface="Arial"/>
                <a:ea typeface="Arial"/>
                <a:cs typeface="Arial"/>
                <a:sym typeface="Arial"/>
              </a:rPr>
              <a:t>Just-in-Time Training</a:t>
            </a:r>
            <a:endParaRPr sz="1000">
              <a:solidFill>
                <a:srgbClr val="021127"/>
              </a:solidFill>
              <a:latin typeface="Arial"/>
              <a:ea typeface="Arial"/>
              <a:cs typeface="Arial"/>
              <a:sym typeface="Arial"/>
            </a:endParaRPr>
          </a:p>
          <a:p>
            <a:pPr indent="0" lvl="0" marL="457200" rtl="0" algn="l">
              <a:lnSpc>
                <a:spcPct val="90000"/>
              </a:lnSpc>
              <a:spcBef>
                <a:spcPts val="0"/>
              </a:spcBef>
              <a:spcAft>
                <a:spcPts val="0"/>
              </a:spcAft>
              <a:buClr>
                <a:schemeClr val="dk1"/>
              </a:buClr>
              <a:buSzPts val="1100"/>
              <a:buFont typeface="Arial"/>
              <a:buNone/>
            </a:pPr>
            <a:r>
              <a:rPr lang="en-US" sz="1000">
                <a:solidFill>
                  <a:srgbClr val="021127"/>
                </a:solidFill>
                <a:latin typeface="Arial"/>
                <a:ea typeface="Arial"/>
                <a:cs typeface="Arial"/>
                <a:sym typeface="Arial"/>
              </a:rPr>
              <a:t>Community Emergency Response Team (CERT)</a:t>
            </a:r>
            <a:endParaRPr sz="1000">
              <a:solidFill>
                <a:srgbClr val="021127"/>
              </a:solidFill>
              <a:latin typeface="Arial"/>
              <a:ea typeface="Arial"/>
              <a:cs typeface="Arial"/>
              <a:sym typeface="Arial"/>
            </a:endParaRPr>
          </a:p>
          <a:p>
            <a:pPr indent="0" lvl="0" marL="0" rtl="0" algn="l">
              <a:lnSpc>
                <a:spcPct val="90000"/>
              </a:lnSpc>
              <a:spcBef>
                <a:spcPts val="1200"/>
              </a:spcBef>
              <a:spcAft>
                <a:spcPts val="0"/>
              </a:spcAft>
              <a:buClr>
                <a:schemeClr val="dk1"/>
              </a:buClr>
              <a:buSzPts val="2000"/>
              <a:buFont typeface="Arial"/>
              <a:buNone/>
            </a:pPr>
            <a:r>
              <a:rPr b="1" lang="en-US" sz="1000">
                <a:solidFill>
                  <a:srgbClr val="021127"/>
                </a:solidFill>
                <a:latin typeface="Arial"/>
                <a:ea typeface="Arial"/>
                <a:cs typeface="Arial"/>
                <a:sym typeface="Arial"/>
              </a:rPr>
              <a:t>Independent Trainings</a:t>
            </a:r>
            <a:endParaRPr b="1" sz="1000">
              <a:solidFill>
                <a:srgbClr val="021127"/>
              </a:solidFill>
              <a:latin typeface="Arial"/>
              <a:ea typeface="Arial"/>
              <a:cs typeface="Arial"/>
              <a:sym typeface="Arial"/>
            </a:endParaRPr>
          </a:p>
          <a:p>
            <a:pPr indent="0" lvl="0" marL="457200" rtl="0" algn="l">
              <a:spcBef>
                <a:spcPts val="600"/>
              </a:spcBef>
              <a:spcAft>
                <a:spcPts val="0"/>
              </a:spcAft>
              <a:buSzPts val="2000"/>
              <a:buNone/>
            </a:pPr>
            <a:r>
              <a:rPr lang="en-US" sz="1000">
                <a:solidFill>
                  <a:srgbClr val="021127"/>
                </a:solidFill>
                <a:latin typeface="Arial"/>
                <a:ea typeface="Arial"/>
                <a:cs typeface="Arial"/>
                <a:sym typeface="Arial"/>
              </a:rPr>
              <a:t>DE Train, MRC Train, Delaware Learning Center,FEMA Emergency Management Institute (EMI), Training links can be found on </a:t>
            </a:r>
            <a:r>
              <a:rPr lang="en-US" sz="1000" u="sng">
                <a:solidFill>
                  <a:srgbClr val="9454C3"/>
                </a:solidFill>
                <a:latin typeface="Arial"/>
                <a:ea typeface="Arial"/>
                <a:cs typeface="Arial"/>
                <a:sym typeface="Arial"/>
                <a:hlinkClick r:id="rId2">
                  <a:extLst>
                    <a:ext uri="{A12FA001-AC4F-418D-AE19-62706E023703}">
                      <ahyp:hlinkClr val="tx"/>
                    </a:ext>
                  </a:extLst>
                </a:hlinkClick>
              </a:rPr>
              <a:t>www.Delawaremrc.org</a:t>
            </a:r>
            <a:r>
              <a:rPr lang="en-US" sz="1000">
                <a:solidFill>
                  <a:srgbClr val="021127"/>
                </a:solidFill>
                <a:latin typeface="Arial"/>
                <a:ea typeface="Arial"/>
                <a:cs typeface="Arial"/>
                <a:sym typeface="Arial"/>
              </a:rPr>
              <a:t> training and resource pages</a:t>
            </a:r>
            <a:endParaRPr sz="1000">
              <a:solidFill>
                <a:srgbClr val="021127"/>
              </a:solidFill>
              <a:latin typeface="Arial"/>
              <a:ea typeface="Arial"/>
              <a:cs typeface="Arial"/>
              <a:sym typeface="Arial"/>
            </a:endParaRPr>
          </a:p>
          <a:p>
            <a:pPr indent="0" lvl="0" marL="0" rtl="0" algn="l">
              <a:spcBef>
                <a:spcPts val="600"/>
              </a:spcBef>
              <a:spcAft>
                <a:spcPts val="0"/>
              </a:spcAft>
              <a:buSzPts val="2000"/>
              <a:buNone/>
            </a:pPr>
            <a:r>
              <a:t/>
            </a:r>
            <a:endParaRPr sz="1000">
              <a:solidFill>
                <a:srgbClr val="021127"/>
              </a:solidFill>
              <a:latin typeface="Arial"/>
              <a:ea typeface="Arial"/>
              <a:cs typeface="Arial"/>
              <a:sym typeface="Arial"/>
            </a:endParaRPr>
          </a:p>
        </p:txBody>
      </p:sp>
      <p:sp>
        <p:nvSpPr>
          <p:cNvPr id="234" name="Google Shape;234;g94f5c1f1ca_0_0: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4: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4" name="Google Shape;244;p24: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5: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0" name="Google Shape;250;p25: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1: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Clr>
                <a:schemeClr val="dk1"/>
              </a:buClr>
              <a:buSzPts val="1200"/>
              <a:buNone/>
            </a:pPr>
            <a:r>
              <a:rPr lang="en-US"/>
              <a:t>Core Competencies are developed by National MRC to allow for unity of training across units.  </a:t>
            </a:r>
            <a:endParaRPr/>
          </a:p>
          <a:p>
            <a:pPr indent="0" lvl="0" marL="0" rtl="0" algn="l">
              <a:lnSpc>
                <a:spcPct val="100000"/>
              </a:lnSpc>
              <a:spcBef>
                <a:spcPts val="0"/>
              </a:spcBef>
              <a:spcAft>
                <a:spcPts val="0"/>
              </a:spcAft>
              <a:buClr>
                <a:schemeClr val="dk1"/>
              </a:buClr>
              <a:buSzPts val="1200"/>
              <a:buNone/>
            </a:pPr>
            <a:r>
              <a:rPr lang="en-US"/>
              <a:t>This is part of the notion that volunteers need to pre-train in order to respond well and effectively.</a:t>
            </a:r>
            <a:endParaRPr/>
          </a:p>
          <a:p>
            <a:pPr indent="0" lvl="0" marL="0" rtl="0" algn="l">
              <a:lnSpc>
                <a:spcPct val="100000"/>
              </a:lnSpc>
              <a:spcBef>
                <a:spcPts val="0"/>
              </a:spcBef>
              <a:spcAft>
                <a:spcPts val="0"/>
              </a:spcAft>
              <a:buSzPts val="1400"/>
              <a:buNone/>
            </a:pPr>
            <a:r>
              <a:t/>
            </a:r>
            <a:endParaRPr/>
          </a:p>
        </p:txBody>
      </p:sp>
      <p:sp>
        <p:nvSpPr>
          <p:cNvPr id="257" name="Google Shape;257;p21: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3229b0227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93229b0227_1_0: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200"/>
              <a:buFont typeface="Arial"/>
              <a:buNone/>
            </a:pPr>
            <a:r>
              <a:rPr lang="en-US">
                <a:highlight>
                  <a:srgbClr val="FFFF00"/>
                </a:highlight>
              </a:rPr>
              <a:t>Count as of 8/28/20      NCC - 566,  Kent - 237,  Sussex - 245,   (total DMRC 1048) </a:t>
            </a:r>
            <a:endParaRPr>
              <a:highlight>
                <a:srgbClr val="FFFF00"/>
              </a:highlight>
            </a:endParaRPr>
          </a:p>
          <a:p>
            <a:pPr indent="0" lvl="0" marL="0" rtl="0" algn="l">
              <a:spcBef>
                <a:spcPts val="0"/>
              </a:spcBef>
              <a:spcAft>
                <a:spcPts val="0"/>
              </a:spcAft>
              <a:buClr>
                <a:schemeClr val="dk1"/>
              </a:buClr>
              <a:buSzPts val="1200"/>
              <a:buFont typeface="Arial"/>
              <a:buNone/>
            </a:pPr>
            <a:r>
              <a:rPr lang="en-US">
                <a:highlight>
                  <a:srgbClr val="FFFF00"/>
                </a:highlight>
              </a:rPr>
              <a:t>DE BEST - 237, Interpreter Corps -78 </a:t>
            </a:r>
            <a:endParaRPr>
              <a:highlight>
                <a:srgbClr val="FFFF00"/>
              </a:highlight>
            </a:endParaRPr>
          </a:p>
          <a:p>
            <a:pPr indent="0" lvl="0" marL="0" rtl="0" algn="l">
              <a:spcBef>
                <a:spcPts val="0"/>
              </a:spcBef>
              <a:spcAft>
                <a:spcPts val="0"/>
              </a:spcAft>
              <a:buClr>
                <a:schemeClr val="dk1"/>
              </a:buClr>
              <a:buSzPts val="1200"/>
              <a:buFont typeface="Arial"/>
              <a:buNone/>
            </a:pPr>
            <a:r>
              <a:rPr lang="en-US">
                <a:highlight>
                  <a:srgbClr val="FFFF00"/>
                </a:highlight>
              </a:rPr>
              <a:t>approx 425 new volunteers since COVID started </a:t>
            </a:r>
            <a:endParaRPr>
              <a:highlight>
                <a:srgbClr val="FFFF00"/>
              </a:highlight>
            </a:endParaRPr>
          </a:p>
        </p:txBody>
      </p:sp>
      <p:sp>
        <p:nvSpPr>
          <p:cNvPr id="100" name="Google Shape;100;g93229b0227_1_0: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346e97e00_0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9346e97e00_0_26: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5" name="Google Shape;265;g9346e97e00_0_26: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2: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Clr>
                <a:schemeClr val="dk1"/>
              </a:buClr>
              <a:buSzPts val="1200"/>
              <a:buNone/>
            </a:pPr>
            <a:r>
              <a:rPr lang="en-US"/>
              <a:t>Elle will you be doing a quick update?</a:t>
            </a:r>
            <a:endParaRPr/>
          </a:p>
          <a:p>
            <a:pPr indent="0" lvl="0" marL="0" rtl="0" algn="l">
              <a:lnSpc>
                <a:spcPct val="100000"/>
              </a:lnSpc>
              <a:spcBef>
                <a:spcPts val="0"/>
              </a:spcBef>
              <a:spcAft>
                <a:spcPts val="0"/>
              </a:spcAft>
              <a:buClr>
                <a:schemeClr val="dk1"/>
              </a:buClr>
              <a:buSzPts val="1200"/>
              <a:buNone/>
            </a:pPr>
            <a:r>
              <a:rPr lang="en-US"/>
              <a:t>Current numbers/ lessons l</a:t>
            </a:r>
            <a:endParaRPr/>
          </a:p>
          <a:p>
            <a:pPr indent="0" lvl="0" marL="0" rtl="0" algn="l">
              <a:lnSpc>
                <a:spcPct val="100000"/>
              </a:lnSpc>
              <a:spcBef>
                <a:spcPts val="0"/>
              </a:spcBef>
              <a:spcAft>
                <a:spcPts val="0"/>
              </a:spcAft>
              <a:buSzPts val="1400"/>
              <a:buNone/>
            </a:pPr>
            <a:r>
              <a:t/>
            </a:r>
            <a:endParaRPr/>
          </a:p>
        </p:txBody>
      </p:sp>
      <p:sp>
        <p:nvSpPr>
          <p:cNvPr id="107" name="Google Shape;107;p12: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0: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50000"/>
              </a:lnSpc>
              <a:spcBef>
                <a:spcPts val="0"/>
              </a:spcBef>
              <a:spcAft>
                <a:spcPts val="0"/>
              </a:spcAft>
              <a:buNone/>
            </a:pPr>
            <a:r>
              <a:rPr b="1" lang="en-US" sz="1100">
                <a:solidFill>
                  <a:srgbClr val="021127"/>
                </a:solidFill>
                <a:latin typeface="Arial"/>
                <a:ea typeface="Arial"/>
                <a:cs typeface="Arial"/>
                <a:sym typeface="Arial"/>
              </a:rPr>
              <a:t>KEEP THE SLIDES SIMPLE.. </a:t>
            </a:r>
            <a:endParaRPr b="1" sz="1100">
              <a:solidFill>
                <a:srgbClr val="021127"/>
              </a:solidFill>
              <a:latin typeface="Arial"/>
              <a:ea typeface="Arial"/>
              <a:cs typeface="Arial"/>
              <a:sym typeface="Arial"/>
            </a:endParaRPr>
          </a:p>
          <a:p>
            <a:pPr indent="-298450" lvl="0" marL="457200" rtl="0" algn="l">
              <a:lnSpc>
                <a:spcPct val="150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Food Bank Pantries (March - August)</a:t>
            </a:r>
            <a:r>
              <a:rPr lang="en-US" sz="1100">
                <a:solidFill>
                  <a:srgbClr val="021127"/>
                </a:solidFill>
                <a:latin typeface="Arial"/>
                <a:ea typeface="Arial"/>
                <a:cs typeface="Arial"/>
                <a:sym typeface="Arial"/>
              </a:rPr>
              <a:t> </a:t>
            </a:r>
            <a:endParaRPr sz="1100">
              <a:solidFill>
                <a:srgbClr val="021127"/>
              </a:solidFill>
              <a:latin typeface="Arial"/>
              <a:ea typeface="Arial"/>
              <a:cs typeface="Arial"/>
              <a:sym typeface="Arial"/>
            </a:endParaRPr>
          </a:p>
          <a:p>
            <a:pPr indent="-298450" lvl="1" marL="914400" rtl="0" algn="l">
              <a:lnSpc>
                <a:spcPct val="150000"/>
              </a:lnSpc>
              <a:spcBef>
                <a:spcPts val="0"/>
              </a:spcBef>
              <a:spcAft>
                <a:spcPts val="0"/>
              </a:spcAft>
              <a:buClr>
                <a:srgbClr val="4A66AC"/>
              </a:buClr>
              <a:buSzPts val="1100"/>
              <a:buFont typeface="Noto Sans Symbols"/>
              <a:buChar char="○"/>
            </a:pPr>
            <a:r>
              <a:rPr lang="en-US" sz="900">
                <a:solidFill>
                  <a:srgbClr val="021127"/>
                </a:solidFill>
                <a:latin typeface="Arial"/>
                <a:ea typeface="Arial"/>
                <a:cs typeface="Arial"/>
                <a:sym typeface="Arial"/>
              </a:rPr>
              <a:t>DMRC First Aid Stations - 23 shifts, 117 hours </a:t>
            </a:r>
            <a:endParaRPr sz="900">
              <a:solidFill>
                <a:srgbClr val="021127"/>
              </a:solidFill>
              <a:latin typeface="Arial"/>
              <a:ea typeface="Arial"/>
              <a:cs typeface="Arial"/>
              <a:sym typeface="Arial"/>
            </a:endParaRPr>
          </a:p>
          <a:p>
            <a:pPr indent="-298450" lvl="1" marL="914400" rtl="0" algn="l">
              <a:lnSpc>
                <a:spcPct val="150000"/>
              </a:lnSpc>
              <a:spcBef>
                <a:spcPts val="0"/>
              </a:spcBef>
              <a:spcAft>
                <a:spcPts val="0"/>
              </a:spcAft>
              <a:buClr>
                <a:srgbClr val="4A66AC"/>
              </a:buClr>
              <a:buSzPts val="1100"/>
              <a:buFont typeface="Noto Sans Symbols"/>
              <a:buChar char="○"/>
            </a:pPr>
            <a:r>
              <a:rPr lang="en-US" sz="900">
                <a:solidFill>
                  <a:srgbClr val="021127"/>
                </a:solidFill>
                <a:latin typeface="Arial"/>
                <a:ea typeface="Arial"/>
                <a:cs typeface="Arial"/>
                <a:sym typeface="Arial"/>
              </a:rPr>
              <a:t>DE BEST Support at Food Banks - 65 shifts 260 hours </a:t>
            </a:r>
            <a:endParaRPr sz="900">
              <a:solidFill>
                <a:srgbClr val="021127"/>
              </a:solidFill>
              <a:highlight>
                <a:srgbClr val="FFD966"/>
              </a:highlight>
              <a:latin typeface="Arial"/>
              <a:ea typeface="Arial"/>
              <a:cs typeface="Arial"/>
              <a:sym typeface="Arial"/>
            </a:endParaRPr>
          </a:p>
          <a:p>
            <a:pPr indent="-285750" lvl="1" marL="914400" rtl="0" algn="l">
              <a:lnSpc>
                <a:spcPct val="150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Total number of people served at supported pantries- 20,376</a:t>
            </a:r>
            <a:endParaRPr sz="900">
              <a:solidFill>
                <a:srgbClr val="021127"/>
              </a:solidFill>
              <a:highlight>
                <a:srgbClr val="FFE599"/>
              </a:highlight>
              <a:latin typeface="Arial"/>
              <a:ea typeface="Arial"/>
              <a:cs typeface="Arial"/>
              <a:sym typeface="Arial"/>
            </a:endParaRPr>
          </a:p>
          <a:p>
            <a:pPr indent="-298450" lvl="0" marL="457200" rtl="0" algn="l">
              <a:lnSpc>
                <a:spcPct val="150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Long Term Care Facility Nursing and CNA Support</a:t>
            </a:r>
            <a:endParaRPr b="1" sz="1100">
              <a:solidFill>
                <a:srgbClr val="021127"/>
              </a:solidFill>
              <a:latin typeface="Arial"/>
              <a:ea typeface="Arial"/>
              <a:cs typeface="Arial"/>
              <a:sym typeface="Arial"/>
            </a:endParaRPr>
          </a:p>
          <a:p>
            <a:pPr indent="-285750" lvl="1" marL="914400" rtl="0" algn="l">
              <a:lnSpc>
                <a:spcPct val="150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DMRC support - 23 shifts, 207 hours</a:t>
            </a:r>
            <a:endParaRPr sz="900">
              <a:solidFill>
                <a:srgbClr val="021127"/>
              </a:solidFill>
              <a:latin typeface="Arial"/>
              <a:ea typeface="Arial"/>
              <a:cs typeface="Arial"/>
              <a:sym typeface="Arial"/>
            </a:endParaRPr>
          </a:p>
          <a:p>
            <a:pPr indent="-298450" lvl="0" marL="457200" rtl="0" algn="l">
              <a:lnSpc>
                <a:spcPct val="150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Naloxone Drive Thru Point of Dispensing in Millboro</a:t>
            </a:r>
            <a:endParaRPr b="1" sz="1100">
              <a:solidFill>
                <a:srgbClr val="021127"/>
              </a:solidFill>
              <a:latin typeface="Arial"/>
              <a:ea typeface="Arial"/>
              <a:cs typeface="Arial"/>
              <a:sym typeface="Arial"/>
            </a:endParaRPr>
          </a:p>
          <a:p>
            <a:pPr indent="-285750" lvl="1" marL="914400" rtl="0" algn="l">
              <a:lnSpc>
                <a:spcPct val="150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DMRC Support - 8 shifts, 40 hours</a:t>
            </a:r>
            <a:endParaRPr sz="900">
              <a:solidFill>
                <a:srgbClr val="021127"/>
              </a:solidFill>
              <a:latin typeface="Arial"/>
              <a:ea typeface="Arial"/>
              <a:cs typeface="Arial"/>
              <a:sym typeface="Arial"/>
            </a:endParaRPr>
          </a:p>
          <a:p>
            <a:pPr indent="-298450" lvl="0" marL="457200" rtl="0" algn="l">
              <a:lnSpc>
                <a:spcPct val="150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Testing Results Calling</a:t>
            </a:r>
            <a:endParaRPr b="1" sz="1100">
              <a:solidFill>
                <a:srgbClr val="021127"/>
              </a:solidFill>
              <a:latin typeface="Arial"/>
              <a:ea typeface="Arial"/>
              <a:cs typeface="Arial"/>
              <a:sym typeface="Arial"/>
            </a:endParaRPr>
          </a:p>
          <a:p>
            <a:pPr indent="-285750" lvl="1" marL="914400" rtl="0" algn="l">
              <a:lnSpc>
                <a:spcPct val="150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DMRC Support </a:t>
            </a:r>
            <a:r>
              <a:rPr lang="en-US" sz="900">
                <a:solidFill>
                  <a:srgbClr val="021127"/>
                </a:solidFill>
                <a:highlight>
                  <a:srgbClr val="FFE599"/>
                </a:highlight>
                <a:latin typeface="Arial"/>
                <a:ea typeface="Arial"/>
                <a:cs typeface="Arial"/>
                <a:sym typeface="Arial"/>
              </a:rPr>
              <a:t>- 7 shifts, 28 hours </a:t>
            </a:r>
            <a:endParaRPr sz="900">
              <a:solidFill>
                <a:srgbClr val="021127"/>
              </a:solidFill>
              <a:highlight>
                <a:srgbClr val="FFE599"/>
              </a:highlight>
              <a:latin typeface="Arial"/>
              <a:ea typeface="Arial"/>
              <a:cs typeface="Arial"/>
              <a:sym typeface="Arial"/>
            </a:endParaRPr>
          </a:p>
          <a:p>
            <a:pPr indent="-298450" lvl="0" marL="457200" rtl="0" algn="l">
              <a:lnSpc>
                <a:spcPct val="115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Community COVID-19 Testing </a:t>
            </a:r>
            <a:endParaRPr b="1" sz="11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Milford Perdue Plant</a:t>
            </a:r>
            <a:endParaRPr sz="9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DMRC - 30 shifts, 36 hours</a:t>
            </a:r>
            <a:endParaRPr sz="7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DE BEST- 6 Shifts, 35 hours</a:t>
            </a:r>
            <a:endParaRPr sz="7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Wilmington High Rise Testing - 6 locations </a:t>
            </a:r>
            <a:endParaRPr sz="9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DMRC - 95 shifts, 285 hours</a:t>
            </a:r>
            <a:endParaRPr sz="7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DE BEST - 10 shifts, 30 hours </a:t>
            </a:r>
            <a:endParaRPr sz="7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863 tested	</a:t>
            </a:r>
            <a:endParaRPr sz="7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First Responder COVID-19 Testing</a:t>
            </a:r>
            <a:endParaRPr sz="9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DMRC - 8 shifts, 28 hours </a:t>
            </a:r>
            <a:endParaRPr sz="7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EPI Interviews at Community Testing in Sussex</a:t>
            </a:r>
            <a:endParaRPr sz="9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DMRC - 11 shifts, 54 hours</a:t>
            </a:r>
            <a:endParaRPr sz="7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New Castle County Community Testing (July &amp; Aug)</a:t>
            </a:r>
            <a:endParaRPr sz="900">
              <a:solidFill>
                <a:srgbClr val="021127"/>
              </a:solidFill>
              <a:latin typeface="Arial"/>
              <a:ea typeface="Arial"/>
              <a:cs typeface="Arial"/>
              <a:sym typeface="Arial"/>
            </a:endParaRPr>
          </a:p>
          <a:p>
            <a:pPr indent="-273050" lvl="2" marL="1371600" rtl="0" algn="l">
              <a:lnSpc>
                <a:spcPct val="115000"/>
              </a:lnSpc>
              <a:spcBef>
                <a:spcPts val="0"/>
              </a:spcBef>
              <a:spcAft>
                <a:spcPts val="0"/>
              </a:spcAft>
              <a:buClr>
                <a:srgbClr val="4A66AC"/>
              </a:buClr>
              <a:buSzPts val="700"/>
              <a:buFont typeface="Noto Sans Symbols"/>
              <a:buChar char="■"/>
            </a:pPr>
            <a:r>
              <a:rPr lang="en-US" sz="700">
                <a:solidFill>
                  <a:srgbClr val="021127"/>
                </a:solidFill>
                <a:latin typeface="Arial"/>
                <a:ea typeface="Arial"/>
                <a:cs typeface="Arial"/>
                <a:sym typeface="Arial"/>
              </a:rPr>
              <a:t>DMRC Support -96 shifts, 458 hours </a:t>
            </a:r>
            <a:endParaRPr sz="700">
              <a:solidFill>
                <a:srgbClr val="021127"/>
              </a:solidFill>
              <a:highlight>
                <a:srgbClr val="FFF2CC"/>
              </a:highlight>
              <a:latin typeface="Arial"/>
              <a:ea typeface="Arial"/>
              <a:cs typeface="Arial"/>
              <a:sym typeface="Arial"/>
            </a:endParaRPr>
          </a:p>
          <a:p>
            <a:pPr indent="-298450" lvl="0" marL="457200" rtl="0" algn="l">
              <a:lnSpc>
                <a:spcPct val="115000"/>
              </a:lnSpc>
              <a:spcBef>
                <a:spcPts val="0"/>
              </a:spcBef>
              <a:spcAft>
                <a:spcPts val="0"/>
              </a:spcAft>
              <a:buClr>
                <a:srgbClr val="4A66AC"/>
              </a:buClr>
              <a:buSzPts val="1100"/>
              <a:buFont typeface="Noto Sans Symbols"/>
              <a:buChar char="●"/>
            </a:pPr>
            <a:r>
              <a:rPr b="1" lang="en-US" sz="1100">
                <a:solidFill>
                  <a:srgbClr val="021127"/>
                </a:solidFill>
                <a:latin typeface="Arial"/>
                <a:ea typeface="Arial"/>
                <a:cs typeface="Arial"/>
                <a:sym typeface="Arial"/>
              </a:rPr>
              <a:t>Interpreter Corps Support</a:t>
            </a:r>
            <a:endParaRPr b="1" sz="11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Community Testing Site Interpreters - 6 shifts, 34 hours</a:t>
            </a:r>
            <a:endParaRPr sz="900">
              <a:solidFill>
                <a:srgbClr val="021127"/>
              </a:solidFill>
              <a:latin typeface="Arial"/>
              <a:ea typeface="Arial"/>
              <a:cs typeface="Arial"/>
              <a:sym typeface="Arial"/>
            </a:endParaRPr>
          </a:p>
          <a:p>
            <a:pPr indent="-285750" lvl="1" marL="914400" rtl="0" algn="l">
              <a:lnSpc>
                <a:spcPct val="115000"/>
              </a:lnSpc>
              <a:spcBef>
                <a:spcPts val="0"/>
              </a:spcBef>
              <a:spcAft>
                <a:spcPts val="0"/>
              </a:spcAft>
              <a:buClr>
                <a:srgbClr val="4A66AC"/>
              </a:buClr>
              <a:buSzPts val="900"/>
              <a:buFont typeface="Noto Sans Symbols"/>
              <a:buChar char="○"/>
            </a:pPr>
            <a:r>
              <a:rPr lang="en-US" sz="900">
                <a:solidFill>
                  <a:srgbClr val="021127"/>
                </a:solidFill>
                <a:latin typeface="Arial"/>
                <a:ea typeface="Arial"/>
                <a:cs typeface="Arial"/>
                <a:sym typeface="Arial"/>
              </a:rPr>
              <a:t>Interpreter Support at Non-congregate COVID Positive Shelters - 19 shifts, 19 hours </a:t>
            </a:r>
            <a:endParaRPr sz="900">
              <a:solidFill>
                <a:srgbClr val="021127"/>
              </a:solidFill>
              <a:latin typeface="Arial"/>
              <a:ea typeface="Arial"/>
              <a:cs typeface="Arial"/>
              <a:sym typeface="Arial"/>
            </a:endParaRPr>
          </a:p>
          <a:p>
            <a:pPr indent="0" lvl="0" marL="0" rtl="0" algn="l">
              <a:lnSpc>
                <a:spcPct val="120000"/>
              </a:lnSpc>
              <a:spcBef>
                <a:spcPts val="0"/>
              </a:spcBef>
              <a:spcAft>
                <a:spcPts val="0"/>
              </a:spcAft>
              <a:buNone/>
            </a:pPr>
            <a:r>
              <a:t/>
            </a:r>
            <a:endParaRPr sz="1800">
              <a:solidFill>
                <a:srgbClr val="021127"/>
              </a:solidFill>
              <a:latin typeface="Arial"/>
              <a:ea typeface="Arial"/>
              <a:cs typeface="Arial"/>
              <a:sym typeface="Arial"/>
            </a:endParaRPr>
          </a:p>
        </p:txBody>
      </p:sp>
      <p:sp>
        <p:nvSpPr>
          <p:cNvPr id="116" name="Google Shape;116;p10: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346e97e00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9346e97e00_0_0: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20000"/>
              </a:lnSpc>
              <a:spcBef>
                <a:spcPts val="0"/>
              </a:spcBef>
              <a:spcAft>
                <a:spcPts val="0"/>
              </a:spcAft>
              <a:buNone/>
            </a:pPr>
            <a:r>
              <a:rPr b="1" lang="en-US" sz="1300">
                <a:solidFill>
                  <a:srgbClr val="021127"/>
                </a:solidFill>
                <a:latin typeface="Arial"/>
                <a:ea typeface="Arial"/>
                <a:cs typeface="Arial"/>
                <a:sym typeface="Arial"/>
              </a:rPr>
              <a:t>Deployment - Storm Isaias</a:t>
            </a:r>
            <a:endParaRPr b="1" sz="1300">
              <a:solidFill>
                <a:srgbClr val="021127"/>
              </a:solidFill>
              <a:latin typeface="Arial"/>
              <a:ea typeface="Arial"/>
              <a:cs typeface="Arial"/>
              <a:sym typeface="Arial"/>
            </a:endParaRPr>
          </a:p>
          <a:p>
            <a:pPr indent="0" lvl="0" marL="0" rtl="0" algn="l">
              <a:lnSpc>
                <a:spcPct val="120000"/>
              </a:lnSpc>
              <a:spcBef>
                <a:spcPts val="0"/>
              </a:spcBef>
              <a:spcAft>
                <a:spcPts val="0"/>
              </a:spcAft>
              <a:buNone/>
            </a:pPr>
            <a:r>
              <a:rPr lang="en-US" sz="1100">
                <a:solidFill>
                  <a:srgbClr val="021127"/>
                </a:solidFill>
                <a:latin typeface="Arial"/>
                <a:ea typeface="Arial"/>
                <a:cs typeface="Arial"/>
                <a:sym typeface="Arial"/>
              </a:rPr>
              <a:t>	Sheltering Medical Station - Glasgow High School, Newark 3-9 pm</a:t>
            </a:r>
            <a:endParaRPr sz="1100">
              <a:solidFill>
                <a:srgbClr val="021127"/>
              </a:solidFill>
              <a:latin typeface="Arial"/>
              <a:ea typeface="Arial"/>
              <a:cs typeface="Arial"/>
              <a:sym typeface="Arial"/>
            </a:endParaRPr>
          </a:p>
          <a:p>
            <a:pPr indent="-298450" lvl="0" marL="914400" rtl="0" algn="l">
              <a:lnSpc>
                <a:spcPct val="120000"/>
              </a:lnSpc>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2 DMRC Shelter Nurses -  12 total hours </a:t>
            </a:r>
            <a:endParaRPr sz="1100">
              <a:solidFill>
                <a:srgbClr val="021127"/>
              </a:solidFill>
              <a:latin typeface="Arial"/>
              <a:ea typeface="Arial"/>
              <a:cs typeface="Arial"/>
              <a:sym typeface="Arial"/>
            </a:endParaRPr>
          </a:p>
          <a:p>
            <a:pPr indent="-298450" lvl="0" marL="914400" rtl="0" algn="l">
              <a:lnSpc>
                <a:spcPct val="120000"/>
              </a:lnSpc>
              <a:spcBef>
                <a:spcPts val="0"/>
              </a:spcBef>
              <a:spcAft>
                <a:spcPts val="0"/>
              </a:spcAft>
              <a:buClr>
                <a:srgbClr val="4A66AC"/>
              </a:buClr>
              <a:buSzPts val="1100"/>
              <a:buFont typeface="Noto Sans Symbols"/>
              <a:buChar char="●"/>
            </a:pPr>
            <a:r>
              <a:rPr lang="en-US" sz="1100">
                <a:solidFill>
                  <a:srgbClr val="021127"/>
                </a:solidFill>
                <a:latin typeface="Arial"/>
                <a:ea typeface="Arial"/>
                <a:cs typeface="Arial"/>
                <a:sym typeface="Arial"/>
              </a:rPr>
              <a:t>3 DMRC Shelter Techs - 13.5 total</a:t>
            </a:r>
            <a:r>
              <a:rPr lang="en-US" sz="1100">
                <a:solidFill>
                  <a:srgbClr val="021127"/>
                </a:solidFill>
                <a:latin typeface="Arial"/>
                <a:ea typeface="Arial"/>
                <a:cs typeface="Arial"/>
                <a:sym typeface="Arial"/>
              </a:rPr>
              <a:t> hours</a:t>
            </a:r>
            <a:endParaRPr sz="1100">
              <a:solidFill>
                <a:srgbClr val="021127"/>
              </a:solidFill>
              <a:latin typeface="Arial"/>
              <a:ea typeface="Arial"/>
              <a:cs typeface="Arial"/>
              <a:sym typeface="Arial"/>
            </a:endParaRPr>
          </a:p>
          <a:p>
            <a:pPr indent="0" lvl="0" marL="0" rtl="0" algn="l">
              <a:lnSpc>
                <a:spcPct val="120000"/>
              </a:lnSpc>
              <a:spcBef>
                <a:spcPts val="0"/>
              </a:spcBef>
              <a:spcAft>
                <a:spcPts val="0"/>
              </a:spcAft>
              <a:buNone/>
            </a:pPr>
            <a:r>
              <a:rPr lang="en-US">
                <a:solidFill>
                  <a:srgbClr val="021127"/>
                </a:solidFill>
                <a:latin typeface="Arial"/>
                <a:ea typeface="Arial"/>
                <a:cs typeface="Arial"/>
                <a:sym typeface="Arial"/>
              </a:rPr>
              <a:t>Sheltering Behavioral &amp; Emotional Support</a:t>
            </a:r>
            <a:endParaRPr>
              <a:solidFill>
                <a:srgbClr val="021127"/>
              </a:solidFill>
              <a:latin typeface="Arial"/>
              <a:ea typeface="Arial"/>
              <a:cs typeface="Arial"/>
              <a:sym typeface="Arial"/>
            </a:endParaRPr>
          </a:p>
          <a:p>
            <a:pPr indent="0" lvl="0" marL="0" rtl="0" algn="l">
              <a:lnSpc>
                <a:spcPct val="120000"/>
              </a:lnSpc>
              <a:spcBef>
                <a:spcPts val="0"/>
              </a:spcBef>
              <a:spcAft>
                <a:spcPts val="0"/>
              </a:spcAft>
              <a:buNone/>
            </a:pPr>
            <a:r>
              <a:rPr lang="en-US">
                <a:solidFill>
                  <a:srgbClr val="021127"/>
                </a:solidFill>
                <a:latin typeface="Arial"/>
                <a:ea typeface="Arial"/>
                <a:cs typeface="Arial"/>
                <a:sym typeface="Arial"/>
              </a:rPr>
              <a:t>	DE BEST Leader and 3 DE BEST - 12 total hours </a:t>
            </a:r>
            <a:endParaRPr sz="1000">
              <a:solidFill>
                <a:srgbClr val="021127"/>
              </a:solidFill>
              <a:latin typeface="Arial"/>
              <a:ea typeface="Arial"/>
              <a:cs typeface="Arial"/>
              <a:sym typeface="Arial"/>
            </a:endParaRPr>
          </a:p>
          <a:p>
            <a:pPr indent="0" lvl="0" marL="0" rtl="0" algn="l">
              <a:lnSpc>
                <a:spcPct val="120000"/>
              </a:lnSpc>
              <a:spcBef>
                <a:spcPts val="0"/>
              </a:spcBef>
              <a:spcAft>
                <a:spcPts val="0"/>
              </a:spcAft>
              <a:buNone/>
            </a:pPr>
            <a:r>
              <a:rPr lang="en-US" sz="1800">
                <a:solidFill>
                  <a:srgbClr val="021127"/>
                </a:solidFill>
                <a:latin typeface="Arial"/>
                <a:ea typeface="Arial"/>
                <a:cs typeface="Arial"/>
                <a:sym typeface="Arial"/>
              </a:rPr>
              <a:t>DISCUSS</a:t>
            </a:r>
            <a:endParaRPr sz="1800">
              <a:solidFill>
                <a:srgbClr val="021127"/>
              </a:solidFill>
              <a:latin typeface="Arial"/>
              <a:ea typeface="Arial"/>
              <a:cs typeface="Arial"/>
              <a:sym typeface="Arial"/>
            </a:endParaRPr>
          </a:p>
        </p:txBody>
      </p:sp>
      <p:sp>
        <p:nvSpPr>
          <p:cNvPr id="127" name="Google Shape;127;g9346e97e00_0_0: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5: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SzPts val="1400"/>
              <a:buNone/>
            </a:pPr>
            <a:r>
              <a:rPr b="1" lang="en-US" sz="1400"/>
              <a:t>Muriel and Elle</a:t>
            </a:r>
            <a:endParaRPr b="1" sz="1400"/>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t/>
            </a:r>
            <a:endParaRPr b="1" sz="1400"/>
          </a:p>
        </p:txBody>
      </p:sp>
      <p:sp>
        <p:nvSpPr>
          <p:cNvPr id="136" name="Google Shape;136;p15: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6:notes"/>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p>
            <a:pPr indent="0" lvl="0" marL="0" rtl="0" algn="l">
              <a:lnSpc>
                <a:spcPct val="120000"/>
              </a:lnSpc>
              <a:spcBef>
                <a:spcPts val="0"/>
              </a:spcBef>
              <a:spcAft>
                <a:spcPts val="0"/>
              </a:spcAft>
              <a:buSzPts val="2000"/>
              <a:buNone/>
            </a:pPr>
            <a:r>
              <a:rPr b="1" lang="en-US" sz="1000">
                <a:solidFill>
                  <a:srgbClr val="021127"/>
                </a:solidFill>
                <a:highlight>
                  <a:srgbClr val="00FFFF"/>
                </a:highlight>
                <a:latin typeface="Arial Narrow"/>
                <a:ea typeface="Arial Narrow"/>
                <a:cs typeface="Arial Narrow"/>
                <a:sym typeface="Arial Narrow"/>
              </a:rPr>
              <a:t>Quick shout out to the DE BEST volunteers that provided an immediate emergency response for the Hurricane Isaias Shelter in Newark:  Tyler Dvorak, Wendy Bailey, and Ray Allen. Each was integral in providing PFA to those community members present at the shelter. Thank you!!! You provided invaluable service and remarkable representation for the DE BEST team!!</a:t>
            </a:r>
            <a:endParaRPr b="1" sz="1000">
              <a:solidFill>
                <a:srgbClr val="021127"/>
              </a:solidFill>
              <a:highlight>
                <a:srgbClr val="00FFFF"/>
              </a:highlight>
              <a:latin typeface="Arial Narrow"/>
              <a:ea typeface="Arial Narrow"/>
              <a:cs typeface="Arial Narrow"/>
              <a:sym typeface="Arial Narrow"/>
            </a:endParaRPr>
          </a:p>
          <a:p>
            <a:pPr indent="0" lvl="0" marL="0" rtl="0" algn="l">
              <a:lnSpc>
                <a:spcPct val="120000"/>
              </a:lnSpc>
              <a:spcBef>
                <a:spcPts val="0"/>
              </a:spcBef>
              <a:spcAft>
                <a:spcPts val="0"/>
              </a:spcAft>
              <a:buSzPts val="2000"/>
              <a:buNone/>
            </a:pPr>
            <a:r>
              <a:t/>
            </a:r>
            <a:endParaRPr b="1"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SzPts val="2000"/>
              <a:buNone/>
            </a:pPr>
            <a:r>
              <a:rPr b="1" lang="en-US" sz="1000">
                <a:solidFill>
                  <a:srgbClr val="021127"/>
                </a:solidFill>
                <a:latin typeface="Arial Narrow"/>
                <a:ea typeface="Arial Narrow"/>
                <a:cs typeface="Arial Narrow"/>
                <a:sym typeface="Arial Narrow"/>
              </a:rPr>
              <a:t>RECENT TEAM TRAINING OFFERED SELF-GUIDED and was ONLINE:</a:t>
            </a:r>
            <a:endParaRPr b="1"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Clr>
                <a:schemeClr val="dk1"/>
              </a:buClr>
              <a:buSzPts val="2000"/>
              <a:buFont typeface="Arial"/>
              <a:buNone/>
            </a:pPr>
            <a:r>
              <a:rPr b="1" lang="en-US" sz="1000">
                <a:solidFill>
                  <a:srgbClr val="021127"/>
                </a:solidFill>
                <a:latin typeface="Arial Narrow"/>
                <a:ea typeface="Arial Narrow"/>
                <a:cs typeface="Arial Narrow"/>
                <a:sym typeface="Arial Narrow"/>
              </a:rPr>
              <a:t>Crisis Counseling Program </a:t>
            </a:r>
            <a:endParaRPr b="1" sz="1000">
              <a:solidFill>
                <a:srgbClr val="021127"/>
              </a:solidFill>
              <a:latin typeface="Arial Narrow"/>
              <a:ea typeface="Arial Narrow"/>
              <a:cs typeface="Arial Narrow"/>
              <a:sym typeface="Arial Narrow"/>
            </a:endParaRPr>
          </a:p>
          <a:p>
            <a:pPr indent="-292100" lvl="0" marL="914400" rtl="0" algn="l">
              <a:lnSpc>
                <a:spcPct val="120000"/>
              </a:lnSpc>
              <a:spcBef>
                <a:spcPts val="0"/>
              </a:spcBef>
              <a:spcAft>
                <a:spcPts val="0"/>
              </a:spcAft>
              <a:buClr>
                <a:srgbClr val="4A66AC"/>
              </a:buClr>
              <a:buSzPts val="1000"/>
              <a:buFont typeface="Arial Narrow"/>
              <a:buChar char="●"/>
            </a:pPr>
            <a:r>
              <a:rPr lang="en-US" sz="1000">
                <a:solidFill>
                  <a:srgbClr val="021127"/>
                </a:solidFill>
                <a:latin typeface="Arial Narrow"/>
                <a:ea typeface="Arial Narrow"/>
                <a:cs typeface="Arial Narrow"/>
                <a:sym typeface="Arial Narrow"/>
              </a:rPr>
              <a:t>Crisis Counseling - FULL CCP Training 	</a:t>
            </a:r>
            <a:endParaRPr sz="1000">
              <a:solidFill>
                <a:srgbClr val="021127"/>
              </a:solidFill>
              <a:latin typeface="Arial Narrow"/>
              <a:ea typeface="Arial Narrow"/>
              <a:cs typeface="Arial Narrow"/>
              <a:sym typeface="Arial Narrow"/>
            </a:endParaRPr>
          </a:p>
          <a:p>
            <a:pPr indent="-292100" lvl="0" marL="914400" rtl="0" algn="l">
              <a:lnSpc>
                <a:spcPct val="120000"/>
              </a:lnSpc>
              <a:spcBef>
                <a:spcPts val="0"/>
              </a:spcBef>
              <a:spcAft>
                <a:spcPts val="0"/>
              </a:spcAft>
              <a:buClr>
                <a:srgbClr val="4A66AC"/>
              </a:buClr>
              <a:buSzPts val="1000"/>
              <a:buFont typeface="Arial Narrow"/>
              <a:buChar char="●"/>
            </a:pPr>
            <a:r>
              <a:rPr lang="en-US" sz="1000">
                <a:solidFill>
                  <a:srgbClr val="021127"/>
                </a:solidFill>
                <a:latin typeface="Arial Narrow"/>
                <a:ea typeface="Arial Narrow"/>
                <a:cs typeface="Arial Narrow"/>
                <a:sym typeface="Arial Narrow"/>
              </a:rPr>
              <a:t>Crisis Counseling Just-In-Time training </a:t>
            </a:r>
            <a:endParaRPr sz="1000">
              <a:solidFill>
                <a:srgbClr val="021127"/>
              </a:solidFill>
              <a:latin typeface="Arial Narrow"/>
              <a:ea typeface="Arial Narrow"/>
              <a:cs typeface="Arial Narrow"/>
              <a:sym typeface="Arial Narrow"/>
            </a:endParaRPr>
          </a:p>
          <a:p>
            <a:pPr indent="0" lvl="0" marL="0" rtl="0" algn="l">
              <a:lnSpc>
                <a:spcPct val="120000"/>
              </a:lnSpc>
              <a:spcBef>
                <a:spcPts val="0"/>
              </a:spcBef>
              <a:spcAft>
                <a:spcPts val="0"/>
              </a:spcAft>
              <a:buNone/>
            </a:pPr>
            <a:r>
              <a:rPr b="1" lang="en-US" sz="1000">
                <a:solidFill>
                  <a:srgbClr val="021127"/>
                </a:solidFill>
                <a:latin typeface="Arial Narrow"/>
                <a:ea typeface="Arial Narrow"/>
                <a:cs typeface="Arial Narrow"/>
                <a:sym typeface="Arial Narrow"/>
              </a:rPr>
              <a:t>HOPELINE -  1-833-9-HOPEDE ….. </a:t>
            </a:r>
            <a:r>
              <a:rPr lang="en-US" sz="1000">
                <a:latin typeface="Arial Narrow"/>
                <a:ea typeface="Arial Narrow"/>
                <a:cs typeface="Arial Narrow"/>
                <a:sym typeface="Arial Narrow"/>
              </a:rPr>
              <a:t>*you or someone you know = please share. </a:t>
            </a:r>
            <a:r>
              <a:rPr lang="en-US" sz="1000" u="sng">
                <a:solidFill>
                  <a:srgbClr val="9454C3"/>
                </a:solidFill>
                <a:latin typeface="Arial Narrow"/>
                <a:ea typeface="Arial Narrow"/>
                <a:cs typeface="Arial Narrow"/>
                <a:sym typeface="Arial Narrow"/>
                <a:hlinkClick r:id="rId2">
                  <a:extLst>
                    <a:ext uri="{A12FA001-AC4F-418D-AE19-62706E023703}">
                      <ahyp:hlinkClr val="tx"/>
                    </a:ext>
                  </a:extLst>
                </a:hlinkClick>
              </a:rPr>
              <a:t>https://sites.udel.edu/delawaremrc/resources/</a:t>
            </a:r>
            <a:endParaRPr b="1" sz="1000">
              <a:solidFill>
                <a:srgbClr val="021127"/>
              </a:solidFill>
              <a:latin typeface="Arial Narrow"/>
              <a:ea typeface="Arial Narrow"/>
              <a:cs typeface="Arial Narrow"/>
              <a:sym typeface="Arial Narrow"/>
            </a:endParaRPr>
          </a:p>
          <a:p>
            <a:pPr indent="0" lvl="0" marL="0" rtl="0" algn="l">
              <a:lnSpc>
                <a:spcPct val="115000"/>
              </a:lnSpc>
              <a:spcBef>
                <a:spcPts val="1200"/>
              </a:spcBef>
              <a:spcAft>
                <a:spcPts val="0"/>
              </a:spcAft>
              <a:buSzPts val="2000"/>
              <a:buNone/>
            </a:pPr>
            <a:r>
              <a:rPr b="1" lang="en-US" sz="1000">
                <a:solidFill>
                  <a:srgbClr val="021127"/>
                </a:solidFill>
                <a:latin typeface="Arial Narrow"/>
                <a:ea typeface="Arial Narrow"/>
                <a:cs typeface="Arial Narrow"/>
                <a:sym typeface="Arial Narrow"/>
              </a:rPr>
              <a:t>Find out more at DE BEST Virtual Meeting: September 10, 6:30 p.m.</a:t>
            </a:r>
            <a:endParaRPr b="1" sz="1000">
              <a:solidFill>
                <a:srgbClr val="021127"/>
              </a:solidFill>
              <a:latin typeface="Arial Narrow"/>
              <a:ea typeface="Arial Narrow"/>
              <a:cs typeface="Arial Narrow"/>
              <a:sym typeface="Arial Narrow"/>
            </a:endParaRPr>
          </a:p>
          <a:p>
            <a:pPr indent="0" lvl="0" marL="0" rtl="0" algn="l">
              <a:lnSpc>
                <a:spcPct val="115000"/>
              </a:lnSpc>
              <a:spcBef>
                <a:spcPts val="1200"/>
              </a:spcBef>
              <a:spcAft>
                <a:spcPts val="0"/>
              </a:spcAft>
              <a:buSzPts val="2000"/>
              <a:buNone/>
            </a:pPr>
            <a:r>
              <a:rPr lang="en-US" sz="1000">
                <a:latin typeface="Arial Narrow"/>
                <a:ea typeface="Arial Narrow"/>
                <a:cs typeface="Arial Narrow"/>
                <a:sym typeface="Arial Narrow"/>
              </a:rPr>
              <a:t>COVID-19 has brought changes throughout our society. THE INCREASE IN STRESS/TRAUMA/SUBSTANCE/STATISTIC …. Just think on this for a second, if you will. On a scale of 1 to 10 (10 being the highest), how high is your stress since COVID-19 became a part of our lives?  There are many ways that this pandemic has impacted our lives. Now, take a second please, and using CHAT (with FACILITATOR and ALL???),</a:t>
            </a:r>
            <a:endParaRPr sz="1000">
              <a:latin typeface="Arial Narrow"/>
              <a:ea typeface="Arial Narrow"/>
              <a:cs typeface="Arial Narrow"/>
              <a:sym typeface="Arial Narrow"/>
            </a:endParaRPr>
          </a:p>
          <a:p>
            <a:pPr indent="0" lvl="0" marL="0" rtl="0" algn="l">
              <a:lnSpc>
                <a:spcPct val="125000"/>
              </a:lnSpc>
              <a:spcBef>
                <a:spcPts val="900"/>
              </a:spcBef>
              <a:spcAft>
                <a:spcPts val="0"/>
              </a:spcAft>
              <a:buClr>
                <a:schemeClr val="dk1"/>
              </a:buClr>
              <a:buSzPts val="1100"/>
              <a:buFont typeface="Arial"/>
              <a:buNone/>
            </a:pPr>
            <a:r>
              <a:rPr lang="en-US" sz="1000">
                <a:latin typeface="Arial Narrow"/>
                <a:ea typeface="Arial Narrow"/>
                <a:cs typeface="Arial Narrow"/>
                <a:sym typeface="Arial Narrow"/>
              </a:rPr>
              <a:t>What are the biggest stressors that COVID-19 has brought into YOUR life?</a:t>
            </a:r>
            <a:endParaRPr sz="1000">
              <a:latin typeface="Arial Narrow"/>
              <a:ea typeface="Arial Narrow"/>
              <a:cs typeface="Arial Narrow"/>
              <a:sym typeface="Arial Narrow"/>
            </a:endParaRPr>
          </a:p>
          <a:p>
            <a:pPr indent="0" lvl="0" marL="0" rtl="0" algn="l">
              <a:lnSpc>
                <a:spcPct val="152727"/>
              </a:lnSpc>
              <a:spcBef>
                <a:spcPts val="900"/>
              </a:spcBef>
              <a:spcAft>
                <a:spcPts val="0"/>
              </a:spcAft>
              <a:buClr>
                <a:schemeClr val="dk1"/>
              </a:buClr>
              <a:buSzPts val="1100"/>
              <a:buFont typeface="Arial"/>
              <a:buNone/>
            </a:pPr>
            <a:r>
              <a:t/>
            </a:r>
            <a:endParaRPr b="1">
              <a:solidFill>
                <a:srgbClr val="021127"/>
              </a:solidFill>
              <a:highlight>
                <a:srgbClr val="00FFFF"/>
              </a:highlight>
              <a:latin typeface="Arial"/>
              <a:ea typeface="Arial"/>
              <a:cs typeface="Arial"/>
              <a:sym typeface="Arial"/>
            </a:endParaRPr>
          </a:p>
          <a:p>
            <a:pPr indent="0" lvl="0" marL="0" rtl="0" algn="l">
              <a:lnSpc>
                <a:spcPct val="115000"/>
              </a:lnSpc>
              <a:spcBef>
                <a:spcPts val="1200"/>
              </a:spcBef>
              <a:spcAft>
                <a:spcPts val="0"/>
              </a:spcAft>
              <a:buSzPts val="2000"/>
              <a:buNone/>
            </a:pPr>
            <a:r>
              <a:t/>
            </a:r>
            <a:endParaRPr b="1">
              <a:solidFill>
                <a:srgbClr val="021127"/>
              </a:solidFill>
              <a:highlight>
                <a:srgbClr val="00FFFF"/>
              </a:highlight>
              <a:latin typeface="Arial"/>
              <a:ea typeface="Arial"/>
              <a:cs typeface="Arial"/>
              <a:sym typeface="Arial"/>
            </a:endParaRPr>
          </a:p>
          <a:p>
            <a:pPr indent="457200" lvl="0" marL="0" rtl="0" algn="l">
              <a:lnSpc>
                <a:spcPct val="120000"/>
              </a:lnSpc>
              <a:spcBef>
                <a:spcPts val="1200"/>
              </a:spcBef>
              <a:spcAft>
                <a:spcPts val="0"/>
              </a:spcAft>
              <a:buClr>
                <a:schemeClr val="dk1"/>
              </a:buClr>
              <a:buSzPts val="2000"/>
              <a:buFont typeface="Arial"/>
              <a:buNone/>
            </a:pPr>
            <a:r>
              <a:t/>
            </a:r>
            <a:endParaRPr b="1" sz="2500">
              <a:solidFill>
                <a:srgbClr val="021127"/>
              </a:solidFill>
              <a:latin typeface="Arial"/>
              <a:ea typeface="Arial"/>
              <a:cs typeface="Arial"/>
              <a:sym typeface="Arial"/>
            </a:endParaRPr>
          </a:p>
          <a:p>
            <a:pPr indent="0" lvl="0" marL="0" rtl="0" algn="l">
              <a:lnSpc>
                <a:spcPct val="120000"/>
              </a:lnSpc>
              <a:spcBef>
                <a:spcPts val="1200"/>
              </a:spcBef>
              <a:spcAft>
                <a:spcPts val="0"/>
              </a:spcAft>
              <a:buClr>
                <a:schemeClr val="dk1"/>
              </a:buClr>
              <a:buSzPts val="2000"/>
              <a:buFont typeface="Arial"/>
              <a:buNone/>
            </a:pPr>
            <a:r>
              <a:t/>
            </a:r>
            <a:endParaRPr sz="2000">
              <a:solidFill>
                <a:srgbClr val="021127"/>
              </a:solidFill>
              <a:latin typeface="Arial"/>
              <a:ea typeface="Arial"/>
              <a:cs typeface="Arial"/>
              <a:sym typeface="Arial"/>
            </a:endParaRPr>
          </a:p>
          <a:p>
            <a:pPr indent="-342900" lvl="1" marL="704850" rtl="0" algn="l">
              <a:lnSpc>
                <a:spcPct val="120000"/>
              </a:lnSpc>
              <a:spcBef>
                <a:spcPts val="250"/>
              </a:spcBef>
              <a:spcAft>
                <a:spcPts val="0"/>
              </a:spcAft>
              <a:buClr>
                <a:schemeClr val="dk1"/>
              </a:buClr>
              <a:buSzPts val="1800"/>
              <a:buFont typeface="Arial"/>
              <a:buNone/>
            </a:pPr>
            <a:r>
              <a:t/>
            </a:r>
            <a:endParaRPr sz="1800">
              <a:solidFill>
                <a:srgbClr val="021127"/>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45" name="Google Shape;145;p16:notes"/>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346e97e00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9346e97e00_0_12: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52727"/>
              </a:lnSpc>
              <a:spcBef>
                <a:spcPts val="900"/>
              </a:spcBef>
              <a:spcAft>
                <a:spcPts val="0"/>
              </a:spcAft>
              <a:buClr>
                <a:schemeClr val="dk1"/>
              </a:buClr>
              <a:buSzPts val="1100"/>
              <a:buFont typeface="Arial"/>
              <a:buNone/>
            </a:pPr>
            <a:r>
              <a:rPr b="1" lang="en-US" sz="1000">
                <a:highlight>
                  <a:srgbClr val="F6F3F3"/>
                </a:highlight>
                <a:latin typeface="Arial Narrow"/>
                <a:ea typeface="Arial Narrow"/>
                <a:cs typeface="Arial Narrow"/>
                <a:sym typeface="Arial Narrow"/>
              </a:rPr>
              <a:t>We know that EMOTIONAL DISTRESS IS NOT ALWAYS VISIBLE, however life experiences have taught us that they can be just as painful and life-altering. Disaster experiences can bring on exacerbate existing mental health disorders as well as bring negative mental health symptoms to those that have never had them. </a:t>
            </a:r>
            <a:r>
              <a:rPr b="1" lang="en-US" sz="1000">
                <a:highlight>
                  <a:srgbClr val="F6F3F3"/>
                </a:highlight>
                <a:latin typeface="Arial Narrow"/>
                <a:ea typeface="Arial Narrow"/>
                <a:cs typeface="Arial Narrow"/>
                <a:sym typeface="Arial Narrow"/>
              </a:rPr>
              <a:t>WHAT ARE SOME SIGNS YOU OR OTHERS MAY SHOW WHEN STRESSED? </a:t>
            </a:r>
            <a:endParaRPr b="1" sz="1000">
              <a:highlight>
                <a:srgbClr val="F6F3F3"/>
              </a:highlight>
              <a:latin typeface="Arial Narrow"/>
              <a:ea typeface="Arial Narrow"/>
              <a:cs typeface="Arial Narrow"/>
              <a:sym typeface="Arial Narrow"/>
            </a:endParaRPr>
          </a:p>
          <a:p>
            <a:pPr indent="0" lvl="0" marL="0" rtl="0" algn="l">
              <a:lnSpc>
                <a:spcPct val="174545"/>
              </a:lnSpc>
              <a:spcBef>
                <a:spcPts val="1200"/>
              </a:spcBef>
              <a:spcAft>
                <a:spcPts val="0"/>
              </a:spcAft>
              <a:buClr>
                <a:schemeClr val="dk1"/>
              </a:buClr>
              <a:buSzPts val="1100"/>
              <a:buFont typeface="Arial"/>
              <a:buNone/>
            </a:pPr>
            <a:r>
              <a:rPr lang="en-US" sz="1000">
                <a:highlight>
                  <a:srgbClr val="FFFFFF"/>
                </a:highlight>
                <a:latin typeface="Arial Narrow"/>
                <a:ea typeface="Arial Narrow"/>
                <a:cs typeface="Arial Narrow"/>
                <a:sym typeface="Arial Narrow"/>
              </a:rPr>
              <a:t>Some common stress reactions include:   Confusion,  Fear,  Feelings of hopelessness and helplessness,  Sleep problems,  physical pain,  anxiety,  Anger,  Grief,  Shock,  Aggressiveness,  Withdrawal,  Guilt,  Shaken religious faith,  Loss of confidence in self or others.</a:t>
            </a:r>
            <a:endParaRPr sz="1000">
              <a:highlight>
                <a:srgbClr val="F6F3F3"/>
              </a:highlight>
              <a:latin typeface="Arial Narrow"/>
              <a:ea typeface="Arial Narrow"/>
              <a:cs typeface="Arial Narrow"/>
              <a:sym typeface="Arial Narrow"/>
            </a:endParaRPr>
          </a:p>
          <a:p>
            <a:pPr indent="0" lvl="0" marL="0" rtl="0" algn="l">
              <a:lnSpc>
                <a:spcPct val="152727"/>
              </a:lnSpc>
              <a:spcBef>
                <a:spcPts val="1200"/>
              </a:spcBef>
              <a:spcAft>
                <a:spcPts val="0"/>
              </a:spcAft>
              <a:buClr>
                <a:schemeClr val="dk1"/>
              </a:buClr>
              <a:buSzPts val="1100"/>
              <a:buNone/>
            </a:pPr>
            <a:r>
              <a:rPr lang="en-US" sz="1000">
                <a:highlight>
                  <a:srgbClr val="F6F3F3"/>
                </a:highlight>
                <a:latin typeface="Arial Narrow"/>
                <a:ea typeface="Arial Narrow"/>
                <a:cs typeface="Arial Narrow"/>
                <a:sym typeface="Arial Narrow"/>
              </a:rPr>
              <a:t>How can we reduce psychological distress and promote recovery immediately after a disaster </a:t>
            </a:r>
            <a:r>
              <a:rPr b="1" lang="en-US" sz="1000">
                <a:highlight>
                  <a:srgbClr val="F6F3F3"/>
                </a:highlight>
                <a:latin typeface="Arial Narrow"/>
                <a:ea typeface="Arial Narrow"/>
                <a:cs typeface="Arial Narrow"/>
                <a:sym typeface="Arial Narrow"/>
              </a:rPr>
              <a:t>???  </a:t>
            </a:r>
            <a:r>
              <a:rPr lang="en-US" sz="1000">
                <a:highlight>
                  <a:srgbClr val="F6F3F3"/>
                </a:highlight>
                <a:latin typeface="Arial Narrow"/>
                <a:ea typeface="Arial Narrow"/>
                <a:cs typeface="Arial Narrow"/>
                <a:sym typeface="Arial Narrow"/>
              </a:rPr>
              <a:t> </a:t>
            </a:r>
            <a:r>
              <a:rPr lang="en-US" sz="1000">
                <a:latin typeface="Arial Narrow"/>
                <a:ea typeface="Arial Narrow"/>
                <a:cs typeface="Arial Narrow"/>
                <a:sym typeface="Arial Narrow"/>
              </a:rPr>
              <a:t>In the immediate aftermath of a disaster or emergency, Psychological First Aid, or PFA, is used to help reduce the likelihood of this and reduce the possibility of long term impacts</a:t>
            </a:r>
            <a:r>
              <a:rPr lang="en-US" sz="1000">
                <a:highlight>
                  <a:srgbClr val="F6F3F3"/>
                </a:highlight>
                <a:latin typeface="Arial Narrow"/>
                <a:ea typeface="Arial Narrow"/>
                <a:cs typeface="Arial Narrow"/>
                <a:sym typeface="Arial Narrow"/>
              </a:rPr>
              <a:t>. PFA is designed for use by the non-mental health professional while serving in an emergency response role ….. USED as An integral part of disaster response or really any time that people have experienced trauma  (help them return to pre-disaster status – not to diagnose or resolve pre-disaster problems)</a:t>
            </a:r>
            <a:endParaRPr b="1" sz="1000">
              <a:highlight>
                <a:srgbClr val="F6F3F3"/>
              </a:highlight>
              <a:latin typeface="Arial Narrow"/>
              <a:ea typeface="Arial Narrow"/>
              <a:cs typeface="Arial Narrow"/>
              <a:sym typeface="Arial Narrow"/>
            </a:endParaRPr>
          </a:p>
          <a:p>
            <a:pPr indent="0" lvl="0" marL="0" rtl="0" algn="l">
              <a:spcBef>
                <a:spcPts val="800"/>
              </a:spcBef>
              <a:spcAft>
                <a:spcPts val="0"/>
              </a:spcAft>
              <a:buClr>
                <a:schemeClr val="dk1"/>
              </a:buClr>
              <a:buSzPts val="1100"/>
              <a:buNone/>
            </a:pPr>
            <a:r>
              <a:rPr lang="en-US" sz="1000">
                <a:solidFill>
                  <a:srgbClr val="242852"/>
                </a:solidFill>
                <a:latin typeface="Arial Narrow"/>
                <a:ea typeface="Arial Narrow"/>
                <a:cs typeface="Arial Narrow"/>
                <a:sym typeface="Arial Narrow"/>
              </a:rPr>
              <a:t>DE BEST volunteers are required to complete full PFA training. HOWEVER it is recommended that every volunteer have this skill. What comes to mind when I say Psychological First Aid?</a:t>
            </a:r>
            <a:endParaRPr b="1" sz="1000">
              <a:solidFill>
                <a:srgbClr val="021127"/>
              </a:solidFill>
              <a:highlight>
                <a:srgbClr val="00FFFF"/>
              </a:highlight>
              <a:latin typeface="Arial Narrow"/>
              <a:ea typeface="Arial Narrow"/>
              <a:cs typeface="Arial Narrow"/>
              <a:sym typeface="Arial Narrow"/>
            </a:endParaRPr>
          </a:p>
          <a:p>
            <a:pPr indent="0" lvl="0" marL="0" rtl="0" algn="l">
              <a:lnSpc>
                <a:spcPct val="152727"/>
              </a:lnSpc>
              <a:spcBef>
                <a:spcPts val="900"/>
              </a:spcBef>
              <a:spcAft>
                <a:spcPts val="0"/>
              </a:spcAft>
              <a:buClr>
                <a:schemeClr val="dk1"/>
              </a:buClr>
              <a:buSzPts val="1100"/>
              <a:buNone/>
            </a:pPr>
            <a:r>
              <a:t/>
            </a:r>
            <a:endParaRPr sz="1000">
              <a:highlight>
                <a:srgbClr val="F6F3F3"/>
              </a:highlight>
              <a:latin typeface="Arial Narrow"/>
              <a:ea typeface="Arial Narrow"/>
              <a:cs typeface="Arial Narrow"/>
              <a:sym typeface="Arial Narrow"/>
            </a:endParaRPr>
          </a:p>
          <a:p>
            <a:pPr indent="0" lvl="0" marL="0" rtl="0" algn="l">
              <a:lnSpc>
                <a:spcPct val="152727"/>
              </a:lnSpc>
              <a:spcBef>
                <a:spcPts val="900"/>
              </a:spcBef>
              <a:spcAft>
                <a:spcPts val="0"/>
              </a:spcAft>
              <a:buClr>
                <a:schemeClr val="dk1"/>
              </a:buClr>
              <a:buSzPts val="1100"/>
              <a:buFont typeface="Arial"/>
              <a:buNone/>
            </a:pPr>
            <a:r>
              <a:t/>
            </a:r>
            <a:endParaRPr sz="1000">
              <a:highlight>
                <a:srgbClr val="F6F3F3"/>
              </a:highlight>
              <a:latin typeface="Arial Narrow"/>
              <a:ea typeface="Arial Narrow"/>
              <a:cs typeface="Arial Narrow"/>
              <a:sym typeface="Arial Narrow"/>
            </a:endParaRPr>
          </a:p>
          <a:p>
            <a:pPr indent="0" lvl="0" marL="0" rtl="0" algn="l">
              <a:lnSpc>
                <a:spcPct val="100000"/>
              </a:lnSpc>
              <a:spcBef>
                <a:spcPts val="800"/>
              </a:spcBef>
              <a:spcAft>
                <a:spcPts val="0"/>
              </a:spcAft>
              <a:buClr>
                <a:schemeClr val="dk2"/>
              </a:buClr>
              <a:buSzPts val="1100"/>
              <a:buNone/>
            </a:pPr>
            <a:r>
              <a:t/>
            </a:r>
            <a:endParaRPr sz="1100">
              <a:solidFill>
                <a:schemeClr val="dk2"/>
              </a:solidFill>
              <a:latin typeface="Arial Narrow"/>
              <a:ea typeface="Arial Narrow"/>
              <a:cs typeface="Arial Narrow"/>
              <a:sym typeface="Arial Narrow"/>
            </a:endParaRPr>
          </a:p>
        </p:txBody>
      </p:sp>
      <p:sp>
        <p:nvSpPr>
          <p:cNvPr id="154" name="Google Shape;154;g9346e97e00_0_12: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346e97e00_0_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9346e97e00_0_19:notes"/>
          <p:cNvSpPr txBox="1"/>
          <p:nvPr>
            <p:ph idx="1" type="body"/>
          </p:nvPr>
        </p:nvSpPr>
        <p:spPr>
          <a:xfrm>
            <a:off x="701040" y="4473892"/>
            <a:ext cx="5608200" cy="3660600"/>
          </a:xfrm>
          <a:prstGeom prst="rect">
            <a:avLst/>
          </a:prstGeom>
          <a:noFill/>
          <a:ln>
            <a:noFill/>
          </a:ln>
        </p:spPr>
        <p:txBody>
          <a:bodyPr anchorCtr="0" anchor="t" bIns="46550" lIns="93150" spcFirstLastPara="1" rIns="93150" wrap="square" tIns="46550">
            <a:noAutofit/>
          </a:bodyPr>
          <a:lstStyle/>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How can we promote these elements in a disaster or post-event setting?</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SAFETY: check surroundings are safe, protection from rubber-neckers, basic survival needs, providing accurate information ---- REPEAT yourself as often as needed</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CALM/COMFORT: active listening, don’t push for details, surroundings check, RESPECT i.e. culture, individual</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CONNECTEDNESS: ASK about needs, help reunite, connect with resources, encourage community supports/support services, make referrals as needed</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       </a:t>
            </a:r>
            <a:r>
              <a:rPr lang="en-US" sz="1000">
                <a:solidFill>
                  <a:schemeClr val="dk2"/>
                </a:solidFill>
                <a:latin typeface="Arial Narrow"/>
                <a:ea typeface="Arial Narrow"/>
                <a:cs typeface="Arial Narrow"/>
                <a:sym typeface="Arial Narrow"/>
              </a:rPr>
              <a:t>NOTE: recognize difference between normal response and the need for immediate care/eval - threats or unsafe/dangerous behavior</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chemeClr val="dk2"/>
                </a:solidFill>
                <a:latin typeface="Arial Narrow"/>
                <a:ea typeface="Arial Narrow"/>
                <a:cs typeface="Arial Narrow"/>
                <a:sym typeface="Arial Narrow"/>
              </a:rPr>
              <a:t>SELF-EMPOWERMENT: provide/clarify info, encourage they pursue attaining their needs (tell them where to find rather than getting it for them), support their return to normal activities (i.e. exercise, coping mechs, etc.)</a:t>
            </a:r>
            <a:endParaRPr sz="1000">
              <a:solidFill>
                <a:schemeClr val="dk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sz="1000">
              <a:solidFill>
                <a:srgbClr val="24285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rPr lang="en-US" sz="1000">
                <a:solidFill>
                  <a:srgbClr val="242852"/>
                </a:solidFill>
                <a:latin typeface="Arial Narrow"/>
                <a:ea typeface="Arial Narrow"/>
                <a:cs typeface="Arial Narrow"/>
                <a:sym typeface="Arial Narrow"/>
              </a:rPr>
              <a:t>7 THEMES</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listen: don’t pressure them to talk</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comfort them &amp; help them feel calm</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Assess needs &amp; concerns</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Protect people from further harm</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Provide practical care &amp; support</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Help with basic needs (food, water, information)</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connect them to information, services, social supports</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u="sng">
                <a:solidFill>
                  <a:srgbClr val="9454C3"/>
                </a:solidFill>
                <a:latin typeface="Arial Narrow"/>
                <a:ea typeface="Arial Narrow"/>
                <a:cs typeface="Arial Narrow"/>
                <a:sym typeface="Arial Narrow"/>
                <a:hlinkClick r:id="rId2">
                  <a:extLst>
                    <a:ext uri="{A12FA001-AC4F-418D-AE19-62706E023703}">
                      <ahyp:hlinkClr val="tx"/>
                    </a:ext>
                  </a:extLst>
                </a:hlinkClick>
              </a:rPr>
              <a:t>https://www.youtube.com/watch?v=kly45u9ml_A</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HOW DO YOU APPROACH PFA???  Say hello, ask a few questions (name, needs/water,blanket), LISTEN  (not time to be curious and not time for self-disclosure, rather than sharing about self allow them to share)</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DO::  ALWAYS LEAD THEM TOWARD RECONNECTING WITH THEIR OWN SELF-COPING TECHNIQUES - MAYBE FOR THEM IT IS JOURNALING, READING, EXERCISE, WALKING - WHATEVER THEY IDENTIFY AS HAVING WORKED FOR THEM IN PAST.</a:t>
            </a:r>
            <a:endParaRPr sz="1000">
              <a:solidFill>
                <a:srgbClr val="242852"/>
              </a:solidFill>
              <a:latin typeface="Arial Narrow"/>
              <a:ea typeface="Arial Narrow"/>
              <a:cs typeface="Arial Narrow"/>
              <a:sym typeface="Arial Narrow"/>
            </a:endParaRPr>
          </a:p>
          <a:p>
            <a:pPr indent="0" lvl="0" marL="0" rtl="0" algn="l">
              <a:spcBef>
                <a:spcPts val="0"/>
              </a:spcBef>
              <a:spcAft>
                <a:spcPts val="0"/>
              </a:spcAft>
              <a:buClr>
                <a:srgbClr val="242852"/>
              </a:buClr>
              <a:buSzPts val="1100"/>
              <a:buFont typeface="Arial"/>
              <a:buNone/>
            </a:pPr>
            <a:r>
              <a:rPr lang="en-US" sz="1000">
                <a:solidFill>
                  <a:srgbClr val="242852"/>
                </a:solidFill>
                <a:latin typeface="Arial Narrow"/>
                <a:ea typeface="Arial Narrow"/>
                <a:cs typeface="Arial Narrow"/>
                <a:sym typeface="Arial Narrow"/>
              </a:rPr>
              <a:t>DON’T::: tell them how to feel/think/react, don’t give empty reassurances --- (you’ll feel better soon, I understand, It could be worse, don’t cry…)</a:t>
            </a:r>
            <a:endParaRPr sz="1000">
              <a:solidFill>
                <a:srgbClr val="242852"/>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2"/>
              </a:buClr>
              <a:buSzPts val="1100"/>
              <a:buNone/>
            </a:pPr>
            <a:r>
              <a:t/>
            </a:r>
            <a:endParaRPr sz="1000">
              <a:solidFill>
                <a:schemeClr val="dk2"/>
              </a:solidFill>
              <a:latin typeface="Arial Narrow"/>
              <a:ea typeface="Arial Narrow"/>
              <a:cs typeface="Arial Narrow"/>
              <a:sym typeface="Arial Narrow"/>
            </a:endParaRPr>
          </a:p>
        </p:txBody>
      </p:sp>
      <p:sp>
        <p:nvSpPr>
          <p:cNvPr id="164" name="Google Shape;164;g9346e97e00_0_19:notes"/>
          <p:cNvSpPr txBox="1"/>
          <p:nvPr>
            <p:ph idx="12" type="sldNum"/>
          </p:nvPr>
        </p:nvSpPr>
        <p:spPr>
          <a:xfrm>
            <a:off x="3970938" y="8829967"/>
            <a:ext cx="3037800" cy="466500"/>
          </a:xfrm>
          <a:prstGeom prst="rect">
            <a:avLst/>
          </a:prstGeom>
          <a:noFill/>
          <a:ln>
            <a:noFill/>
          </a:ln>
        </p:spPr>
        <p:txBody>
          <a:bodyPr anchorCtr="0" anchor="b" bIns="46550" lIns="93150" spcFirstLastPara="1" rIns="93150" wrap="square" tIns="465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7"/>
          <p:cNvSpPr/>
          <p:nvPr/>
        </p:nvSpPr>
        <p:spPr>
          <a:xfrm>
            <a:off x="0" y="761999"/>
            <a:ext cx="9141619" cy="5334001"/>
          </a:xfrm>
          <a:prstGeom prst="rect">
            <a:avLst/>
          </a:prstGeom>
          <a:solidFill>
            <a:schemeClr val="accent1">
              <a:alpha val="9411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7"/>
          <p:cNvSpPr/>
          <p:nvPr/>
        </p:nvSpPr>
        <p:spPr>
          <a:xfrm>
            <a:off x="9270263" y="761999"/>
            <a:ext cx="2925318" cy="5334001"/>
          </a:xfrm>
          <a:prstGeom prst="rect">
            <a:avLst/>
          </a:prstGeom>
          <a:solidFill>
            <a:schemeClr val="accent1">
              <a:alpha val="4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Arial Black"/>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8DFEF"/>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3" name="Google Shape;23;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o"/>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0" name="Google Shape;80;p3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7"/>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o"/>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6" name="Google Shape;86;p3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o"/>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9" name="Google Shape;29;p2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2" name="Shape 32"/>
        <p:cNvGrpSpPr/>
        <p:nvPr/>
      </p:nvGrpSpPr>
      <p:grpSpPr>
        <a:xfrm>
          <a:off x="0" y="0"/>
          <a:ext cx="0" cy="0"/>
          <a:chOff x="0" y="0"/>
          <a:chExt cx="0" cy="0"/>
        </a:xfrm>
      </p:grpSpPr>
      <p:sp>
        <p:nvSpPr>
          <p:cNvPr id="33" name="Google Shape;33;p3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021127"/>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39" name="Google Shape;39;p2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solidFill>
                  <a:srgbClr val="021127"/>
                </a:solidFill>
              </a:defRPr>
            </a:lvl1pPr>
            <a:lvl2pPr indent="-342900" lvl="1" marL="914400" algn="l">
              <a:lnSpc>
                <a:spcPct val="90000"/>
              </a:lnSpc>
              <a:spcBef>
                <a:spcPts val="250"/>
              </a:spcBef>
              <a:spcAft>
                <a:spcPts val="0"/>
              </a:spcAft>
              <a:buSzPts val="1800"/>
              <a:buChar char="▪"/>
              <a:defRPr sz="1800">
                <a:solidFill>
                  <a:srgbClr val="021127"/>
                </a:solidFill>
              </a:defRPr>
            </a:lvl2pPr>
            <a:lvl3pPr indent="-330200" lvl="2" marL="1371600" algn="l">
              <a:lnSpc>
                <a:spcPct val="90000"/>
              </a:lnSpc>
              <a:spcBef>
                <a:spcPts val="250"/>
              </a:spcBef>
              <a:spcAft>
                <a:spcPts val="0"/>
              </a:spcAft>
              <a:buSzPts val="1600"/>
              <a:buChar char="⮚"/>
              <a:defRPr sz="1600">
                <a:solidFill>
                  <a:srgbClr val="021127"/>
                </a:solidFill>
              </a:defRPr>
            </a:lvl3pPr>
            <a:lvl4pPr indent="-317500" lvl="3" marL="1828800" algn="l">
              <a:lnSpc>
                <a:spcPct val="90000"/>
              </a:lnSpc>
              <a:spcBef>
                <a:spcPts val="250"/>
              </a:spcBef>
              <a:spcAft>
                <a:spcPts val="0"/>
              </a:spcAft>
              <a:buSzPts val="1400"/>
              <a:buChar char="o"/>
              <a:defRPr sz="1400">
                <a:solidFill>
                  <a:srgbClr val="021127"/>
                </a:solidFill>
              </a:defRPr>
            </a:lvl4pPr>
            <a:lvl5pPr indent="-317500" lvl="4" marL="2286000" algn="l">
              <a:lnSpc>
                <a:spcPct val="90000"/>
              </a:lnSpc>
              <a:spcBef>
                <a:spcPts val="250"/>
              </a:spcBef>
              <a:spcAft>
                <a:spcPts val="0"/>
              </a:spcAft>
              <a:buSzPts val="1400"/>
              <a:buChar char="❑"/>
              <a:defRPr sz="1400">
                <a:solidFill>
                  <a:srgbClr val="021127"/>
                </a:solidFill>
              </a:defRPr>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0" name="Google Shape;40;p2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021127"/>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1" name="Google Shape;41;p2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solidFill>
                  <a:srgbClr val="021127"/>
                </a:solidFill>
              </a:defRPr>
            </a:lvl1pPr>
            <a:lvl2pPr indent="-342900" lvl="1" marL="914400" algn="l">
              <a:lnSpc>
                <a:spcPct val="90000"/>
              </a:lnSpc>
              <a:spcBef>
                <a:spcPts val="250"/>
              </a:spcBef>
              <a:spcAft>
                <a:spcPts val="0"/>
              </a:spcAft>
              <a:buSzPts val="1800"/>
              <a:buChar char="▪"/>
              <a:defRPr sz="1800">
                <a:solidFill>
                  <a:srgbClr val="021127"/>
                </a:solidFill>
              </a:defRPr>
            </a:lvl2pPr>
            <a:lvl3pPr indent="-330200" lvl="2" marL="1371600" algn="l">
              <a:lnSpc>
                <a:spcPct val="90000"/>
              </a:lnSpc>
              <a:spcBef>
                <a:spcPts val="250"/>
              </a:spcBef>
              <a:spcAft>
                <a:spcPts val="0"/>
              </a:spcAft>
              <a:buSzPts val="1600"/>
              <a:buChar char="⮚"/>
              <a:defRPr sz="1600">
                <a:solidFill>
                  <a:srgbClr val="021127"/>
                </a:solidFill>
              </a:defRPr>
            </a:lvl3pPr>
            <a:lvl4pPr indent="-317500" lvl="3" marL="1828800" algn="l">
              <a:lnSpc>
                <a:spcPct val="90000"/>
              </a:lnSpc>
              <a:spcBef>
                <a:spcPts val="250"/>
              </a:spcBef>
              <a:spcAft>
                <a:spcPts val="0"/>
              </a:spcAft>
              <a:buSzPts val="1400"/>
              <a:buChar char="o"/>
              <a:defRPr sz="1400">
                <a:solidFill>
                  <a:srgbClr val="021127"/>
                </a:solidFill>
              </a:defRPr>
            </a:lvl4pPr>
            <a:lvl5pPr indent="-317500" lvl="4" marL="2286000" algn="l">
              <a:lnSpc>
                <a:spcPct val="90000"/>
              </a:lnSpc>
              <a:spcBef>
                <a:spcPts val="250"/>
              </a:spcBef>
              <a:spcAft>
                <a:spcPts val="0"/>
              </a:spcAft>
              <a:buSzPts val="1400"/>
              <a:buChar char="❑"/>
              <a:defRPr sz="1400">
                <a:solidFill>
                  <a:srgbClr val="021127"/>
                </a:solidFill>
              </a:defRPr>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2" name="Google Shape;42;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211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2112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2112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3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Arial Black"/>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o"/>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32"/>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9" name="Google Shape;49;p3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3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3"/>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o"/>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5" name="Google Shape;55;p33"/>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o"/>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3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31"/>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Arial Black"/>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072B62"/>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62" name="Google Shape;62;p3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3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5"/>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Arial Black"/>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p:nvPr>
            <p:ph idx="2" type="pic"/>
          </p:nvPr>
        </p:nvSpPr>
        <p:spPr>
          <a:xfrm>
            <a:off x="3570644" y="767419"/>
            <a:ext cx="8115230" cy="5330952"/>
          </a:xfrm>
          <a:prstGeom prst="rect">
            <a:avLst/>
          </a:prstGeom>
          <a:solidFill>
            <a:srgbClr val="FEFEFE"/>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021127"/>
                </a:solidFill>
                <a:latin typeface="Arial"/>
                <a:ea typeface="Arial"/>
                <a:cs typeface="Arial"/>
                <a:sym typeface="Aria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021127"/>
                </a:solidFill>
                <a:latin typeface="Arial"/>
                <a:ea typeface="Arial"/>
                <a:cs typeface="Arial"/>
                <a:sym typeface="Aria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021127"/>
                </a:solidFill>
                <a:latin typeface="Arial"/>
                <a:ea typeface="Arial"/>
                <a:cs typeface="Arial"/>
                <a:sym typeface="Arial"/>
              </a:defRPr>
            </a:lvl3pPr>
            <a:lvl4pPr lvl="3" marR="0" rtl="0" algn="l">
              <a:lnSpc>
                <a:spcPct val="90000"/>
              </a:lnSpc>
              <a:spcBef>
                <a:spcPts val="250"/>
              </a:spcBef>
              <a:spcAft>
                <a:spcPts val="0"/>
              </a:spcAft>
              <a:buClr>
                <a:schemeClr val="accent1"/>
              </a:buClr>
              <a:buSzPts val="2000"/>
              <a:buFont typeface="Courier New"/>
              <a:buNone/>
              <a:defRPr b="0" i="0" sz="2000" u="none" cap="none" strike="noStrike">
                <a:solidFill>
                  <a:srgbClr val="021127"/>
                </a:solidFill>
                <a:latin typeface="Arial"/>
                <a:ea typeface="Arial"/>
                <a:cs typeface="Arial"/>
                <a:sym typeface="Aria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021127"/>
                </a:solidFill>
                <a:latin typeface="Arial"/>
                <a:ea typeface="Arial"/>
                <a:cs typeface="Arial"/>
                <a:sym typeface="Aria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EDF4FD"/>
                </a:solidFill>
                <a:latin typeface="Arial"/>
                <a:ea typeface="Arial"/>
                <a:cs typeface="Arial"/>
                <a:sym typeface="Aria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EDF4FD"/>
                </a:solidFill>
                <a:latin typeface="Arial"/>
                <a:ea typeface="Arial"/>
                <a:cs typeface="Arial"/>
                <a:sym typeface="Aria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EDF4FD"/>
                </a:solidFill>
                <a:latin typeface="Arial"/>
                <a:ea typeface="Arial"/>
                <a:cs typeface="Arial"/>
                <a:sym typeface="Aria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EDF4FD"/>
                </a:solidFill>
                <a:latin typeface="Arial"/>
                <a:ea typeface="Arial"/>
                <a:cs typeface="Arial"/>
                <a:sym typeface="Arial"/>
              </a:defRPr>
            </a:lvl9pPr>
          </a:lstStyle>
          <a:p/>
        </p:txBody>
      </p:sp>
      <p:sp>
        <p:nvSpPr>
          <p:cNvPr id="73" name="Google Shape;73;p35"/>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4" name="Google Shape;74;p3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p:nvPr/>
        </p:nvSpPr>
        <p:spPr>
          <a:xfrm>
            <a:off x="1" y="758952"/>
            <a:ext cx="3443590" cy="5330952"/>
          </a:xfrm>
          <a:prstGeom prst="rect">
            <a:avLst/>
          </a:prstGeom>
          <a:solidFill>
            <a:schemeClr val="accent1">
              <a:alpha val="9411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Arial Black"/>
              <a:buNone/>
              <a:defRPr b="0" i="0" sz="3600" u="none" cap="none" strike="noStrike">
                <a:solidFill>
                  <a:srgbClr val="FFFFFF"/>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6"/>
          <p:cNvSpPr/>
          <p:nvPr/>
        </p:nvSpPr>
        <p:spPr>
          <a:xfrm>
            <a:off x="11815864" y="758952"/>
            <a:ext cx="384048" cy="5330952"/>
          </a:xfrm>
          <a:prstGeom prst="rect">
            <a:avLst/>
          </a:prstGeom>
          <a:solidFill>
            <a:schemeClr val="accent1">
              <a:alpha val="4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21127"/>
                </a:solidFill>
                <a:latin typeface="Arial"/>
                <a:ea typeface="Arial"/>
                <a:cs typeface="Arial"/>
                <a:sym typeface="Aria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21127"/>
                </a:solidFill>
                <a:latin typeface="Arial"/>
                <a:ea typeface="Arial"/>
                <a:cs typeface="Arial"/>
                <a:sym typeface="Aria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21127"/>
                </a:solidFill>
                <a:latin typeface="Arial"/>
                <a:ea typeface="Arial"/>
                <a:cs typeface="Arial"/>
                <a:sym typeface="Arial"/>
              </a:defRPr>
            </a:lvl3pPr>
            <a:lvl4pPr indent="-317500" lvl="3" marL="1828800" marR="0" rtl="0" algn="l">
              <a:lnSpc>
                <a:spcPct val="90000"/>
              </a:lnSpc>
              <a:spcBef>
                <a:spcPts val="250"/>
              </a:spcBef>
              <a:spcAft>
                <a:spcPts val="0"/>
              </a:spcAft>
              <a:buClr>
                <a:schemeClr val="accent1"/>
              </a:buClr>
              <a:buSzPts val="1400"/>
              <a:buFont typeface="Courier New"/>
              <a:buChar char="o"/>
              <a:defRPr b="0" i="0" sz="1400" u="none" cap="none" strike="noStrike">
                <a:solidFill>
                  <a:srgbClr val="021127"/>
                </a:solidFill>
                <a:latin typeface="Arial"/>
                <a:ea typeface="Arial"/>
                <a:cs typeface="Arial"/>
                <a:sym typeface="Aria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21127"/>
                </a:solidFill>
                <a:latin typeface="Arial"/>
                <a:ea typeface="Arial"/>
                <a:cs typeface="Arial"/>
                <a:sym typeface="Aria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EDF4FD"/>
                </a:solidFill>
                <a:latin typeface="Arial"/>
                <a:ea typeface="Arial"/>
                <a:cs typeface="Arial"/>
                <a:sym typeface="Aria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EDF4FD"/>
                </a:solidFill>
                <a:latin typeface="Arial"/>
                <a:ea typeface="Arial"/>
                <a:cs typeface="Arial"/>
                <a:sym typeface="Aria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EDF4FD"/>
                </a:solidFill>
                <a:latin typeface="Arial"/>
                <a:ea typeface="Arial"/>
                <a:cs typeface="Arial"/>
                <a:sym typeface="Aria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EDF4FD"/>
                </a:solidFill>
                <a:latin typeface="Arial"/>
                <a:ea typeface="Arial"/>
                <a:cs typeface="Arial"/>
                <a:sym typeface="Arial"/>
              </a:defRPr>
            </a:lvl9pPr>
          </a:lstStyle>
          <a:p/>
        </p:txBody>
      </p:sp>
      <p:sp>
        <p:nvSpPr>
          <p:cNvPr id="14" name="Google Shape;14;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1B1E3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5" name="Google Shape;15;p26"/>
          <p:cNvPicPr preferRelativeResize="0"/>
          <p:nvPr/>
        </p:nvPicPr>
        <p:blipFill rotWithShape="1">
          <a:blip r:embed="rId1">
            <a:alphaModFix/>
          </a:blip>
          <a:srcRect b="0" l="0" r="0" t="0"/>
          <a:stretch/>
        </p:blipFill>
        <p:spPr>
          <a:xfrm>
            <a:off x="10634135" y="6017213"/>
            <a:ext cx="1161177" cy="774118"/>
          </a:xfrm>
          <a:prstGeom prst="rect">
            <a:avLst/>
          </a:prstGeom>
          <a:noFill/>
          <a:ln>
            <a:noFill/>
          </a:ln>
        </p:spPr>
      </p:pic>
      <p:sp>
        <p:nvSpPr>
          <p:cNvPr id="16" name="Google Shape;16;p2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374C8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1B1E3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hyperlink" Target="http://www.delawaremrc.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ites.udel.edu/delawaremrc/trai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hyperlink" Target="https://www.youtube.com/watch?v=kly45u9ml_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idx="1" type="subTitle"/>
          </p:nvPr>
        </p:nvSpPr>
        <p:spPr>
          <a:xfrm>
            <a:off x="454600" y="6148550"/>
            <a:ext cx="8576400" cy="709500"/>
          </a:xfrm>
          <a:prstGeom prst="rect">
            <a:avLst/>
          </a:prstGeom>
          <a:noFill/>
          <a:ln>
            <a:noFill/>
          </a:ln>
          <a:effectLst>
            <a:reflection blurRad="0" dir="5400000" dist="38100" endA="0" endPos="30000" fadeDir="5400012" kx="0" rotWithShape="0" algn="bl" stPos="0" sy="-100000" ky="0"/>
          </a:effectLst>
        </p:spPr>
        <p:txBody>
          <a:bodyPr anchorCtr="0" anchor="b" bIns="45700" lIns="91425" spcFirstLastPara="1" rIns="91425" wrap="square" tIns="45700">
            <a:normAutofit/>
          </a:bodyPr>
          <a:lstStyle/>
          <a:p>
            <a:pPr indent="0" lvl="0" marL="0" rtl="0" algn="l">
              <a:lnSpc>
                <a:spcPct val="115000"/>
              </a:lnSpc>
              <a:spcBef>
                <a:spcPts val="0"/>
              </a:spcBef>
              <a:spcAft>
                <a:spcPts val="0"/>
              </a:spcAft>
              <a:buSzPts val="1480"/>
              <a:buNone/>
            </a:pPr>
            <a:r>
              <a:rPr b="1" lang="en-US" sz="1200">
                <a:solidFill>
                  <a:srgbClr val="253356"/>
                </a:solidFill>
              </a:rPr>
              <a:t>Elle Hammond, DMRC State Coordinator</a:t>
            </a:r>
            <a:endParaRPr b="1" sz="1200">
              <a:solidFill>
                <a:srgbClr val="253356"/>
              </a:solidFill>
            </a:endParaRPr>
          </a:p>
          <a:p>
            <a:pPr indent="0" lvl="0" marL="0" rtl="0" algn="l">
              <a:lnSpc>
                <a:spcPct val="115000"/>
              </a:lnSpc>
              <a:spcBef>
                <a:spcPts val="0"/>
              </a:spcBef>
              <a:spcAft>
                <a:spcPts val="0"/>
              </a:spcAft>
              <a:buSzPts val="1480"/>
              <a:buNone/>
            </a:pPr>
            <a:r>
              <a:rPr b="1" lang="en-US" sz="1200">
                <a:solidFill>
                  <a:srgbClr val="253356"/>
                </a:solidFill>
              </a:rPr>
              <a:t>Ingrid Hansen, DMRC Unit Leader</a:t>
            </a:r>
            <a:endParaRPr sz="1200"/>
          </a:p>
          <a:p>
            <a:pPr indent="0" lvl="0" marL="0" rtl="0" algn="l">
              <a:lnSpc>
                <a:spcPct val="115000"/>
              </a:lnSpc>
              <a:spcBef>
                <a:spcPts val="0"/>
              </a:spcBef>
              <a:spcAft>
                <a:spcPts val="0"/>
              </a:spcAft>
              <a:buSzPts val="1480"/>
              <a:buNone/>
            </a:pPr>
            <a:r>
              <a:rPr b="1" lang="en-US" sz="1200">
                <a:solidFill>
                  <a:srgbClr val="253356"/>
                </a:solidFill>
              </a:rPr>
              <a:t>Celeste Peart, DE BEST Leader</a:t>
            </a:r>
            <a:endParaRPr sz="1200"/>
          </a:p>
        </p:txBody>
      </p:sp>
      <p:pic>
        <p:nvPicPr>
          <p:cNvPr id="95" name="Google Shape;95;p1"/>
          <p:cNvPicPr preferRelativeResize="0"/>
          <p:nvPr/>
        </p:nvPicPr>
        <p:blipFill rotWithShape="1">
          <a:blip r:embed="rId3">
            <a:alphaModFix/>
          </a:blip>
          <a:srcRect b="0" l="0" r="0" t="0"/>
          <a:stretch/>
        </p:blipFill>
        <p:spPr>
          <a:xfrm>
            <a:off x="1568830" y="1397193"/>
            <a:ext cx="6095419" cy="4063613"/>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019"/>
              </a:srgbClr>
            </a:outerShdw>
          </a:effectLst>
        </p:spPr>
      </p:pic>
      <p:sp>
        <p:nvSpPr>
          <p:cNvPr id="96" name="Google Shape;96;p1"/>
          <p:cNvSpPr txBox="1"/>
          <p:nvPr/>
        </p:nvSpPr>
        <p:spPr>
          <a:xfrm>
            <a:off x="9269730" y="6488668"/>
            <a:ext cx="29222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4E8ED"/>
                </a:solidFill>
                <a:latin typeface="Arial"/>
                <a:ea typeface="Arial"/>
                <a:cs typeface="Arial"/>
                <a:sym typeface="Arial"/>
              </a:rPr>
              <a:t>2020 September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935ed5dcb1_0_8"/>
          <p:cNvSpPr txBox="1"/>
          <p:nvPr>
            <p:ph type="title"/>
          </p:nvPr>
        </p:nvSpPr>
        <p:spPr>
          <a:xfrm>
            <a:off x="252919" y="1128462"/>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solidFill>
                  <a:schemeClr val="lt1"/>
                </a:solidFill>
              </a:rPr>
              <a:t>PFA and Self-Care</a:t>
            </a:r>
            <a:r>
              <a:rPr b="1" lang="en-US" sz="3400">
                <a:solidFill>
                  <a:schemeClr val="dk1"/>
                </a:solidFill>
                <a:latin typeface="Arial"/>
                <a:ea typeface="Arial"/>
                <a:cs typeface="Arial"/>
                <a:sym typeface="Arial"/>
              </a:rPr>
              <a:t> </a:t>
            </a:r>
            <a:endParaRPr b="1" sz="3400"/>
          </a:p>
        </p:txBody>
      </p:sp>
      <p:pic>
        <p:nvPicPr>
          <p:cNvPr id="177" name="Google Shape;177;g935ed5dcb1_0_8"/>
          <p:cNvPicPr preferRelativeResize="0"/>
          <p:nvPr/>
        </p:nvPicPr>
        <p:blipFill>
          <a:blip r:embed="rId3">
            <a:alphaModFix/>
          </a:blip>
          <a:stretch>
            <a:fillRect/>
          </a:stretch>
        </p:blipFill>
        <p:spPr>
          <a:xfrm>
            <a:off x="121212" y="3872725"/>
            <a:ext cx="3210925" cy="2111990"/>
          </a:xfrm>
          <a:prstGeom prst="rect">
            <a:avLst/>
          </a:prstGeom>
          <a:noFill/>
          <a:ln>
            <a:noFill/>
          </a:ln>
        </p:spPr>
      </p:pic>
      <p:pic>
        <p:nvPicPr>
          <p:cNvPr id="178" name="Google Shape;178;g935ed5dcb1_0_8"/>
          <p:cNvPicPr preferRelativeResize="0"/>
          <p:nvPr/>
        </p:nvPicPr>
        <p:blipFill rotWithShape="1">
          <a:blip r:embed="rId4">
            <a:alphaModFix/>
          </a:blip>
          <a:srcRect b="8436" l="0" r="0" t="1716"/>
          <a:stretch/>
        </p:blipFill>
        <p:spPr>
          <a:xfrm>
            <a:off x="4091025" y="860587"/>
            <a:ext cx="7036500" cy="513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96005fe5bb_0_23"/>
          <p:cNvPicPr preferRelativeResize="0"/>
          <p:nvPr/>
        </p:nvPicPr>
        <p:blipFill>
          <a:blip r:embed="rId3">
            <a:alphaModFix/>
          </a:blip>
          <a:stretch>
            <a:fillRect/>
          </a:stretch>
        </p:blipFill>
        <p:spPr>
          <a:xfrm>
            <a:off x="3925450" y="970775"/>
            <a:ext cx="7289319" cy="4916449"/>
          </a:xfrm>
          <a:prstGeom prst="rect">
            <a:avLst/>
          </a:prstGeom>
          <a:noFill/>
          <a:ln>
            <a:noFill/>
          </a:ln>
        </p:spPr>
      </p:pic>
      <p:pic>
        <p:nvPicPr>
          <p:cNvPr id="185" name="Google Shape;185;g96005fe5bb_0_23"/>
          <p:cNvPicPr preferRelativeResize="0"/>
          <p:nvPr/>
        </p:nvPicPr>
        <p:blipFill>
          <a:blip r:embed="rId4">
            <a:alphaModFix/>
          </a:blip>
          <a:stretch>
            <a:fillRect/>
          </a:stretch>
        </p:blipFill>
        <p:spPr>
          <a:xfrm>
            <a:off x="9703600" y="5221250"/>
            <a:ext cx="2488400" cy="1636750"/>
          </a:xfrm>
          <a:prstGeom prst="rect">
            <a:avLst/>
          </a:prstGeom>
          <a:noFill/>
          <a:ln>
            <a:noFill/>
          </a:ln>
        </p:spPr>
      </p:pic>
      <p:sp>
        <p:nvSpPr>
          <p:cNvPr id="186" name="Google Shape;186;g96005fe5bb_0_23"/>
          <p:cNvSpPr/>
          <p:nvPr/>
        </p:nvSpPr>
        <p:spPr>
          <a:xfrm>
            <a:off x="261877" y="6242275"/>
            <a:ext cx="9143270" cy="522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9D9D9"/>
                </a:solidFill>
                <a:latin typeface="Arial"/>
              </a:rPr>
              <a:t>www.DelawareBEST.org</a:t>
            </a:r>
          </a:p>
        </p:txBody>
      </p:sp>
      <p:sp>
        <p:nvSpPr>
          <p:cNvPr id="187" name="Google Shape;187;g96005fe5bb_0_23"/>
          <p:cNvSpPr txBox="1"/>
          <p:nvPr/>
        </p:nvSpPr>
        <p:spPr>
          <a:xfrm>
            <a:off x="109900" y="891025"/>
            <a:ext cx="3384900" cy="509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4200">
                <a:solidFill>
                  <a:srgbClr val="FFFFFF"/>
                </a:solidFill>
                <a:latin typeface="Arial Black"/>
                <a:ea typeface="Arial Black"/>
                <a:cs typeface="Arial Black"/>
                <a:sym typeface="Arial Black"/>
              </a:rPr>
              <a:t>B</a:t>
            </a:r>
            <a:r>
              <a:rPr lang="en-US" sz="2800">
                <a:solidFill>
                  <a:srgbClr val="FFFFFF"/>
                </a:solidFill>
                <a:latin typeface="Arial Black"/>
                <a:ea typeface="Arial Black"/>
                <a:cs typeface="Arial Black"/>
                <a:sym typeface="Arial Black"/>
              </a:rPr>
              <a:t>ehavioral and</a:t>
            </a:r>
            <a:endParaRPr sz="28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rPr lang="en-US" sz="4200">
                <a:solidFill>
                  <a:srgbClr val="FFFFFF"/>
                </a:solidFill>
                <a:latin typeface="Arial Black"/>
                <a:ea typeface="Arial Black"/>
                <a:cs typeface="Arial Black"/>
                <a:sym typeface="Arial Black"/>
              </a:rPr>
              <a:t>E</a:t>
            </a:r>
            <a:r>
              <a:rPr lang="en-US" sz="2800">
                <a:solidFill>
                  <a:srgbClr val="FFFFFF"/>
                </a:solidFill>
                <a:latin typeface="Arial Black"/>
                <a:ea typeface="Arial Black"/>
                <a:cs typeface="Arial Black"/>
                <a:sym typeface="Arial Black"/>
              </a:rPr>
              <a:t>motional </a:t>
            </a:r>
            <a:endParaRPr sz="28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rPr lang="en-US" sz="4200">
                <a:solidFill>
                  <a:srgbClr val="FFFFFF"/>
                </a:solidFill>
                <a:latin typeface="Arial Black"/>
                <a:ea typeface="Arial Black"/>
                <a:cs typeface="Arial Black"/>
                <a:sym typeface="Arial Black"/>
              </a:rPr>
              <a:t>S</a:t>
            </a:r>
            <a:r>
              <a:rPr lang="en-US" sz="2800">
                <a:solidFill>
                  <a:srgbClr val="FFFFFF"/>
                </a:solidFill>
                <a:latin typeface="Arial Black"/>
                <a:ea typeface="Arial Black"/>
                <a:cs typeface="Arial Black"/>
                <a:sym typeface="Arial Black"/>
              </a:rPr>
              <a:t>upport</a:t>
            </a:r>
            <a:endParaRPr sz="28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rPr lang="en-US" sz="4200">
                <a:solidFill>
                  <a:srgbClr val="FFFFFF"/>
                </a:solidFill>
                <a:latin typeface="Arial Black"/>
                <a:ea typeface="Arial Black"/>
                <a:cs typeface="Arial Black"/>
                <a:sym typeface="Arial Black"/>
              </a:rPr>
              <a:t>T</a:t>
            </a:r>
            <a:r>
              <a:rPr lang="en-US" sz="2800">
                <a:solidFill>
                  <a:srgbClr val="FFFFFF"/>
                </a:solidFill>
                <a:latin typeface="Arial Black"/>
                <a:ea typeface="Arial Black"/>
                <a:cs typeface="Arial Black"/>
                <a:sym typeface="Arial Black"/>
              </a:rPr>
              <a:t>eam</a:t>
            </a:r>
            <a:endParaRPr sz="28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t/>
            </a:r>
            <a:endParaRPr sz="32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t/>
            </a:r>
            <a:endParaRPr sz="3200">
              <a:solidFill>
                <a:srgbClr val="FFFFFF"/>
              </a:solidFill>
              <a:latin typeface="Arial Black"/>
              <a:ea typeface="Arial Black"/>
              <a:cs typeface="Arial Black"/>
              <a:sym typeface="Arial Black"/>
            </a:endParaRPr>
          </a:p>
          <a:p>
            <a:pPr indent="0" lvl="0" marL="0" rtl="0" algn="l">
              <a:lnSpc>
                <a:spcPct val="90000"/>
              </a:lnSpc>
              <a:spcBef>
                <a:spcPts val="0"/>
              </a:spcBef>
              <a:spcAft>
                <a:spcPts val="0"/>
              </a:spcAft>
              <a:buNone/>
            </a:pPr>
            <a:r>
              <a:rPr lang="en-US" sz="3300">
                <a:solidFill>
                  <a:srgbClr val="FFFFFF"/>
                </a:solidFill>
              </a:rPr>
              <a:t>Upcoming</a:t>
            </a:r>
            <a:endParaRPr sz="3300">
              <a:solidFill>
                <a:srgbClr val="FFFFFF"/>
              </a:solidFill>
            </a:endParaRPr>
          </a:p>
          <a:p>
            <a:pPr indent="0" lvl="0" marL="0" rtl="0" algn="l">
              <a:lnSpc>
                <a:spcPct val="90000"/>
              </a:lnSpc>
              <a:spcBef>
                <a:spcPts val="0"/>
              </a:spcBef>
              <a:spcAft>
                <a:spcPts val="0"/>
              </a:spcAft>
              <a:buNone/>
            </a:pPr>
            <a:r>
              <a:rPr lang="en-US" sz="3300">
                <a:solidFill>
                  <a:srgbClr val="FFFFFF"/>
                </a:solidFill>
              </a:rPr>
              <a:t>Meeting:</a:t>
            </a:r>
            <a:endParaRPr sz="3300">
              <a:solidFill>
                <a:srgbClr val="FFFFFF"/>
              </a:solidFill>
            </a:endParaRPr>
          </a:p>
          <a:p>
            <a:pPr indent="0" lvl="0" marL="0" rtl="0" algn="l">
              <a:lnSpc>
                <a:spcPct val="90000"/>
              </a:lnSpc>
              <a:spcBef>
                <a:spcPts val="0"/>
              </a:spcBef>
              <a:spcAft>
                <a:spcPts val="0"/>
              </a:spcAft>
              <a:buNone/>
            </a:pPr>
            <a:r>
              <a:t/>
            </a:r>
            <a:endParaRPr sz="3300">
              <a:solidFill>
                <a:srgbClr val="FFFFFF"/>
              </a:solidFill>
            </a:endParaRPr>
          </a:p>
          <a:p>
            <a:pPr indent="0" lvl="0" marL="0" rtl="0" algn="l">
              <a:lnSpc>
                <a:spcPct val="90000"/>
              </a:lnSpc>
              <a:spcBef>
                <a:spcPts val="0"/>
              </a:spcBef>
              <a:spcAft>
                <a:spcPts val="0"/>
              </a:spcAft>
              <a:buNone/>
            </a:pPr>
            <a:r>
              <a:rPr lang="en-US" sz="2100">
                <a:solidFill>
                  <a:srgbClr val="FFFFFF"/>
                </a:solidFill>
              </a:rPr>
              <a:t>Thursday, Sept 10</a:t>
            </a:r>
            <a:endParaRPr sz="2100">
              <a:solidFill>
                <a:srgbClr val="FFFFFF"/>
              </a:solidFill>
            </a:endParaRPr>
          </a:p>
          <a:p>
            <a:pPr indent="0" lvl="0" marL="0" rtl="0" algn="l">
              <a:lnSpc>
                <a:spcPct val="90000"/>
              </a:lnSpc>
              <a:spcBef>
                <a:spcPts val="0"/>
              </a:spcBef>
              <a:spcAft>
                <a:spcPts val="0"/>
              </a:spcAft>
              <a:buNone/>
            </a:pPr>
            <a:r>
              <a:rPr lang="en-US" sz="2100">
                <a:solidFill>
                  <a:srgbClr val="FFFFFF"/>
                </a:solidFill>
              </a:rPr>
              <a:t>6:30 p.m.</a:t>
            </a:r>
            <a:endParaRPr sz="2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nvSpPr>
        <p:spPr>
          <a:xfrm>
            <a:off x="836650" y="326575"/>
            <a:ext cx="10499400" cy="60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72B62"/>
              </a:buClr>
              <a:buSzPts val="3200"/>
              <a:buFont typeface="Arial Black"/>
              <a:buNone/>
            </a:pPr>
            <a:r>
              <a:rPr lang="en-US" sz="3400">
                <a:solidFill>
                  <a:srgbClr val="072B62"/>
                </a:solidFill>
                <a:latin typeface="Arial Black"/>
                <a:ea typeface="Arial Black"/>
                <a:cs typeface="Arial Black"/>
                <a:sym typeface="Arial Black"/>
              </a:rPr>
              <a:t>DMRC: What Is Your </a:t>
            </a:r>
            <a:r>
              <a:rPr lang="en-US" sz="3400">
                <a:solidFill>
                  <a:srgbClr val="072B62"/>
                </a:solidFill>
                <a:latin typeface="Arial Black"/>
                <a:ea typeface="Arial Black"/>
                <a:cs typeface="Arial Black"/>
                <a:sym typeface="Arial Black"/>
              </a:rPr>
              <a:t>Specialty</a:t>
            </a:r>
            <a:r>
              <a:rPr lang="en-US" sz="3400">
                <a:solidFill>
                  <a:srgbClr val="072B62"/>
                </a:solidFill>
                <a:latin typeface="Arial Black"/>
                <a:ea typeface="Arial Black"/>
                <a:cs typeface="Arial Black"/>
                <a:sym typeface="Arial Black"/>
              </a:rPr>
              <a:t>?</a:t>
            </a:r>
            <a:endParaRPr b="0" i="0" sz="1600" u="none" cap="none" strike="noStrike">
              <a:solidFill>
                <a:srgbClr val="000000"/>
              </a:solidFill>
              <a:latin typeface="Arial"/>
              <a:ea typeface="Arial"/>
              <a:cs typeface="Arial"/>
              <a:sym typeface="Arial"/>
            </a:endParaRPr>
          </a:p>
        </p:txBody>
      </p:sp>
      <p:sp>
        <p:nvSpPr>
          <p:cNvPr id="194" name="Google Shape;194;p5"/>
          <p:cNvSpPr/>
          <p:nvPr/>
        </p:nvSpPr>
        <p:spPr>
          <a:xfrm>
            <a:off x="406150" y="1024750"/>
            <a:ext cx="11360400" cy="5539800"/>
          </a:xfrm>
          <a:prstGeom prst="roundRect">
            <a:avLst>
              <a:gd fmla="val 16667" name="adj"/>
            </a:avLst>
          </a:prstGeom>
          <a:solidFill>
            <a:srgbClr val="F3F7FB"/>
          </a:solidFill>
          <a:ln cap="flat" cmpd="sng" w="107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5"/>
          <p:cNvSpPr/>
          <p:nvPr/>
        </p:nvSpPr>
        <p:spPr>
          <a:xfrm rot="181131">
            <a:off x="2558771" y="3384255"/>
            <a:ext cx="4323600" cy="6462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Arial"/>
                <a:ea typeface="Arial"/>
                <a:cs typeface="Arial"/>
                <a:sym typeface="Arial"/>
              </a:rPr>
              <a:t>Interpreter Corps           </a:t>
            </a:r>
            <a:endParaRPr b="1" sz="3600">
              <a:solidFill>
                <a:srgbClr val="002060"/>
              </a:solidFill>
            </a:endParaRPr>
          </a:p>
          <a:p>
            <a:pPr indent="0" lvl="0" marL="0" marR="0" rtl="0" algn="ctr">
              <a:lnSpc>
                <a:spcPct val="100000"/>
              </a:lnSpc>
              <a:spcBef>
                <a:spcPts val="0"/>
              </a:spcBef>
              <a:spcAft>
                <a:spcPts val="0"/>
              </a:spcAft>
              <a:buClr>
                <a:srgbClr val="000000"/>
              </a:buClr>
              <a:buSzPts val="3600"/>
              <a:buFont typeface="Arial"/>
              <a:buNone/>
            </a:pPr>
            <a:r>
              <a:t/>
            </a:r>
            <a:endParaRPr b="1" sz="3600">
              <a:solidFill>
                <a:srgbClr val="002060"/>
              </a:solidFil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2060"/>
              </a:solidFill>
              <a:latin typeface="Arial"/>
              <a:ea typeface="Arial"/>
              <a:cs typeface="Arial"/>
              <a:sym typeface="Arial"/>
            </a:endParaRPr>
          </a:p>
        </p:txBody>
      </p:sp>
      <p:sp>
        <p:nvSpPr>
          <p:cNvPr id="196" name="Google Shape;196;p5"/>
          <p:cNvSpPr/>
          <p:nvPr/>
        </p:nvSpPr>
        <p:spPr>
          <a:xfrm rot="-157985">
            <a:off x="211595" y="4263469"/>
            <a:ext cx="8770159" cy="64628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1155CC"/>
                </a:solidFill>
                <a:latin typeface="Arial"/>
                <a:ea typeface="Arial"/>
                <a:cs typeface="Arial"/>
                <a:sym typeface="Arial"/>
              </a:rPr>
              <a:t>Community Naloxone Trainers</a:t>
            </a:r>
            <a:endParaRPr b="1" i="0" sz="3600" u="none" cap="none" strike="noStrike">
              <a:solidFill>
                <a:srgbClr val="1155CC"/>
              </a:solidFill>
              <a:latin typeface="Arial"/>
              <a:ea typeface="Arial"/>
              <a:cs typeface="Arial"/>
              <a:sym typeface="Arial"/>
            </a:endParaRPr>
          </a:p>
        </p:txBody>
      </p:sp>
      <p:sp>
        <p:nvSpPr>
          <p:cNvPr id="197" name="Google Shape;197;p5"/>
          <p:cNvSpPr/>
          <p:nvPr/>
        </p:nvSpPr>
        <p:spPr>
          <a:xfrm>
            <a:off x="3476259" y="5857332"/>
            <a:ext cx="5239500" cy="646200"/>
          </a:xfrm>
          <a:prstGeom prst="rect">
            <a:avLst/>
          </a:prstGeom>
          <a:noFill/>
          <a:ln>
            <a:noFill/>
          </a:ln>
          <a:effectLst>
            <a:reflection blurRad="0" dir="5400000" dist="50800" endA="300" endPos="55500" fadeDir="5400000" kx="0" rotWithShape="0" algn="bl" stA="50000" stPos="0" sy="-100000" ky="0"/>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72B62"/>
                </a:solidFill>
                <a:latin typeface="Arial"/>
                <a:ea typeface="Arial"/>
                <a:cs typeface="Arial"/>
                <a:sym typeface="Arial"/>
              </a:rPr>
              <a:t>DMRC Advisory Board</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rot="-204867">
            <a:off x="521210" y="2498728"/>
            <a:ext cx="5762429" cy="6461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Arial"/>
                <a:ea typeface="Arial"/>
                <a:cs typeface="Arial"/>
                <a:sym typeface="Arial"/>
              </a:rPr>
              <a:t>Stop the Bleed Trainers</a:t>
            </a:r>
            <a:endParaRPr b="0" i="0" sz="1400" u="none" cap="none" strike="noStrike">
              <a:solidFill>
                <a:srgbClr val="000000"/>
              </a:solidFill>
              <a:latin typeface="Arial"/>
              <a:ea typeface="Arial"/>
              <a:cs typeface="Arial"/>
              <a:sym typeface="Arial"/>
            </a:endParaRPr>
          </a:p>
        </p:txBody>
      </p:sp>
      <p:sp>
        <p:nvSpPr>
          <p:cNvPr id="199" name="Google Shape;199;p5"/>
          <p:cNvSpPr/>
          <p:nvPr/>
        </p:nvSpPr>
        <p:spPr>
          <a:xfrm>
            <a:off x="1586796" y="1127405"/>
            <a:ext cx="8999100" cy="12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A8CAEE"/>
                </a:solidFill>
                <a:latin typeface="Arial"/>
                <a:ea typeface="Arial"/>
                <a:cs typeface="Arial"/>
                <a:sym typeface="Arial"/>
              </a:rPr>
              <a:t>Delaware Behavioral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A8CAEE"/>
                </a:solidFill>
                <a:latin typeface="Arial"/>
                <a:ea typeface="Arial"/>
                <a:cs typeface="Arial"/>
                <a:sym typeface="Arial"/>
              </a:rPr>
              <a:t>and Emotional Support Team (DE BEST)</a:t>
            </a:r>
            <a:endParaRPr b="0" i="0" sz="1400" u="none" cap="none" strike="noStrike">
              <a:solidFill>
                <a:srgbClr val="000000"/>
              </a:solidFill>
              <a:latin typeface="Arial"/>
              <a:ea typeface="Arial"/>
              <a:cs typeface="Arial"/>
              <a:sym typeface="Arial"/>
            </a:endParaRPr>
          </a:p>
        </p:txBody>
      </p:sp>
      <p:sp>
        <p:nvSpPr>
          <p:cNvPr id="200" name="Google Shape;200;p5"/>
          <p:cNvSpPr/>
          <p:nvPr/>
        </p:nvSpPr>
        <p:spPr>
          <a:xfrm rot="210488">
            <a:off x="4335976" y="5103866"/>
            <a:ext cx="7309998" cy="6441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rgbClr val="FF0000"/>
                </a:solidFill>
              </a:rPr>
              <a:t>Flu Vaccination Support Team</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rot="332551">
            <a:off x="6252936" y="2868758"/>
            <a:ext cx="5382866" cy="73756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3600"/>
              <a:buFont typeface="Arial"/>
              <a:buNone/>
            </a:pPr>
            <a:r>
              <a:rPr b="1" lang="en-US" sz="3600">
                <a:solidFill>
                  <a:srgbClr val="0E57C4"/>
                </a:solidFill>
              </a:rPr>
              <a:t>Shelter Support Team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93229b0227_1_36"/>
          <p:cNvPicPr preferRelativeResize="0"/>
          <p:nvPr/>
        </p:nvPicPr>
        <p:blipFill rotWithShape="1">
          <a:blip r:embed="rId3">
            <a:alphaModFix amt="15000"/>
          </a:blip>
          <a:srcRect b="7672" l="0" r="0" t="0"/>
          <a:stretch/>
        </p:blipFill>
        <p:spPr>
          <a:xfrm>
            <a:off x="3478225" y="439625"/>
            <a:ext cx="8351100" cy="7195649"/>
          </a:xfrm>
          <a:prstGeom prst="rect">
            <a:avLst/>
          </a:prstGeom>
          <a:noFill/>
          <a:ln>
            <a:noFill/>
          </a:ln>
        </p:spPr>
      </p:pic>
      <p:sp>
        <p:nvSpPr>
          <p:cNvPr id="208" name="Google Shape;208;g93229b0227_1_36"/>
          <p:cNvSpPr txBox="1"/>
          <p:nvPr>
            <p:ph type="title"/>
          </p:nvPr>
        </p:nvSpPr>
        <p:spPr>
          <a:xfrm>
            <a:off x="252919" y="1123837"/>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72B62"/>
              </a:buClr>
              <a:buSzPts val="3600"/>
              <a:buFont typeface="Arial Black"/>
              <a:buNone/>
            </a:pPr>
            <a:r>
              <a:rPr lang="en-US">
                <a:solidFill>
                  <a:schemeClr val="lt1"/>
                </a:solidFill>
              </a:rPr>
              <a:t>Welcome !!</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rPr lang="en-US">
                <a:solidFill>
                  <a:schemeClr val="lt1"/>
                </a:solidFill>
              </a:rPr>
              <a:t>DMRC</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rPr lang="en-US">
                <a:solidFill>
                  <a:schemeClr val="lt1"/>
                </a:solidFill>
              </a:rPr>
              <a:t>Interpreter</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rPr lang="en-US">
                <a:solidFill>
                  <a:schemeClr val="lt1"/>
                </a:solidFill>
              </a:rPr>
              <a:t>Corps</a:t>
            </a:r>
            <a:endParaRPr>
              <a:solidFill>
                <a:srgbClr val="072B62"/>
              </a:solidFill>
            </a:endParaRPr>
          </a:p>
          <a:p>
            <a:pPr indent="0" lvl="0" marL="0" rtl="0" algn="l">
              <a:lnSpc>
                <a:spcPct val="90000"/>
              </a:lnSpc>
              <a:spcBef>
                <a:spcPts val="0"/>
              </a:spcBef>
              <a:spcAft>
                <a:spcPts val="0"/>
              </a:spcAft>
              <a:buClr>
                <a:srgbClr val="072B62"/>
              </a:buClr>
              <a:buSzPts val="3600"/>
              <a:buFont typeface="Arial Black"/>
              <a:buNone/>
            </a:pPr>
            <a:r>
              <a:t/>
            </a:r>
            <a:endParaRPr>
              <a:solidFill>
                <a:srgbClr val="072B62"/>
              </a:solidFill>
            </a:endParaRPr>
          </a:p>
          <a:p>
            <a:pPr indent="0" lvl="0" marL="0" rtl="0" algn="l">
              <a:lnSpc>
                <a:spcPct val="90000"/>
              </a:lnSpc>
              <a:spcBef>
                <a:spcPts val="0"/>
              </a:spcBef>
              <a:spcAft>
                <a:spcPts val="0"/>
              </a:spcAft>
              <a:buClr>
                <a:srgbClr val="072B62"/>
              </a:buClr>
              <a:buSzPts val="3600"/>
              <a:buFont typeface="Arial Black"/>
              <a:buNone/>
            </a:pPr>
            <a:r>
              <a:t/>
            </a:r>
            <a:endParaRPr>
              <a:solidFill>
                <a:srgbClr val="072B62"/>
              </a:solidFill>
            </a:endParaRPr>
          </a:p>
        </p:txBody>
      </p:sp>
      <p:sp>
        <p:nvSpPr>
          <p:cNvPr id="209" name="Google Shape;209;g93229b0227_1_36"/>
          <p:cNvSpPr txBox="1"/>
          <p:nvPr>
            <p:ph idx="1" type="body"/>
          </p:nvPr>
        </p:nvSpPr>
        <p:spPr>
          <a:xfrm>
            <a:off x="3478225" y="725375"/>
            <a:ext cx="8351100" cy="3297000"/>
          </a:xfrm>
          <a:prstGeom prst="rect">
            <a:avLst/>
          </a:prstGeom>
          <a:noFill/>
          <a:ln>
            <a:noFill/>
          </a:ln>
          <a:effectLst>
            <a:outerShdw blurRad="57150" rotWithShape="0" algn="bl" dir="3480000" dist="19050">
              <a:srgbClr val="000000">
                <a:alpha val="50000"/>
              </a:srgbClr>
            </a:outerShdw>
          </a:effectLst>
        </p:spPr>
        <p:txBody>
          <a:bodyPr anchorCtr="0" anchor="t" bIns="45700" lIns="91425" spcFirstLastPara="1" rIns="91425" wrap="square" tIns="45700">
            <a:noAutofit/>
          </a:bodyPr>
          <a:lstStyle/>
          <a:p>
            <a:pPr indent="0" lvl="0" marL="0" rtl="0" algn="ctr">
              <a:lnSpc>
                <a:spcPct val="90000"/>
              </a:lnSpc>
              <a:spcBef>
                <a:spcPts val="1200"/>
              </a:spcBef>
              <a:spcAft>
                <a:spcPts val="0"/>
              </a:spcAft>
              <a:buSzPts val="1800"/>
              <a:buNone/>
            </a:pPr>
            <a:r>
              <a:rPr b="1" lang="en-US" sz="3200">
                <a:solidFill>
                  <a:schemeClr val="accent1"/>
                </a:solidFill>
              </a:rPr>
              <a:t>Do you know more than one language??</a:t>
            </a:r>
            <a:endParaRPr b="1" sz="3200">
              <a:solidFill>
                <a:schemeClr val="accent1"/>
              </a:solidFill>
            </a:endParaRPr>
          </a:p>
          <a:p>
            <a:pPr indent="0" lvl="0" marL="0" rtl="0" algn="ctr">
              <a:lnSpc>
                <a:spcPct val="90000"/>
              </a:lnSpc>
              <a:spcBef>
                <a:spcPts val="1200"/>
              </a:spcBef>
              <a:spcAft>
                <a:spcPts val="0"/>
              </a:spcAft>
              <a:buSzPts val="1800"/>
              <a:buNone/>
            </a:pPr>
            <a:r>
              <a:t/>
            </a:r>
            <a:endParaRPr b="1" sz="4100">
              <a:solidFill>
                <a:schemeClr val="accent1"/>
              </a:solidFill>
            </a:endParaRPr>
          </a:p>
          <a:p>
            <a:pPr indent="0" lvl="0" marL="0" rtl="0" algn="ctr">
              <a:lnSpc>
                <a:spcPct val="90000"/>
              </a:lnSpc>
              <a:spcBef>
                <a:spcPts val="1200"/>
              </a:spcBef>
              <a:spcAft>
                <a:spcPts val="0"/>
              </a:spcAft>
              <a:buSzPts val="1800"/>
              <a:buNone/>
            </a:pPr>
            <a:r>
              <a:t/>
            </a:r>
            <a:endParaRPr b="1" sz="4100">
              <a:solidFill>
                <a:schemeClr val="accent1"/>
              </a:solidFill>
            </a:endParaRPr>
          </a:p>
          <a:p>
            <a:pPr indent="0" lvl="0" marL="0" rtl="0" algn="ctr">
              <a:lnSpc>
                <a:spcPct val="90000"/>
              </a:lnSpc>
              <a:spcBef>
                <a:spcPts val="1200"/>
              </a:spcBef>
              <a:spcAft>
                <a:spcPts val="0"/>
              </a:spcAft>
              <a:buSzPts val="1800"/>
              <a:buNone/>
            </a:pPr>
            <a:r>
              <a:rPr b="1" lang="en-US" sz="4100">
                <a:solidFill>
                  <a:schemeClr val="accent1"/>
                </a:solidFill>
              </a:rPr>
              <a:t>Join the team today !!</a:t>
            </a:r>
            <a:endParaRPr sz="1800">
              <a:solidFill>
                <a:srgbClr val="253356"/>
              </a:solidFill>
            </a:endParaRPr>
          </a:p>
        </p:txBody>
      </p:sp>
      <p:pic>
        <p:nvPicPr>
          <p:cNvPr id="210" name="Google Shape;210;g93229b0227_1_36"/>
          <p:cNvPicPr preferRelativeResize="0"/>
          <p:nvPr/>
        </p:nvPicPr>
        <p:blipFill>
          <a:blip r:embed="rId4">
            <a:alphaModFix/>
          </a:blip>
          <a:stretch>
            <a:fillRect/>
          </a:stretch>
        </p:blipFill>
        <p:spPr>
          <a:xfrm>
            <a:off x="342925" y="4118075"/>
            <a:ext cx="2757950" cy="1722700"/>
          </a:xfrm>
          <a:prstGeom prst="rect">
            <a:avLst/>
          </a:prstGeom>
          <a:noFill/>
          <a:ln>
            <a:noFill/>
          </a:ln>
        </p:spPr>
      </p:pic>
      <p:sp>
        <p:nvSpPr>
          <p:cNvPr id="211" name="Google Shape;211;g93229b0227_1_36"/>
          <p:cNvSpPr txBox="1"/>
          <p:nvPr/>
        </p:nvSpPr>
        <p:spPr>
          <a:xfrm>
            <a:off x="3824650" y="4835775"/>
            <a:ext cx="7605600" cy="1626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Clr>
                <a:schemeClr val="dk1"/>
              </a:buClr>
              <a:buSzPts val="1800"/>
              <a:buFont typeface="Arial"/>
              <a:buNone/>
            </a:pPr>
            <a:r>
              <a:rPr lang="en-US" sz="2500">
                <a:solidFill>
                  <a:srgbClr val="021127"/>
                </a:solidFill>
              </a:rPr>
              <a:t>Upcoming Interpreting Training:</a:t>
            </a:r>
            <a:endParaRPr sz="2500">
              <a:solidFill>
                <a:srgbClr val="021127"/>
              </a:solidFill>
            </a:endParaRPr>
          </a:p>
          <a:p>
            <a:pPr indent="-349250" lvl="0" marL="914400" rtl="0" algn="l">
              <a:lnSpc>
                <a:spcPct val="90000"/>
              </a:lnSpc>
              <a:spcBef>
                <a:spcPts val="1200"/>
              </a:spcBef>
              <a:spcAft>
                <a:spcPts val="0"/>
              </a:spcAft>
              <a:buClr>
                <a:schemeClr val="accent1"/>
              </a:buClr>
              <a:buSzPts val="1900"/>
              <a:buFont typeface="Noto Sans Symbols"/>
              <a:buChar char="●"/>
            </a:pPr>
            <a:r>
              <a:rPr lang="en-US" sz="1900">
                <a:solidFill>
                  <a:srgbClr val="021127"/>
                </a:solidFill>
              </a:rPr>
              <a:t>Sept 21 - Oct 2  (4 hour sessions each)</a:t>
            </a:r>
            <a:endParaRPr sz="1900">
              <a:solidFill>
                <a:srgbClr val="021127"/>
              </a:solidFill>
            </a:endParaRPr>
          </a:p>
          <a:p>
            <a:pPr indent="-349250" lvl="0" marL="914400" rtl="0" algn="l">
              <a:lnSpc>
                <a:spcPct val="90000"/>
              </a:lnSpc>
              <a:spcBef>
                <a:spcPts val="0"/>
              </a:spcBef>
              <a:spcAft>
                <a:spcPts val="0"/>
              </a:spcAft>
              <a:buClr>
                <a:schemeClr val="accent1"/>
              </a:buClr>
              <a:buSzPts val="1900"/>
              <a:buFont typeface="Noto Sans Symbols"/>
              <a:buChar char="●"/>
            </a:pPr>
            <a:r>
              <a:rPr lang="en-US" sz="1900">
                <a:solidFill>
                  <a:srgbClr val="021127"/>
                </a:solidFill>
              </a:rPr>
              <a:t>Online Hybrid</a:t>
            </a:r>
            <a:endParaRPr sz="1900">
              <a:solidFill>
                <a:srgbClr val="021127"/>
              </a:solidFill>
            </a:endParaRPr>
          </a:p>
          <a:p>
            <a:pPr indent="-349250" lvl="0" marL="914400" rtl="0" algn="l">
              <a:lnSpc>
                <a:spcPct val="90000"/>
              </a:lnSpc>
              <a:spcBef>
                <a:spcPts val="0"/>
              </a:spcBef>
              <a:spcAft>
                <a:spcPts val="0"/>
              </a:spcAft>
              <a:buClr>
                <a:schemeClr val="accent1"/>
              </a:buClr>
              <a:buSzPts val="1900"/>
              <a:buFont typeface="Noto Sans Symbols"/>
              <a:buChar char="●"/>
            </a:pPr>
            <a:r>
              <a:rPr lang="en-US" sz="1900">
                <a:solidFill>
                  <a:srgbClr val="021127"/>
                </a:solidFill>
              </a:rPr>
              <a:t>Must Register: </a:t>
            </a:r>
            <a:r>
              <a:rPr lang="en-US" sz="1900">
                <a:solidFill>
                  <a:srgbClr val="253356"/>
                </a:solidFill>
                <a:uFill>
                  <a:noFill/>
                </a:uFill>
                <a:hlinkClick r:id="rId5">
                  <a:extLst>
                    <a:ext uri="{A12FA001-AC4F-418D-AE19-62706E023703}">
                      <ahyp:hlinkClr val="tx"/>
                    </a:ext>
                  </a:extLst>
                </a:hlinkClick>
              </a:rPr>
              <a:t>www.Delawaremrc.org</a:t>
            </a:r>
            <a:r>
              <a:rPr lang="en-US" sz="1900">
                <a:solidFill>
                  <a:srgbClr val="253356"/>
                </a:solidFill>
              </a:rPr>
              <a:t> for Information</a:t>
            </a:r>
            <a:endParaRPr sz="1900">
              <a:solidFill>
                <a:srgbClr val="253356"/>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txBox="1"/>
          <p:nvPr>
            <p:ph type="title"/>
          </p:nvPr>
        </p:nvSpPr>
        <p:spPr>
          <a:xfrm>
            <a:off x="252919" y="1123837"/>
            <a:ext cx="2947482" cy="46011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72B62"/>
              </a:buClr>
              <a:buSzPts val="3600"/>
              <a:buFont typeface="Arial Black"/>
              <a:buNone/>
            </a:pPr>
            <a:r>
              <a:rPr lang="en-US">
                <a:solidFill>
                  <a:schemeClr val="lt1"/>
                </a:solidFill>
              </a:rPr>
              <a:t>Flu </a:t>
            </a:r>
            <a:r>
              <a:rPr lang="en-US" sz="3300">
                <a:solidFill>
                  <a:schemeClr val="lt1"/>
                </a:solidFill>
              </a:rPr>
              <a:t>Vaccination </a:t>
            </a:r>
            <a:r>
              <a:rPr lang="en-US">
                <a:solidFill>
                  <a:schemeClr val="lt1"/>
                </a:solidFill>
              </a:rPr>
              <a:t>Support Team</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t/>
            </a:r>
            <a:endParaRPr>
              <a:solidFill>
                <a:schemeClr val="lt1"/>
              </a:solidFill>
            </a:endParaRPr>
          </a:p>
          <a:p>
            <a:pPr indent="0" lvl="0" marL="0" rtl="0" algn="l">
              <a:lnSpc>
                <a:spcPct val="90000"/>
              </a:lnSpc>
              <a:spcBef>
                <a:spcPts val="0"/>
              </a:spcBef>
              <a:spcAft>
                <a:spcPts val="0"/>
              </a:spcAft>
              <a:buClr>
                <a:srgbClr val="072B62"/>
              </a:buClr>
              <a:buSzPts val="3600"/>
              <a:buFont typeface="Arial Black"/>
              <a:buNone/>
            </a:pPr>
            <a:r>
              <a:t/>
            </a:r>
            <a:endParaRPr>
              <a:solidFill>
                <a:schemeClr val="lt1"/>
              </a:solidFill>
            </a:endParaRPr>
          </a:p>
        </p:txBody>
      </p:sp>
      <p:sp>
        <p:nvSpPr>
          <p:cNvPr id="218" name="Google Shape;218;p19"/>
          <p:cNvSpPr txBox="1"/>
          <p:nvPr>
            <p:ph idx="1" type="body"/>
          </p:nvPr>
        </p:nvSpPr>
        <p:spPr>
          <a:xfrm>
            <a:off x="3867900" y="922275"/>
            <a:ext cx="6998400" cy="50964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rmAutofit/>
          </a:bodyPr>
          <a:lstStyle/>
          <a:p>
            <a:pPr indent="0" lvl="0" marL="0" rtl="0" algn="ctr">
              <a:lnSpc>
                <a:spcPct val="90000"/>
              </a:lnSpc>
              <a:spcBef>
                <a:spcPts val="1200"/>
              </a:spcBef>
              <a:spcAft>
                <a:spcPts val="0"/>
              </a:spcAft>
              <a:buSzPts val="2000"/>
              <a:buNone/>
            </a:pPr>
            <a:r>
              <a:rPr b="1" lang="en-US" sz="4900"/>
              <a:t>Fall Flu Clinics</a:t>
            </a:r>
            <a:endParaRPr b="1" sz="4900"/>
          </a:p>
          <a:p>
            <a:pPr indent="0" lvl="0" marL="0" rtl="0" algn="l">
              <a:lnSpc>
                <a:spcPct val="90000"/>
              </a:lnSpc>
              <a:spcBef>
                <a:spcPts val="0"/>
              </a:spcBef>
              <a:spcAft>
                <a:spcPts val="0"/>
              </a:spcAft>
              <a:buNone/>
            </a:pPr>
            <a:r>
              <a:t/>
            </a:r>
            <a:endParaRPr sz="2400"/>
          </a:p>
          <a:p>
            <a:pPr indent="0" lvl="0" marL="0" rtl="0" algn="ctr">
              <a:lnSpc>
                <a:spcPct val="90000"/>
              </a:lnSpc>
              <a:spcBef>
                <a:spcPts val="1200"/>
              </a:spcBef>
              <a:spcAft>
                <a:spcPts val="0"/>
              </a:spcAft>
              <a:buSzPts val="2000"/>
              <a:buNone/>
            </a:pPr>
            <a:r>
              <a:t/>
            </a:r>
            <a:endParaRPr sz="2400"/>
          </a:p>
          <a:p>
            <a:pPr indent="0" lvl="0" marL="0" rtl="0" algn="ctr">
              <a:lnSpc>
                <a:spcPct val="90000"/>
              </a:lnSpc>
              <a:spcBef>
                <a:spcPts val="1200"/>
              </a:spcBef>
              <a:spcAft>
                <a:spcPts val="0"/>
              </a:spcAft>
              <a:buSzPts val="2000"/>
              <a:buNone/>
            </a:pPr>
            <a:r>
              <a:rPr lang="en-US" sz="2400"/>
              <a:t>In-Service Training Required:</a:t>
            </a:r>
            <a:endParaRPr sz="2400"/>
          </a:p>
          <a:p>
            <a:pPr indent="0" lvl="0" marL="0" rtl="0" algn="ctr">
              <a:lnSpc>
                <a:spcPct val="90000"/>
              </a:lnSpc>
              <a:spcBef>
                <a:spcPts val="1200"/>
              </a:spcBef>
              <a:spcAft>
                <a:spcPts val="0"/>
              </a:spcAft>
              <a:buSzPts val="2000"/>
              <a:buNone/>
            </a:pPr>
            <a:r>
              <a:rPr lang="en-US" sz="2400"/>
              <a:t>Influenza &amp; COVID-19</a:t>
            </a:r>
            <a:endParaRPr sz="2400"/>
          </a:p>
          <a:p>
            <a:pPr indent="457200" lvl="0" marL="0" rtl="0" algn="l">
              <a:lnSpc>
                <a:spcPct val="90000"/>
              </a:lnSpc>
              <a:spcBef>
                <a:spcPts val="1200"/>
              </a:spcBef>
              <a:spcAft>
                <a:spcPts val="0"/>
              </a:spcAft>
              <a:buSzPts val="2000"/>
              <a:buNone/>
            </a:pPr>
            <a:r>
              <a:t/>
            </a:r>
            <a:endParaRPr sz="2400"/>
          </a:p>
          <a:p>
            <a:pPr indent="0" lvl="0" marL="0" rtl="0" algn="ctr">
              <a:lnSpc>
                <a:spcPct val="90000"/>
              </a:lnSpc>
              <a:spcBef>
                <a:spcPts val="1200"/>
              </a:spcBef>
              <a:spcAft>
                <a:spcPts val="0"/>
              </a:spcAft>
              <a:buSzPts val="2000"/>
              <a:buNone/>
            </a:pPr>
            <a:r>
              <a:rPr i="1" lang="en-US" sz="2400"/>
              <a:t>More i</a:t>
            </a:r>
            <a:r>
              <a:rPr i="1" lang="en-US" sz="2400"/>
              <a:t>nformation coming soon						</a:t>
            </a:r>
            <a:endParaRPr i="1" sz="2400"/>
          </a:p>
          <a:p>
            <a:pPr indent="457200" lvl="0" marL="2743200" rtl="0" algn="ctr">
              <a:lnSpc>
                <a:spcPct val="90000"/>
              </a:lnSpc>
              <a:spcBef>
                <a:spcPts val="1200"/>
              </a:spcBef>
              <a:spcAft>
                <a:spcPts val="0"/>
              </a:spcAft>
              <a:buSzPts val="2000"/>
              <a:buNone/>
            </a:pPr>
            <a:r>
              <a:rPr i="1" lang="en-US" sz="2400"/>
              <a:t> ...be on the lookout!</a:t>
            </a:r>
            <a:endParaRPr i="1"/>
          </a:p>
        </p:txBody>
      </p:sp>
      <p:pic>
        <p:nvPicPr>
          <p:cNvPr id="219" name="Google Shape;219;p19"/>
          <p:cNvPicPr preferRelativeResize="0"/>
          <p:nvPr/>
        </p:nvPicPr>
        <p:blipFill>
          <a:blip r:embed="rId3">
            <a:alphaModFix/>
          </a:blip>
          <a:stretch>
            <a:fillRect/>
          </a:stretch>
        </p:blipFill>
        <p:spPr>
          <a:xfrm>
            <a:off x="407463" y="3467125"/>
            <a:ext cx="2638400" cy="255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93229b0227_1_49"/>
          <p:cNvSpPr/>
          <p:nvPr/>
        </p:nvSpPr>
        <p:spPr>
          <a:xfrm rot="-1108406">
            <a:off x="7521787" y="-501161"/>
            <a:ext cx="4661926" cy="4196027"/>
          </a:xfrm>
          <a:prstGeom prst="pentagon">
            <a:avLst>
              <a:gd fmla="val 105146" name="hf"/>
              <a:gd fmla="val 110557" name="vf"/>
            </a:avLst>
          </a:prstGeom>
          <a:solidFill>
            <a:srgbClr val="CFE2F3"/>
          </a:solidFill>
          <a:ln cap="flat" cmpd="sng" w="76200">
            <a:solidFill>
              <a:srgbClr val="980000"/>
            </a:solidFill>
            <a:prstDash val="solid"/>
            <a:round/>
            <a:headEnd len="sm" w="sm" type="none"/>
            <a:tailEnd len="sm" w="sm" type="none"/>
          </a:ln>
          <a:effectLst>
            <a:reflection blurRad="0" dir="5400000" dist="85725" endA="0" endPos="17000" fadeDir="5400012" kx="0" rotWithShape="0" algn="bl" stA="77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6" name="Google Shape;226;g93229b0227_1_49"/>
          <p:cNvSpPr txBox="1"/>
          <p:nvPr>
            <p:ph type="title"/>
          </p:nvPr>
        </p:nvSpPr>
        <p:spPr>
          <a:xfrm>
            <a:off x="285506" y="1128462"/>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72B62"/>
              </a:buClr>
              <a:buSzPts val="2500"/>
              <a:buFont typeface="Arial Black"/>
              <a:buNone/>
            </a:pPr>
            <a:r>
              <a:rPr lang="en-US" sz="2300">
                <a:solidFill>
                  <a:schemeClr val="lt1"/>
                </a:solidFill>
              </a:rPr>
              <a:t>VOLUNTEER REQUIREMENTS</a:t>
            </a:r>
            <a:endParaRPr sz="2300">
              <a:solidFill>
                <a:schemeClr val="lt1"/>
              </a:solidFill>
            </a:endParaRPr>
          </a:p>
          <a:p>
            <a:pPr indent="0" lvl="0" marL="0" rtl="0" algn="l">
              <a:lnSpc>
                <a:spcPct val="90000"/>
              </a:lnSpc>
              <a:spcBef>
                <a:spcPts val="0"/>
              </a:spcBef>
              <a:spcAft>
                <a:spcPts val="0"/>
              </a:spcAft>
              <a:buClr>
                <a:srgbClr val="072B62"/>
              </a:buClr>
              <a:buSzPts val="2500"/>
              <a:buFont typeface="Arial Black"/>
              <a:buNone/>
            </a:pPr>
            <a:r>
              <a:t/>
            </a:r>
            <a:endParaRPr sz="2300">
              <a:solidFill>
                <a:schemeClr val="lt1"/>
              </a:solidFill>
            </a:endParaRPr>
          </a:p>
        </p:txBody>
      </p:sp>
      <p:sp>
        <p:nvSpPr>
          <p:cNvPr id="227" name="Google Shape;227;g93229b0227_1_49"/>
          <p:cNvSpPr txBox="1"/>
          <p:nvPr>
            <p:ph idx="1" type="body"/>
          </p:nvPr>
        </p:nvSpPr>
        <p:spPr>
          <a:xfrm>
            <a:off x="3715625" y="868650"/>
            <a:ext cx="7192800" cy="512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50"/>
              <a:buNone/>
            </a:pPr>
            <a:r>
              <a:rPr b="1" lang="en-US" sz="2200"/>
              <a:t>Volunteer Registration</a:t>
            </a:r>
            <a:endParaRPr b="1" sz="2300"/>
          </a:p>
          <a:p>
            <a:pPr indent="0" lvl="0" marL="457200" rtl="0" algn="l">
              <a:lnSpc>
                <a:spcPct val="100000"/>
              </a:lnSpc>
              <a:spcBef>
                <a:spcPts val="0"/>
              </a:spcBef>
              <a:spcAft>
                <a:spcPts val="0"/>
              </a:spcAft>
              <a:buSzPts val="1850"/>
              <a:buNone/>
            </a:pPr>
            <a:r>
              <a:rPr lang="en-US" sz="1900"/>
              <a:t>SERVDE Updates</a:t>
            </a:r>
            <a:endParaRPr sz="1900"/>
          </a:p>
          <a:p>
            <a:pPr indent="0" lvl="0" marL="457200" rtl="0" algn="l">
              <a:lnSpc>
                <a:spcPct val="100000"/>
              </a:lnSpc>
              <a:spcBef>
                <a:spcPts val="0"/>
              </a:spcBef>
              <a:spcAft>
                <a:spcPts val="0"/>
              </a:spcAft>
              <a:buSzPts val="1850"/>
              <a:buNone/>
            </a:pPr>
            <a:r>
              <a:rPr lang="en-US" sz="1900"/>
              <a:t>Waiver</a:t>
            </a:r>
            <a:endParaRPr sz="1900"/>
          </a:p>
          <a:p>
            <a:pPr indent="0" lvl="0" marL="457200" rtl="0" algn="l">
              <a:lnSpc>
                <a:spcPct val="100000"/>
              </a:lnSpc>
              <a:spcBef>
                <a:spcPts val="0"/>
              </a:spcBef>
              <a:spcAft>
                <a:spcPts val="0"/>
              </a:spcAft>
              <a:buSzPts val="1850"/>
              <a:buNone/>
            </a:pPr>
            <a:r>
              <a:rPr lang="en-US" sz="1900"/>
              <a:t>Picture</a:t>
            </a:r>
            <a:endParaRPr sz="1900"/>
          </a:p>
          <a:p>
            <a:pPr indent="0" lvl="0" marL="457200" rtl="0" algn="l">
              <a:lnSpc>
                <a:spcPct val="100000"/>
              </a:lnSpc>
              <a:spcBef>
                <a:spcPts val="0"/>
              </a:spcBef>
              <a:spcAft>
                <a:spcPts val="0"/>
              </a:spcAft>
              <a:buSzPts val="1850"/>
              <a:buNone/>
            </a:pPr>
            <a:r>
              <a:rPr lang="en-US" sz="1900"/>
              <a:t>Background Check Submission</a:t>
            </a:r>
            <a:endParaRPr sz="1900"/>
          </a:p>
          <a:p>
            <a:pPr indent="0" lvl="0" marL="457200" rtl="0" algn="l">
              <a:lnSpc>
                <a:spcPct val="100000"/>
              </a:lnSpc>
              <a:spcBef>
                <a:spcPts val="0"/>
              </a:spcBef>
              <a:spcAft>
                <a:spcPts val="0"/>
              </a:spcAft>
              <a:buSzPts val="1850"/>
              <a:buNone/>
            </a:pPr>
            <a:r>
              <a:rPr lang="en-US" sz="1900"/>
              <a:t>Trainings</a:t>
            </a:r>
            <a:endParaRPr sz="1900"/>
          </a:p>
          <a:p>
            <a:pPr indent="0" lvl="0" marL="0" rtl="0" algn="l">
              <a:lnSpc>
                <a:spcPct val="100000"/>
              </a:lnSpc>
              <a:spcBef>
                <a:spcPts val="0"/>
              </a:spcBef>
              <a:spcAft>
                <a:spcPts val="0"/>
              </a:spcAft>
              <a:buSzPts val="1850"/>
              <a:buNone/>
            </a:pPr>
            <a:r>
              <a:t/>
            </a:r>
            <a:endParaRPr b="1"/>
          </a:p>
          <a:p>
            <a:pPr indent="0" lvl="0" marL="0" rtl="0" algn="l">
              <a:lnSpc>
                <a:spcPct val="100000"/>
              </a:lnSpc>
              <a:spcBef>
                <a:spcPts val="0"/>
              </a:spcBef>
              <a:spcAft>
                <a:spcPts val="0"/>
              </a:spcAft>
              <a:buSzPts val="1850"/>
              <a:buNone/>
            </a:pPr>
            <a:r>
              <a:rPr b="1" lang="en-US" sz="2100"/>
              <a:t>Volunteer Responsibilities</a:t>
            </a:r>
            <a:endParaRPr b="1" sz="2100"/>
          </a:p>
          <a:p>
            <a:pPr indent="0" lvl="0" marL="457200" rtl="0" algn="l">
              <a:lnSpc>
                <a:spcPct val="100000"/>
              </a:lnSpc>
              <a:spcBef>
                <a:spcPts val="0"/>
              </a:spcBef>
              <a:spcAft>
                <a:spcPts val="0"/>
              </a:spcAft>
              <a:buSzPts val="1850"/>
              <a:buNone/>
            </a:pPr>
            <a:r>
              <a:rPr lang="en-US" sz="1900"/>
              <a:t>Call Down Drill Response</a:t>
            </a:r>
            <a:endParaRPr sz="1900"/>
          </a:p>
          <a:p>
            <a:pPr indent="0" lvl="0" marL="457200" rtl="0" algn="l">
              <a:lnSpc>
                <a:spcPct val="100000"/>
              </a:lnSpc>
              <a:spcBef>
                <a:spcPts val="0"/>
              </a:spcBef>
              <a:spcAft>
                <a:spcPts val="0"/>
              </a:spcAft>
              <a:buSzPts val="1850"/>
              <a:buNone/>
            </a:pPr>
            <a:r>
              <a:rPr lang="en-US" sz="1900"/>
              <a:t>Deployment Request Response</a:t>
            </a:r>
            <a:endParaRPr sz="1900"/>
          </a:p>
          <a:p>
            <a:pPr indent="0" lvl="0" marL="457200" rtl="0" algn="l">
              <a:lnSpc>
                <a:spcPct val="100000"/>
              </a:lnSpc>
              <a:spcBef>
                <a:spcPts val="0"/>
              </a:spcBef>
              <a:spcAft>
                <a:spcPts val="0"/>
              </a:spcAft>
              <a:buSzPts val="1850"/>
              <a:buNone/>
            </a:pPr>
            <a:r>
              <a:rPr lang="en-US" sz="1900"/>
              <a:t>Deployment Preparation</a:t>
            </a:r>
            <a:endParaRPr sz="1900"/>
          </a:p>
        </p:txBody>
      </p:sp>
      <p:sp>
        <p:nvSpPr>
          <p:cNvPr id="228" name="Google Shape;228;g93229b0227_1_49"/>
          <p:cNvSpPr/>
          <p:nvPr/>
        </p:nvSpPr>
        <p:spPr>
          <a:xfrm rot="-1050826">
            <a:off x="7736526" y="1003720"/>
            <a:ext cx="4002694" cy="544141"/>
          </a:xfrm>
          <a:prstGeom prst="rect">
            <a:avLst/>
          </a:prstGeom>
        </p:spPr>
        <p:txBody>
          <a:bodyPr>
            <a:prstTxWarp prst="textPlain"/>
          </a:bodyPr>
          <a:lstStyle/>
          <a:p>
            <a:pPr lvl="0" algn="ctr"/>
            <a:r>
              <a:rPr b="1" i="0">
                <a:ln cap="flat" cmpd="sng" w="9525">
                  <a:solidFill>
                    <a:srgbClr val="0E57C4"/>
                  </a:solidFill>
                  <a:prstDash val="solid"/>
                  <a:round/>
                  <a:headEnd len="sm" w="sm" type="none"/>
                  <a:tailEnd len="sm" w="sm" type="none"/>
                </a:ln>
                <a:solidFill>
                  <a:srgbClr val="FF0000"/>
                </a:solidFill>
                <a:latin typeface="Arial"/>
              </a:rPr>
              <a:t>SAVE THIS CONTACT!</a:t>
            </a:r>
          </a:p>
        </p:txBody>
      </p:sp>
      <p:sp>
        <p:nvSpPr>
          <p:cNvPr id="229" name="Google Shape;229;g93229b0227_1_49"/>
          <p:cNvSpPr/>
          <p:nvPr/>
        </p:nvSpPr>
        <p:spPr>
          <a:xfrm rot="-1113038">
            <a:off x="9083989" y="1675080"/>
            <a:ext cx="2429839" cy="1745190"/>
          </a:xfrm>
          <a:prstGeom prst="rect">
            <a:avLst/>
          </a:prstGeom>
        </p:spPr>
        <p:txBody>
          <a:bodyPr>
            <a:prstTxWarp prst="textPlain"/>
          </a:bodyPr>
          <a:lstStyle/>
          <a:p>
            <a:pPr lvl="0" algn="ctr"/>
            <a:r>
              <a:rPr b="0" i="0">
                <a:ln>
                  <a:noFill/>
                </a:ln>
                <a:solidFill>
                  <a:srgbClr val="374C81"/>
                </a:solidFill>
                <a:latin typeface="Arial Black"/>
              </a:rPr>
              <a:t>Phone:</a:t>
            </a:r>
            <a:br>
              <a:rPr b="0" i="0">
                <a:ln>
                  <a:noFill/>
                </a:ln>
                <a:solidFill>
                  <a:srgbClr val="374C81"/>
                </a:solidFill>
                <a:latin typeface="Arial Black"/>
              </a:rPr>
            </a:br>
            <a:r>
              <a:rPr b="0" i="0">
                <a:ln>
                  <a:noFill/>
                </a:ln>
                <a:solidFill>
                  <a:srgbClr val="374C81"/>
                </a:solidFill>
                <a:latin typeface="Arial Black"/>
              </a:rPr>
              <a:t>(866) 609-8029</a:t>
            </a:r>
            <a:br>
              <a:rPr b="0" i="0">
                <a:ln>
                  <a:noFill/>
                </a:ln>
                <a:solidFill>
                  <a:srgbClr val="374C81"/>
                </a:solidFill>
                <a:latin typeface="Arial Black"/>
              </a:rPr>
            </a:br>
            <a:r>
              <a:rPr b="0" i="0">
                <a:ln>
                  <a:noFill/>
                </a:ln>
                <a:solidFill>
                  <a:srgbClr val="374C81"/>
                </a:solidFill>
                <a:latin typeface="Arial Black"/>
              </a:rPr>
              <a:t/>
            </a:r>
            <a:br>
              <a:rPr b="0" i="0">
                <a:ln>
                  <a:noFill/>
                </a:ln>
                <a:solidFill>
                  <a:srgbClr val="374C81"/>
                </a:solidFill>
                <a:latin typeface="Arial Black"/>
              </a:rPr>
            </a:br>
            <a:r>
              <a:rPr b="0" i="0">
                <a:ln>
                  <a:noFill/>
                </a:ln>
                <a:solidFill>
                  <a:srgbClr val="374C81"/>
                </a:solidFill>
                <a:latin typeface="Arial Black"/>
              </a:rPr>
              <a:t>SMS: 24639</a:t>
            </a:r>
          </a:p>
        </p:txBody>
      </p:sp>
      <p:pic>
        <p:nvPicPr>
          <p:cNvPr id="230" name="Google Shape;230;g93229b0227_1_49"/>
          <p:cNvPicPr preferRelativeResize="0"/>
          <p:nvPr/>
        </p:nvPicPr>
        <p:blipFill>
          <a:blip r:embed="rId3">
            <a:alphaModFix/>
          </a:blip>
          <a:stretch>
            <a:fillRect/>
          </a:stretch>
        </p:blipFill>
        <p:spPr>
          <a:xfrm>
            <a:off x="445300" y="2675275"/>
            <a:ext cx="2627898" cy="3142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10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g94f5c1f1ca_0_0"/>
          <p:cNvPicPr preferRelativeResize="0"/>
          <p:nvPr/>
        </p:nvPicPr>
        <p:blipFill rotWithShape="1">
          <a:blip r:embed="rId3">
            <a:alphaModFix amt="57000"/>
          </a:blip>
          <a:srcRect b="0" l="0" r="6924" t="0"/>
          <a:stretch/>
        </p:blipFill>
        <p:spPr>
          <a:xfrm>
            <a:off x="9236000" y="0"/>
            <a:ext cx="2947500" cy="3239161"/>
          </a:xfrm>
          <a:prstGeom prst="rect">
            <a:avLst/>
          </a:prstGeom>
          <a:noFill/>
          <a:ln>
            <a:noFill/>
          </a:ln>
        </p:spPr>
      </p:pic>
      <p:pic>
        <p:nvPicPr>
          <p:cNvPr id="237" name="Google Shape;237;g94f5c1f1ca_0_0"/>
          <p:cNvPicPr preferRelativeResize="0"/>
          <p:nvPr/>
        </p:nvPicPr>
        <p:blipFill>
          <a:blip r:embed="rId4">
            <a:alphaModFix amt="31000"/>
          </a:blip>
          <a:stretch>
            <a:fillRect/>
          </a:stretch>
        </p:blipFill>
        <p:spPr>
          <a:xfrm>
            <a:off x="0" y="2314225"/>
            <a:ext cx="3439625" cy="3821875"/>
          </a:xfrm>
          <a:prstGeom prst="rect">
            <a:avLst/>
          </a:prstGeom>
          <a:noFill/>
          <a:ln>
            <a:noFill/>
          </a:ln>
        </p:spPr>
      </p:pic>
      <p:sp>
        <p:nvSpPr>
          <p:cNvPr id="238" name="Google Shape;238;g94f5c1f1ca_0_0"/>
          <p:cNvSpPr txBox="1"/>
          <p:nvPr>
            <p:ph type="title"/>
          </p:nvPr>
        </p:nvSpPr>
        <p:spPr>
          <a:xfrm>
            <a:off x="252925" y="1123834"/>
            <a:ext cx="2947500" cy="119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72B62"/>
              </a:buClr>
              <a:buSzPts val="2500"/>
              <a:buFont typeface="Arial Black"/>
              <a:buNone/>
            </a:pPr>
            <a:r>
              <a:rPr lang="en-US" sz="2300">
                <a:solidFill>
                  <a:schemeClr val="lt1"/>
                </a:solidFill>
              </a:rPr>
              <a:t>VOLUNTEER TRAINING</a:t>
            </a:r>
            <a:br>
              <a:rPr lang="en-US" sz="2300">
                <a:solidFill>
                  <a:schemeClr val="lt1"/>
                </a:solidFill>
              </a:rPr>
            </a:br>
            <a:r>
              <a:rPr lang="en-US" sz="2300">
                <a:solidFill>
                  <a:schemeClr val="lt1"/>
                </a:solidFill>
              </a:rPr>
              <a:t>OPPORTUNITIES</a:t>
            </a:r>
            <a:endParaRPr sz="3400">
              <a:solidFill>
                <a:schemeClr val="lt1"/>
              </a:solidFill>
            </a:endParaRPr>
          </a:p>
        </p:txBody>
      </p:sp>
      <p:sp>
        <p:nvSpPr>
          <p:cNvPr id="239" name="Google Shape;239;g94f5c1f1ca_0_0"/>
          <p:cNvSpPr txBox="1"/>
          <p:nvPr>
            <p:ph idx="1" type="body"/>
          </p:nvPr>
        </p:nvSpPr>
        <p:spPr>
          <a:xfrm>
            <a:off x="3885500" y="864100"/>
            <a:ext cx="7299000" cy="512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b="1" lang="en-US" sz="2600"/>
              <a:t>Specialty Team Trainings</a:t>
            </a:r>
            <a:endParaRPr b="1" sz="2600"/>
          </a:p>
          <a:p>
            <a:pPr indent="0" lvl="0" marL="0" rtl="0" algn="l">
              <a:lnSpc>
                <a:spcPct val="100000"/>
              </a:lnSpc>
              <a:spcBef>
                <a:spcPts val="0"/>
              </a:spcBef>
              <a:spcAft>
                <a:spcPts val="0"/>
              </a:spcAft>
              <a:buNone/>
            </a:pPr>
            <a:r>
              <a:t/>
            </a:r>
            <a:endParaRPr b="1" sz="2600"/>
          </a:p>
          <a:p>
            <a:pPr indent="0" lvl="0" marL="0" rtl="0" algn="l">
              <a:lnSpc>
                <a:spcPct val="100000"/>
              </a:lnSpc>
              <a:spcBef>
                <a:spcPts val="0"/>
              </a:spcBef>
              <a:spcAft>
                <a:spcPts val="0"/>
              </a:spcAft>
              <a:buNone/>
            </a:pPr>
            <a:r>
              <a:rPr b="1" lang="en-US" sz="2600"/>
              <a:t>Quarterly DMRC Trainings</a:t>
            </a:r>
            <a:endParaRPr b="1" sz="2600"/>
          </a:p>
          <a:p>
            <a:pPr indent="0" lvl="0" marL="0" rtl="0" algn="l">
              <a:lnSpc>
                <a:spcPct val="100000"/>
              </a:lnSpc>
              <a:spcBef>
                <a:spcPts val="0"/>
              </a:spcBef>
              <a:spcAft>
                <a:spcPts val="0"/>
              </a:spcAft>
              <a:buNone/>
            </a:pPr>
            <a:r>
              <a:t/>
            </a:r>
            <a:endParaRPr b="1" sz="2600"/>
          </a:p>
          <a:p>
            <a:pPr indent="0" lvl="0" marL="0" rtl="0" algn="l">
              <a:lnSpc>
                <a:spcPct val="100000"/>
              </a:lnSpc>
              <a:spcBef>
                <a:spcPts val="0"/>
              </a:spcBef>
              <a:spcAft>
                <a:spcPts val="0"/>
              </a:spcAft>
              <a:buNone/>
            </a:pPr>
            <a:r>
              <a:rPr b="1" lang="en-US" sz="2600"/>
              <a:t>Online</a:t>
            </a:r>
            <a:r>
              <a:rPr b="1" lang="en-US" sz="2600"/>
              <a:t> Trainings with Partners</a:t>
            </a:r>
            <a:endParaRPr sz="2600"/>
          </a:p>
          <a:p>
            <a:pPr indent="0" lvl="0" marL="914400" rtl="0" algn="l">
              <a:lnSpc>
                <a:spcPct val="100000"/>
              </a:lnSpc>
              <a:spcBef>
                <a:spcPts val="600"/>
              </a:spcBef>
              <a:spcAft>
                <a:spcPts val="0"/>
              </a:spcAft>
              <a:buClr>
                <a:schemeClr val="dk1"/>
              </a:buClr>
              <a:buSzPts val="2000"/>
              <a:buFont typeface="Arial"/>
              <a:buNone/>
            </a:pPr>
            <a:r>
              <a:rPr lang="en-US" sz="2600"/>
              <a:t>MRC, DE TRAIN, FEMA, DLC</a:t>
            </a:r>
            <a:endParaRPr sz="2600"/>
          </a:p>
          <a:p>
            <a:pPr indent="0" lvl="0" marL="0" rtl="0" algn="l">
              <a:lnSpc>
                <a:spcPct val="100000"/>
              </a:lnSpc>
              <a:spcBef>
                <a:spcPts val="600"/>
              </a:spcBef>
              <a:spcAft>
                <a:spcPts val="0"/>
              </a:spcAft>
              <a:buClr>
                <a:schemeClr val="dk1"/>
              </a:buClr>
              <a:buSzPts val="2000"/>
              <a:buFont typeface="Arial"/>
              <a:buNone/>
            </a:pPr>
            <a:r>
              <a:t/>
            </a:r>
            <a:endParaRPr sz="2600"/>
          </a:p>
          <a:p>
            <a:pPr indent="0" lvl="0" marL="0" rtl="0" algn="l">
              <a:lnSpc>
                <a:spcPct val="100000"/>
              </a:lnSpc>
              <a:spcBef>
                <a:spcPts val="600"/>
              </a:spcBef>
              <a:spcAft>
                <a:spcPts val="0"/>
              </a:spcAft>
              <a:buClr>
                <a:schemeClr val="dk1"/>
              </a:buClr>
              <a:buSzPts val="2000"/>
              <a:buFont typeface="Arial"/>
              <a:buNone/>
            </a:pPr>
            <a:r>
              <a:rPr b="1" lang="en-US" sz="2600"/>
              <a:t>Trainings/Drills/Exercises with DPH and </a:t>
            </a:r>
            <a:endParaRPr b="1" sz="2600"/>
          </a:p>
          <a:p>
            <a:pPr indent="0" lvl="0" marL="0" rtl="0" algn="l">
              <a:lnSpc>
                <a:spcPct val="100000"/>
              </a:lnSpc>
              <a:spcBef>
                <a:spcPts val="600"/>
              </a:spcBef>
              <a:spcAft>
                <a:spcPts val="0"/>
              </a:spcAft>
              <a:buClr>
                <a:schemeClr val="dk1"/>
              </a:buClr>
              <a:buSzPts val="2000"/>
              <a:buFont typeface="Arial"/>
              <a:buNone/>
            </a:pPr>
            <a:r>
              <a:rPr b="1" lang="en-US" sz="2600"/>
              <a:t>Partner Organizations</a:t>
            </a:r>
            <a:endParaRPr b="1" sz="2600"/>
          </a:p>
          <a:p>
            <a:pPr indent="0" lvl="0" marL="0" rtl="0" algn="l">
              <a:lnSpc>
                <a:spcPct val="100000"/>
              </a:lnSpc>
              <a:spcBef>
                <a:spcPts val="0"/>
              </a:spcBef>
              <a:spcAft>
                <a:spcPts val="0"/>
              </a:spcAft>
              <a:buSzPts val="1850"/>
              <a:buNone/>
            </a:pPr>
            <a:r>
              <a:rPr b="1" lang="en-US" sz="2600"/>
              <a:t>	</a:t>
            </a:r>
            <a:endParaRPr b="1" sz="2600"/>
          </a:p>
          <a:p>
            <a:pPr indent="0" lvl="0" marL="0" rtl="0" algn="l">
              <a:lnSpc>
                <a:spcPct val="100000"/>
              </a:lnSpc>
              <a:spcBef>
                <a:spcPts val="0"/>
              </a:spcBef>
              <a:spcAft>
                <a:spcPts val="0"/>
              </a:spcAft>
              <a:buSzPts val="1850"/>
              <a:buNone/>
            </a:pPr>
            <a:r>
              <a:rPr lang="en-US" sz="2600"/>
              <a:t>…. and more !</a:t>
            </a:r>
            <a:endParaRPr sz="2600"/>
          </a:p>
        </p:txBody>
      </p:sp>
      <p:sp>
        <p:nvSpPr>
          <p:cNvPr id="240" name="Google Shape;240;g94f5c1f1ca_0_0"/>
          <p:cNvSpPr/>
          <p:nvPr/>
        </p:nvSpPr>
        <p:spPr>
          <a:xfrm>
            <a:off x="1273925" y="6242275"/>
            <a:ext cx="7962064" cy="522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www.DelawareMRC.org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nvSpPr>
        <p:spPr>
          <a:xfrm>
            <a:off x="183609" y="886771"/>
            <a:ext cx="11824781" cy="55817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72B62"/>
              </a:buClr>
              <a:buSzPts val="3600"/>
              <a:buFont typeface="Arial Black"/>
              <a:buNone/>
            </a:pPr>
            <a:r>
              <a:t/>
            </a:r>
            <a:endParaRPr b="0" i="0" sz="3600" u="sng"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72B62"/>
              </a:buClr>
              <a:buSzPts val="3600"/>
              <a:buFont typeface="Arial Black"/>
              <a:buNone/>
            </a:pPr>
            <a:r>
              <a:rPr b="0" i="0" lang="en-US" sz="3600" u="sng" cap="none" strike="noStrike">
                <a:solidFill>
                  <a:srgbClr val="072B62"/>
                </a:solidFill>
                <a:latin typeface="Arial Black"/>
                <a:ea typeface="Arial Black"/>
                <a:cs typeface="Arial Black"/>
                <a:sym typeface="Arial Black"/>
              </a:rPr>
              <a:t>CONNECT WITH US ON SOCIAL MEDIA</a:t>
            </a:r>
            <a:endParaRPr b="0" i="0" sz="1400" u="none" cap="none" strike="noStrike">
              <a:solidFill>
                <a:srgbClr val="000000"/>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FFFFFF"/>
              </a:buClr>
              <a:buSzPts val="3600"/>
              <a:buFont typeface="Arial Black"/>
              <a:buNone/>
            </a:pPr>
            <a:r>
              <a:t/>
            </a:r>
            <a:endParaRPr b="0" i="0" sz="3600" u="none"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72B62"/>
              </a:buClr>
              <a:buSzPts val="3000"/>
              <a:buFont typeface="Arial Black"/>
              <a:buNone/>
            </a:pPr>
            <a:r>
              <a:rPr b="0" i="0" lang="en-US" sz="3000" u="none" cap="none" strike="noStrike">
                <a:solidFill>
                  <a:srgbClr val="072B62"/>
                </a:solidFill>
                <a:latin typeface="Arial Black"/>
                <a:ea typeface="Arial Black"/>
                <a:cs typeface="Arial Black"/>
                <a:sym typeface="Arial Black"/>
              </a:rPr>
              <a:t>Facebook.com/DelawareMRC</a:t>
            </a:r>
            <a:endParaRPr b="0" i="0" sz="3000" u="none"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FFFFFF"/>
              </a:buClr>
              <a:buSzPts val="3000"/>
              <a:buFont typeface="Arial Black"/>
              <a:buNone/>
            </a:pPr>
            <a:r>
              <a:t/>
            </a:r>
            <a:endParaRPr b="0" i="0" sz="3000" u="none"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72B62"/>
              </a:buClr>
              <a:buSzPts val="3000"/>
              <a:buFont typeface="Arial Black"/>
              <a:buNone/>
            </a:pPr>
            <a:r>
              <a:rPr b="0" i="0" lang="en-US" sz="3000" u="none" cap="none" strike="noStrike">
                <a:solidFill>
                  <a:srgbClr val="072B62"/>
                </a:solidFill>
                <a:latin typeface="Arial Black"/>
                <a:ea typeface="Arial Black"/>
                <a:cs typeface="Arial Black"/>
                <a:sym typeface="Arial Black"/>
              </a:rPr>
              <a:t>Facebook.com/DelawareBEST</a:t>
            </a:r>
            <a:endParaRPr b="0" i="0" sz="3000" u="none"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72B62"/>
              </a:buClr>
              <a:buSzPts val="3000"/>
              <a:buFont typeface="Arial Black"/>
              <a:buNone/>
            </a:pPr>
            <a:r>
              <a:t/>
            </a:r>
            <a:endParaRPr b="0" i="0" sz="3000" u="none" cap="none" strike="noStrike">
              <a:solidFill>
                <a:srgbClr val="072B62"/>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72B62"/>
              </a:buClr>
              <a:buSzPts val="3000"/>
              <a:buFont typeface="Arial Black"/>
              <a:buNone/>
            </a:pPr>
            <a:r>
              <a:rPr b="0" i="0" lang="en-US" sz="3000" u="none" cap="none" strike="noStrike">
                <a:solidFill>
                  <a:srgbClr val="072B62"/>
                </a:solidFill>
                <a:latin typeface="Arial Black"/>
                <a:ea typeface="Arial Black"/>
                <a:cs typeface="Arial Black"/>
                <a:sym typeface="Arial Black"/>
              </a:rPr>
              <a:t>Twitter.com/DelawareMRCorps</a:t>
            </a:r>
            <a:endParaRPr b="0" i="0" sz="3600" u="none" cap="none" strike="noStrike">
              <a:solidFill>
                <a:srgbClr val="072B62"/>
              </a:solidFill>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nvSpPr>
        <p:spPr>
          <a:xfrm>
            <a:off x="1443117" y="808567"/>
            <a:ext cx="9305766" cy="10879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2B62"/>
              </a:buClr>
              <a:buSzPts val="3600"/>
              <a:buFont typeface="Arial Black"/>
              <a:buNone/>
            </a:pPr>
            <a:r>
              <a:rPr b="0" i="0" lang="en-US" sz="3600" u="none" cap="none" strike="noStrike">
                <a:solidFill>
                  <a:srgbClr val="072B62"/>
                </a:solidFill>
                <a:latin typeface="Arial Black"/>
                <a:ea typeface="Arial Black"/>
                <a:cs typeface="Arial Black"/>
                <a:sym typeface="Arial Black"/>
              </a:rPr>
              <a:t>DelawareMRC.org </a:t>
            </a:r>
            <a:endParaRPr b="0" i="0" sz="1400" u="none" cap="none" strike="noStrike">
              <a:solidFill>
                <a:srgbClr val="000000"/>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72B62"/>
              </a:buClr>
              <a:buSzPts val="3600"/>
              <a:buFont typeface="Arial Black"/>
              <a:buNone/>
            </a:pPr>
            <a:r>
              <a:rPr b="0" i="0" lang="en-US" sz="3600" u="none" cap="none" strike="noStrike">
                <a:solidFill>
                  <a:srgbClr val="072B62"/>
                </a:solidFill>
                <a:latin typeface="Arial Black"/>
                <a:ea typeface="Arial Black"/>
                <a:cs typeface="Arial Black"/>
                <a:sym typeface="Arial Black"/>
              </a:rPr>
              <a:t>DelawareBEST.org</a:t>
            </a:r>
            <a:endParaRPr b="0" i="0" sz="1400" u="none" cap="none" strike="noStrike">
              <a:solidFill>
                <a:srgbClr val="000000"/>
              </a:solidFill>
              <a:latin typeface="Arial Black"/>
              <a:ea typeface="Arial Black"/>
              <a:cs typeface="Arial Black"/>
              <a:sym typeface="Arial Black"/>
            </a:endParaRPr>
          </a:p>
        </p:txBody>
      </p:sp>
      <p:sp>
        <p:nvSpPr>
          <p:cNvPr id="253" name="Google Shape;253;p25"/>
          <p:cNvSpPr txBox="1"/>
          <p:nvPr/>
        </p:nvSpPr>
        <p:spPr>
          <a:xfrm>
            <a:off x="1037850" y="1896525"/>
            <a:ext cx="10116300" cy="4879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400"/>
              <a:buFont typeface="Noto Sans Symbols"/>
              <a:buNone/>
            </a:pPr>
            <a:r>
              <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rPr b="0" i="0" lang="en-US" sz="2400" u="none" cap="none" strike="noStrike">
                <a:solidFill>
                  <a:srgbClr val="000000"/>
                </a:solidFill>
                <a:latin typeface="Verdana"/>
                <a:ea typeface="Verdana"/>
                <a:cs typeface="Verdana"/>
                <a:sym typeface="Verdana"/>
              </a:rPr>
              <a:t>Elle Hammond, </a:t>
            </a:r>
            <a:r>
              <a:rPr b="1" i="0" lang="en-US" sz="2400" u="none" cap="none" strike="noStrike">
                <a:solidFill>
                  <a:srgbClr val="000000"/>
                </a:solidFill>
                <a:latin typeface="Verdana"/>
                <a:ea typeface="Verdana"/>
                <a:cs typeface="Verdana"/>
                <a:sym typeface="Verdana"/>
              </a:rPr>
              <a:t>DMRC</a:t>
            </a:r>
            <a:r>
              <a:rPr b="0" i="0" lang="en-US" sz="2400" u="none" cap="none" strike="noStrike">
                <a:solidFill>
                  <a:srgbClr val="000000"/>
                </a:solidFill>
                <a:latin typeface="Verdana"/>
                <a:ea typeface="Verdana"/>
                <a:cs typeface="Verdana"/>
                <a:sym typeface="Verdana"/>
              </a:rPr>
              <a:t> State Coordinator</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rPr b="0" i="0" lang="en-US" sz="2400" u="none" cap="none" strike="noStrike">
                <a:solidFill>
                  <a:srgbClr val="000000"/>
                </a:solidFill>
                <a:latin typeface="Verdana"/>
                <a:ea typeface="Verdana"/>
                <a:cs typeface="Verdana"/>
                <a:sym typeface="Verdana"/>
              </a:rPr>
              <a:t>302-223-1739</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rPr lang="en-US" sz="2400">
                <a:latin typeface="Verdana"/>
                <a:ea typeface="Verdana"/>
                <a:cs typeface="Verdana"/>
                <a:sym typeface="Verdana"/>
              </a:rPr>
              <a:t>Elle.Hammond@delaware.gov</a:t>
            </a:r>
            <a:endParaRPr sz="2400">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rPr b="0" i="0" lang="en-US" sz="2400" u="none" cap="none" strike="noStrike">
                <a:solidFill>
                  <a:srgbClr val="000000"/>
                </a:solidFill>
                <a:latin typeface="Verdana"/>
                <a:ea typeface="Verdana"/>
                <a:cs typeface="Verdana"/>
                <a:sym typeface="Verdana"/>
              </a:rPr>
              <a:t>Ingrid Hansen, </a:t>
            </a:r>
            <a:r>
              <a:rPr b="1" i="0" lang="en-US" sz="2400" u="none" cap="none" strike="noStrike">
                <a:solidFill>
                  <a:srgbClr val="000000"/>
                </a:solidFill>
                <a:latin typeface="Verdana"/>
                <a:ea typeface="Verdana"/>
                <a:cs typeface="Verdana"/>
                <a:sym typeface="Verdana"/>
              </a:rPr>
              <a:t>DMRC</a:t>
            </a:r>
            <a:r>
              <a:rPr b="0" i="0" lang="en-US" sz="2400" u="none" cap="none" strike="noStrike">
                <a:solidFill>
                  <a:srgbClr val="000000"/>
                </a:solidFill>
                <a:latin typeface="Verdana"/>
                <a:ea typeface="Verdana"/>
                <a:cs typeface="Verdana"/>
                <a:sym typeface="Verdana"/>
              </a:rPr>
              <a:t> Unit Leader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000"/>
              <a:buFont typeface="Noto Sans Symbols"/>
              <a:buNone/>
            </a:pPr>
            <a:r>
              <a:rPr b="0" i="0" lang="en-US" sz="2000" u="none" cap="none" strike="noStrike">
                <a:solidFill>
                  <a:srgbClr val="000000"/>
                </a:solidFill>
                <a:latin typeface="Verdana"/>
                <a:ea typeface="Verdana"/>
                <a:cs typeface="Verdana"/>
                <a:sym typeface="Verdana"/>
              </a:rPr>
              <a:t>(302) 831-8368</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000"/>
              <a:buFont typeface="Noto Sans Symbols"/>
              <a:buNone/>
            </a:pPr>
            <a:r>
              <a:rPr b="0" i="0" lang="en-US" sz="2000" u="none" cap="none" strike="noStrike">
                <a:solidFill>
                  <a:srgbClr val="000000"/>
                </a:solidFill>
                <a:latin typeface="Verdana"/>
                <a:ea typeface="Verdana"/>
                <a:cs typeface="Verdana"/>
                <a:sym typeface="Verdana"/>
              </a:rPr>
              <a:t>ingridh@udel.edu</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400"/>
              <a:buFont typeface="Noto Sans Symbols"/>
              <a:buNone/>
            </a:pPr>
            <a:r>
              <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400"/>
              <a:buFont typeface="Noto Sans Symbols"/>
              <a:buNone/>
            </a:pPr>
            <a:r>
              <a:rPr b="0" i="0" lang="en-US" sz="2400" u="none" cap="none" strike="noStrike">
                <a:solidFill>
                  <a:srgbClr val="000000"/>
                </a:solidFill>
                <a:latin typeface="Verdana"/>
                <a:ea typeface="Verdana"/>
                <a:cs typeface="Verdana"/>
                <a:sym typeface="Verdana"/>
              </a:rPr>
              <a:t>Celeste Peart, </a:t>
            </a:r>
            <a:r>
              <a:rPr b="1" i="0" lang="en-US" sz="2400" u="none" cap="none" strike="noStrike">
                <a:solidFill>
                  <a:srgbClr val="000000"/>
                </a:solidFill>
                <a:latin typeface="Verdana"/>
                <a:ea typeface="Verdana"/>
                <a:cs typeface="Verdana"/>
                <a:sym typeface="Verdana"/>
              </a:rPr>
              <a:t>DE BEST</a:t>
            </a:r>
            <a:r>
              <a:rPr b="0" i="0" lang="en-US" sz="2400" u="none" cap="none" strike="noStrike">
                <a:solidFill>
                  <a:srgbClr val="000000"/>
                </a:solidFill>
                <a:latin typeface="Verdana"/>
                <a:ea typeface="Verdana"/>
                <a:cs typeface="Verdana"/>
                <a:sym typeface="Verdana"/>
              </a:rPr>
              <a:t> Leader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000"/>
              <a:buFont typeface="Noto Sans Symbols"/>
              <a:buNone/>
            </a:pPr>
            <a:r>
              <a:rPr b="0" i="0" lang="en-US" sz="2000" u="none" cap="none" strike="noStrike">
                <a:solidFill>
                  <a:srgbClr val="000000"/>
                </a:solidFill>
                <a:latin typeface="Verdana"/>
                <a:ea typeface="Verdana"/>
                <a:cs typeface="Verdana"/>
                <a:sym typeface="Verdana"/>
              </a:rPr>
              <a:t>(302) 831-6136</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000"/>
              <a:buFont typeface="Noto Sans Symbols"/>
              <a:buNone/>
            </a:pPr>
            <a:r>
              <a:rPr b="0" i="0" lang="en-US" sz="2000" u="none" cap="none" strike="noStrike">
                <a:solidFill>
                  <a:srgbClr val="000000"/>
                </a:solidFill>
                <a:latin typeface="Verdana"/>
                <a:ea typeface="Verdana"/>
                <a:cs typeface="Verdana"/>
                <a:sym typeface="Verdana"/>
              </a:rPr>
              <a:t>cpeart@udel.edu</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400"/>
              <a:buFont typeface="Noto Sans Symbols"/>
              <a:buNone/>
            </a:pPr>
            <a:r>
              <a:t/>
            </a:r>
            <a:endParaRPr b="0" i="0" sz="2400" u="none" cap="none" strike="noStrike">
              <a:solidFill>
                <a:srgbClr val="000000"/>
              </a:solidFill>
              <a:latin typeface="Verdana"/>
              <a:ea typeface="Verdana"/>
              <a:cs typeface="Verdana"/>
              <a:sym typeface="Verdana"/>
            </a:endParaRPr>
          </a:p>
          <a:p>
            <a:pPr indent="0" lvl="0" marL="0" marR="0" rtl="0" algn="ctr">
              <a:lnSpc>
                <a:spcPct val="90000"/>
              </a:lnSpc>
              <a:spcBef>
                <a:spcPts val="0"/>
              </a:spcBef>
              <a:spcAft>
                <a:spcPts val="0"/>
              </a:spcAft>
              <a:buClr>
                <a:schemeClr val="accent1"/>
              </a:buClr>
              <a:buSzPts val="2000"/>
              <a:buFont typeface="Noto Sans Symbols"/>
              <a:buNone/>
            </a:pPr>
            <a:r>
              <a:rPr b="0" i="1" lang="en-US" sz="2000" u="none" cap="none" strike="noStrike">
                <a:solidFill>
                  <a:srgbClr val="000000"/>
                </a:solidFill>
                <a:latin typeface="Verdana"/>
                <a:ea typeface="Verdana"/>
                <a:cs typeface="Verdana"/>
                <a:sym typeface="Verdana"/>
              </a:rPr>
              <a:t>Bethany Hall-Long, PhD, RN, FAAN, Principal Investigator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2000"/>
              <a:buFont typeface="Noto Sans Symbols"/>
              <a:buNone/>
            </a:pPr>
            <a:r>
              <a:rPr b="0" i="1" lang="en-US" sz="2000" u="none" cap="none" strike="noStrike">
                <a:solidFill>
                  <a:srgbClr val="000000"/>
                </a:solidFill>
                <a:latin typeface="Verdana"/>
                <a:ea typeface="Verdana"/>
                <a:cs typeface="Verdana"/>
                <a:sym typeface="Verdana"/>
              </a:rPr>
              <a:t>Professor of Nursing &amp; DE Lt. Governor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1"/>
          <p:cNvSpPr txBox="1"/>
          <p:nvPr>
            <p:ph type="title"/>
          </p:nvPr>
        </p:nvSpPr>
        <p:spPr>
          <a:xfrm>
            <a:off x="174225" y="1123825"/>
            <a:ext cx="3371400" cy="630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Black"/>
              <a:buNone/>
            </a:pPr>
            <a:r>
              <a:rPr lang="en-US" sz="3200">
                <a:solidFill>
                  <a:schemeClr val="lt1"/>
                </a:solidFill>
              </a:rPr>
              <a:t>YOU MAKE A DIFFERENCE</a:t>
            </a:r>
            <a:endParaRPr sz="3200">
              <a:solidFill>
                <a:schemeClr val="lt1"/>
              </a:solidFill>
            </a:endParaRPr>
          </a:p>
        </p:txBody>
      </p:sp>
      <p:sp>
        <p:nvSpPr>
          <p:cNvPr id="260" name="Google Shape;260;p21"/>
          <p:cNvSpPr txBox="1"/>
          <p:nvPr>
            <p:ph idx="1" type="body"/>
          </p:nvPr>
        </p:nvSpPr>
        <p:spPr>
          <a:xfrm>
            <a:off x="3857375" y="1413950"/>
            <a:ext cx="7315200" cy="510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a:p>
            <a:pPr indent="-217486" lvl="0" marL="344487" rtl="0" algn="ctr">
              <a:lnSpc>
                <a:spcPct val="90000"/>
              </a:lnSpc>
              <a:spcBef>
                <a:spcPts val="1200"/>
              </a:spcBef>
              <a:spcAft>
                <a:spcPts val="0"/>
              </a:spcAft>
              <a:buSzPts val="2000"/>
              <a:buNone/>
            </a:pPr>
            <a:r>
              <a:rPr b="1" i="1" lang="en-US" sz="3700"/>
              <a:t>Thank you for all you do!!</a:t>
            </a:r>
            <a:endParaRPr b="1" i="1" sz="3700"/>
          </a:p>
          <a:p>
            <a:pPr indent="-217486" lvl="0" marL="344487" rtl="0" algn="ctr">
              <a:lnSpc>
                <a:spcPct val="90000"/>
              </a:lnSpc>
              <a:spcBef>
                <a:spcPts val="1200"/>
              </a:spcBef>
              <a:spcAft>
                <a:spcPts val="0"/>
              </a:spcAft>
              <a:buSzPts val="2000"/>
              <a:buNone/>
            </a:pPr>
            <a:r>
              <a:t/>
            </a:r>
            <a:endParaRPr b="1" sz="3300"/>
          </a:p>
          <a:p>
            <a:pPr indent="-217488" lvl="0" marL="344488" rtl="0" algn="ctr">
              <a:lnSpc>
                <a:spcPct val="90000"/>
              </a:lnSpc>
              <a:spcBef>
                <a:spcPts val="1200"/>
              </a:spcBef>
              <a:spcAft>
                <a:spcPts val="0"/>
              </a:spcAft>
              <a:buSzPts val="2000"/>
              <a:buNone/>
            </a:pPr>
            <a:r>
              <a:t/>
            </a:r>
            <a:endParaRPr b="1" sz="3300"/>
          </a:p>
        </p:txBody>
      </p:sp>
      <p:pic>
        <p:nvPicPr>
          <p:cNvPr descr="http://www.healthandwelfare.idaho.gov/portals/0/Health/ReadyIdaho/VolunteerIdaho.jpg" id="261" name="Google Shape;261;p21"/>
          <p:cNvPicPr preferRelativeResize="0"/>
          <p:nvPr/>
        </p:nvPicPr>
        <p:blipFill rotWithShape="1">
          <a:blip r:embed="rId3">
            <a:alphaModFix/>
          </a:blip>
          <a:srcRect b="0" l="0" r="0" t="0"/>
          <a:stretch/>
        </p:blipFill>
        <p:spPr>
          <a:xfrm>
            <a:off x="0" y="5053013"/>
            <a:ext cx="3441700" cy="18049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93229b0227_1_0"/>
          <p:cNvSpPr txBox="1"/>
          <p:nvPr>
            <p:ph type="title"/>
          </p:nvPr>
        </p:nvSpPr>
        <p:spPr>
          <a:xfrm>
            <a:off x="252919" y="1123837"/>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Agenda</a:t>
            </a:r>
            <a:endParaRPr/>
          </a:p>
        </p:txBody>
      </p:sp>
      <p:sp>
        <p:nvSpPr>
          <p:cNvPr id="103" name="Google Shape;103;g93229b0227_1_0"/>
          <p:cNvSpPr txBox="1"/>
          <p:nvPr>
            <p:ph idx="1" type="body"/>
          </p:nvPr>
        </p:nvSpPr>
        <p:spPr>
          <a:xfrm>
            <a:off x="3962175" y="574225"/>
            <a:ext cx="7315200" cy="5660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1)  	Welcome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2)  	COVID-19 Update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3)  	DMRC/ DE BEST COVID-19 Response Review</a:t>
            </a:r>
            <a:endParaRPr sz="1600">
              <a:solidFill>
                <a:schemeClr val="dk1"/>
              </a:solidFill>
            </a:endParaRPr>
          </a:p>
          <a:p>
            <a:pPr indent="0" lvl="0" marL="0" rtl="0" algn="l">
              <a:lnSpc>
                <a:spcPct val="115000"/>
              </a:lnSpc>
              <a:spcBef>
                <a:spcPts val="1200"/>
              </a:spcBef>
              <a:spcAft>
                <a:spcPts val="0"/>
              </a:spcAft>
              <a:buSzPts val="1800"/>
              <a:buNone/>
            </a:pPr>
            <a:r>
              <a:rPr lang="en-US" sz="1600">
                <a:solidFill>
                  <a:schemeClr val="dk1"/>
                </a:solidFill>
              </a:rPr>
              <a:t>4)  	Hurricane Season </a:t>
            </a:r>
            <a:endParaRPr sz="1600">
              <a:solidFill>
                <a:schemeClr val="dk1"/>
              </a:solidFill>
            </a:endParaRPr>
          </a:p>
          <a:p>
            <a:pPr indent="-330200" lvl="1" marL="914400" rtl="0" algn="l">
              <a:lnSpc>
                <a:spcPct val="115000"/>
              </a:lnSpc>
              <a:spcBef>
                <a:spcPts val="1200"/>
              </a:spcBef>
              <a:spcAft>
                <a:spcPts val="0"/>
              </a:spcAft>
              <a:buClr>
                <a:schemeClr val="dk1"/>
              </a:buClr>
              <a:buSzPts val="1600"/>
              <a:buAutoNum type="alphaLcPeriod"/>
            </a:pPr>
            <a:r>
              <a:rPr lang="en-US" sz="1600">
                <a:solidFill>
                  <a:schemeClr val="dk1"/>
                </a:solidFill>
              </a:rPr>
              <a:t>Storm Isaias </a:t>
            </a:r>
            <a:endParaRPr sz="1600">
              <a:solidFill>
                <a:schemeClr val="dk1"/>
              </a:solidFill>
            </a:endParaRPr>
          </a:p>
          <a:p>
            <a:pPr indent="-330200" lvl="1" marL="914400" rtl="0" algn="l">
              <a:lnSpc>
                <a:spcPct val="115000"/>
              </a:lnSpc>
              <a:spcBef>
                <a:spcPts val="0"/>
              </a:spcBef>
              <a:spcAft>
                <a:spcPts val="0"/>
              </a:spcAft>
              <a:buClr>
                <a:schemeClr val="dk1"/>
              </a:buClr>
              <a:buSzPts val="1600"/>
              <a:buAutoNum type="alphaLcPeriod"/>
            </a:pPr>
            <a:r>
              <a:rPr lang="en-US" sz="1600">
                <a:solidFill>
                  <a:schemeClr val="dk1"/>
                </a:solidFill>
              </a:rPr>
              <a:t>Shelter considerations/planning with COVID</a:t>
            </a:r>
            <a:endParaRPr sz="1600">
              <a:solidFill>
                <a:schemeClr val="dk1"/>
              </a:solidFill>
            </a:endParaRPr>
          </a:p>
          <a:p>
            <a:pPr indent="0" lvl="0" marL="0" rtl="0" algn="l">
              <a:lnSpc>
                <a:spcPct val="115000"/>
              </a:lnSpc>
              <a:spcBef>
                <a:spcPts val="1200"/>
              </a:spcBef>
              <a:spcAft>
                <a:spcPts val="0"/>
              </a:spcAft>
              <a:buSzPts val="1800"/>
              <a:buNone/>
            </a:pPr>
            <a:r>
              <a:rPr lang="en-US" sz="1600">
                <a:solidFill>
                  <a:schemeClr val="dk1"/>
                </a:solidFill>
              </a:rPr>
              <a:t>5)  	DE BEST</a:t>
            </a:r>
            <a:endParaRPr sz="1600">
              <a:solidFill>
                <a:schemeClr val="dk1"/>
              </a:solidFill>
            </a:endParaRPr>
          </a:p>
          <a:p>
            <a:pPr indent="0" lvl="0" marL="0" rtl="0" algn="l">
              <a:lnSpc>
                <a:spcPct val="115000"/>
              </a:lnSpc>
              <a:spcBef>
                <a:spcPts val="1200"/>
              </a:spcBef>
              <a:spcAft>
                <a:spcPts val="0"/>
              </a:spcAft>
              <a:buSzPts val="1800"/>
              <a:buNone/>
            </a:pPr>
            <a:r>
              <a:rPr lang="en-US" sz="1600">
                <a:solidFill>
                  <a:schemeClr val="dk1"/>
                </a:solidFill>
              </a:rPr>
              <a:t>6) 	PFA and Self Care </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7) 	Interpreter Corps </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8  	Fall Flu Clinics/In-service training</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9) 	Volunteer Requirements</a:t>
            </a:r>
            <a:endParaRPr sz="1600">
              <a:solidFill>
                <a:schemeClr val="dk1"/>
              </a:solidFill>
            </a:endParaRPr>
          </a:p>
          <a:p>
            <a:pPr indent="0" lvl="0" marL="0" rtl="0" algn="l">
              <a:lnSpc>
                <a:spcPct val="115000"/>
              </a:lnSpc>
              <a:spcBef>
                <a:spcPts val="1200"/>
              </a:spcBef>
              <a:spcAft>
                <a:spcPts val="0"/>
              </a:spcAft>
              <a:buSzPts val="1800"/>
              <a:buNone/>
            </a:pPr>
            <a:r>
              <a:rPr lang="en-US" sz="1600">
                <a:solidFill>
                  <a:schemeClr val="dk1"/>
                </a:solidFill>
              </a:rPr>
              <a:t>10)  	Volunteer Training opportunities</a:t>
            </a:r>
            <a:endParaRPr sz="1600">
              <a:solidFill>
                <a:schemeClr val="dk1"/>
              </a:solidFill>
            </a:endParaRPr>
          </a:p>
          <a:p>
            <a:pPr indent="0" lvl="0" marL="0" rtl="0" algn="l">
              <a:lnSpc>
                <a:spcPct val="115000"/>
              </a:lnSpc>
              <a:spcBef>
                <a:spcPts val="1200"/>
              </a:spcBef>
              <a:spcAft>
                <a:spcPts val="0"/>
              </a:spcAft>
              <a:buSzPts val="1800"/>
              <a:buNone/>
            </a:pPr>
            <a:r>
              <a:rPr lang="en-US" sz="1600">
                <a:solidFill>
                  <a:schemeClr val="dk1"/>
                </a:solidFill>
              </a:rPr>
              <a:t>11) 	Social Media</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9346e97e00_0_26"/>
          <p:cNvSpPr txBox="1"/>
          <p:nvPr/>
        </p:nvSpPr>
        <p:spPr>
          <a:xfrm>
            <a:off x="1443117" y="808567"/>
            <a:ext cx="9305700" cy="108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2B62"/>
              </a:buClr>
              <a:buSzPts val="3600"/>
              <a:buFont typeface="Arial Black"/>
              <a:buNone/>
            </a:pPr>
            <a:r>
              <a:rPr b="0" i="0" lang="en-US" sz="3600" u="none" cap="none" strike="noStrike">
                <a:solidFill>
                  <a:srgbClr val="072B62"/>
                </a:solidFill>
                <a:latin typeface="Arial Black"/>
                <a:ea typeface="Arial Black"/>
                <a:cs typeface="Arial Black"/>
                <a:sym typeface="Arial Black"/>
              </a:rPr>
              <a:t>DelawareMRC.org </a:t>
            </a:r>
            <a:endParaRPr b="0" i="0" sz="1400" u="none" cap="none" strike="noStrike">
              <a:solidFill>
                <a:srgbClr val="000000"/>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72B62"/>
              </a:buClr>
              <a:buSzPts val="3600"/>
              <a:buFont typeface="Arial Black"/>
              <a:buNone/>
            </a:pPr>
            <a:r>
              <a:rPr b="0" i="0" lang="en-US" sz="3600" u="none" cap="none" strike="noStrike">
                <a:solidFill>
                  <a:srgbClr val="072B62"/>
                </a:solidFill>
                <a:latin typeface="Arial Black"/>
                <a:ea typeface="Arial Black"/>
                <a:cs typeface="Arial Black"/>
                <a:sym typeface="Arial Black"/>
              </a:rPr>
              <a:t>DelawareBEST.org</a:t>
            </a:r>
            <a:endParaRPr b="0" i="0" sz="1400" u="none" cap="none" strike="noStrike">
              <a:solidFill>
                <a:srgbClr val="000000"/>
              </a:solidFill>
              <a:latin typeface="Arial Black"/>
              <a:ea typeface="Arial Black"/>
              <a:cs typeface="Arial Black"/>
              <a:sym typeface="Arial Black"/>
            </a:endParaRPr>
          </a:p>
        </p:txBody>
      </p:sp>
      <p:sp>
        <p:nvSpPr>
          <p:cNvPr id="268" name="Google Shape;268;g9346e97e00_0_26"/>
          <p:cNvSpPr txBox="1"/>
          <p:nvPr/>
        </p:nvSpPr>
        <p:spPr>
          <a:xfrm>
            <a:off x="1037850" y="2080750"/>
            <a:ext cx="10116300" cy="4695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000"/>
              <a:buFont typeface="Noto Sans Symbols"/>
              <a:buNone/>
            </a:pPr>
            <a:r>
              <a:rPr b="1" lang="en-US" sz="2400"/>
              <a:t>RESOURCES and LINKS</a:t>
            </a:r>
            <a:endParaRPr b="1" sz="2400"/>
          </a:p>
          <a:p>
            <a:pPr indent="0" lvl="0" marL="0" marR="0" rtl="0" algn="ctr">
              <a:lnSpc>
                <a:spcPct val="90000"/>
              </a:lnSpc>
              <a:spcBef>
                <a:spcPts val="0"/>
              </a:spcBef>
              <a:spcAft>
                <a:spcPts val="0"/>
              </a:spcAft>
              <a:buClr>
                <a:schemeClr val="accent1"/>
              </a:buClr>
              <a:buSzPts val="2000"/>
              <a:buFont typeface="Noto Sans Symbols"/>
              <a:buNone/>
            </a:pPr>
            <a:r>
              <a:t/>
            </a:r>
            <a:endParaRPr sz="2400"/>
          </a:p>
          <a:p>
            <a:pPr indent="0" lvl="0" marL="0" marR="0" rtl="0" algn="ctr">
              <a:lnSpc>
                <a:spcPct val="90000"/>
              </a:lnSpc>
              <a:spcBef>
                <a:spcPts val="0"/>
              </a:spcBef>
              <a:spcAft>
                <a:spcPts val="0"/>
              </a:spcAft>
              <a:buClr>
                <a:schemeClr val="accent1"/>
              </a:buClr>
              <a:buSzPts val="2000"/>
              <a:buFont typeface="Noto Sans Symbols"/>
              <a:buNone/>
            </a:pPr>
            <a:r>
              <a:t/>
            </a:r>
            <a:endParaRPr sz="2400"/>
          </a:p>
          <a:p>
            <a:pPr indent="0" lvl="0" marL="0" marR="0" rtl="0" algn="ctr">
              <a:lnSpc>
                <a:spcPct val="90000"/>
              </a:lnSpc>
              <a:spcBef>
                <a:spcPts val="0"/>
              </a:spcBef>
              <a:spcAft>
                <a:spcPts val="0"/>
              </a:spcAft>
              <a:buClr>
                <a:schemeClr val="accent1"/>
              </a:buClr>
              <a:buSzPts val="2000"/>
              <a:buFont typeface="Noto Sans Symbols"/>
              <a:buNone/>
            </a:pPr>
            <a:r>
              <a:t/>
            </a:r>
            <a:endParaRPr sz="2400"/>
          </a:p>
          <a:p>
            <a:pPr indent="0" lvl="0" marL="0" marR="0" rtl="0" algn="ctr">
              <a:lnSpc>
                <a:spcPct val="90000"/>
              </a:lnSpc>
              <a:spcBef>
                <a:spcPts val="0"/>
              </a:spcBef>
              <a:spcAft>
                <a:spcPts val="0"/>
              </a:spcAft>
              <a:buClr>
                <a:schemeClr val="accent1"/>
              </a:buClr>
              <a:buSzPts val="2000"/>
              <a:buFont typeface="Noto Sans Symbols"/>
              <a:buNone/>
            </a:pPr>
            <a:r>
              <a:t/>
            </a:r>
            <a:endParaRPr sz="2400"/>
          </a:p>
          <a:p>
            <a:pPr indent="0" lvl="0" marL="0" marR="0" rtl="0" algn="ctr">
              <a:lnSpc>
                <a:spcPct val="90000"/>
              </a:lnSpc>
              <a:spcBef>
                <a:spcPts val="0"/>
              </a:spcBef>
              <a:spcAft>
                <a:spcPts val="0"/>
              </a:spcAft>
              <a:buClr>
                <a:schemeClr val="accent1"/>
              </a:buClr>
              <a:buSzPts val="2000"/>
              <a:buFont typeface="Noto Sans Symbols"/>
              <a:buNone/>
            </a:pPr>
            <a:r>
              <a:t/>
            </a:r>
            <a:endParaRPr sz="2400"/>
          </a:p>
          <a:p>
            <a:pPr indent="0" lvl="0" marL="0" marR="0" rtl="0" algn="l">
              <a:lnSpc>
                <a:spcPct val="90000"/>
              </a:lnSpc>
              <a:spcBef>
                <a:spcPts val="0"/>
              </a:spcBef>
              <a:spcAft>
                <a:spcPts val="0"/>
              </a:spcAft>
              <a:buClr>
                <a:schemeClr val="accent1"/>
              </a:buClr>
              <a:buSzPts val="2000"/>
              <a:buFont typeface="Noto Sans Symbols"/>
              <a:buNone/>
            </a:pPr>
            <a:r>
              <a:rPr lang="en-US" sz="2400"/>
              <a:t>DMRC Training Page</a:t>
            </a:r>
            <a:endParaRPr sz="2400"/>
          </a:p>
          <a:p>
            <a:pPr indent="0" lvl="0" marL="0" marR="0" rtl="0" algn="ctr">
              <a:lnSpc>
                <a:spcPct val="90000"/>
              </a:lnSpc>
              <a:spcBef>
                <a:spcPts val="0"/>
              </a:spcBef>
              <a:spcAft>
                <a:spcPts val="0"/>
              </a:spcAft>
              <a:buClr>
                <a:schemeClr val="accent1"/>
              </a:buClr>
              <a:buSzPts val="2000"/>
              <a:buFont typeface="Noto Sans Symbols"/>
              <a:buNone/>
            </a:pPr>
            <a:r>
              <a:rPr lang="en-US" sz="2400" u="sng">
                <a:solidFill>
                  <a:schemeClr val="hlink"/>
                </a:solidFill>
                <a:hlinkClick r:id="rId3"/>
              </a:rPr>
              <a:t>https://sites.udel.edu/delawaremrc/training/</a:t>
            </a:r>
            <a:endParaRPr sz="2400"/>
          </a:p>
          <a:p>
            <a:pPr indent="0" lvl="0" marL="0" marR="0" rtl="0" algn="ctr">
              <a:lnSpc>
                <a:spcPct val="90000"/>
              </a:lnSpc>
              <a:spcBef>
                <a:spcPts val="0"/>
              </a:spcBef>
              <a:spcAft>
                <a:spcPts val="0"/>
              </a:spcAft>
              <a:buClr>
                <a:schemeClr val="accent1"/>
              </a:buClr>
              <a:buSzPts val="2000"/>
              <a:buFont typeface="Noto Sans Symbols"/>
              <a:buNone/>
            </a:pPr>
            <a:r>
              <a:t/>
            </a:r>
            <a:endParaRPr sz="24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2"/>
          <p:cNvSpPr txBox="1"/>
          <p:nvPr/>
        </p:nvSpPr>
        <p:spPr>
          <a:xfrm>
            <a:off x="3570161" y="1001454"/>
            <a:ext cx="8043300" cy="68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2B62"/>
              </a:buClr>
              <a:buSzPts val="3500"/>
              <a:buFont typeface="Arial Black"/>
              <a:buNone/>
            </a:pPr>
            <a:r>
              <a:t/>
            </a:r>
            <a:endParaRPr b="0" i="0" sz="3000" u="none" cap="none" strike="noStrike">
              <a:solidFill>
                <a:srgbClr val="000000"/>
              </a:solidFill>
              <a:latin typeface="Arial"/>
              <a:ea typeface="Arial"/>
              <a:cs typeface="Arial"/>
              <a:sym typeface="Arial"/>
            </a:endParaRPr>
          </a:p>
        </p:txBody>
      </p:sp>
      <p:pic>
        <p:nvPicPr>
          <p:cNvPr id="110" name="Google Shape;110;p12"/>
          <p:cNvPicPr preferRelativeResize="0"/>
          <p:nvPr/>
        </p:nvPicPr>
        <p:blipFill>
          <a:blip r:embed="rId3">
            <a:alphaModFix/>
          </a:blip>
          <a:stretch>
            <a:fillRect/>
          </a:stretch>
        </p:blipFill>
        <p:spPr>
          <a:xfrm>
            <a:off x="255125" y="3782276"/>
            <a:ext cx="2987950" cy="1991975"/>
          </a:xfrm>
          <a:prstGeom prst="rect">
            <a:avLst/>
          </a:prstGeom>
          <a:noFill/>
          <a:ln>
            <a:noFill/>
          </a:ln>
        </p:spPr>
      </p:pic>
      <p:pic>
        <p:nvPicPr>
          <p:cNvPr id="111" name="Google Shape;111;p12"/>
          <p:cNvPicPr preferRelativeResize="0"/>
          <p:nvPr/>
        </p:nvPicPr>
        <p:blipFill>
          <a:blip r:embed="rId4">
            <a:alphaModFix/>
          </a:blip>
          <a:stretch>
            <a:fillRect/>
          </a:stretch>
        </p:blipFill>
        <p:spPr>
          <a:xfrm>
            <a:off x="5138275" y="399025"/>
            <a:ext cx="4951850" cy="6059950"/>
          </a:xfrm>
          <a:prstGeom prst="rect">
            <a:avLst/>
          </a:prstGeom>
          <a:noFill/>
          <a:ln>
            <a:noFill/>
          </a:ln>
        </p:spPr>
      </p:pic>
      <p:sp>
        <p:nvSpPr>
          <p:cNvPr id="112" name="Google Shape;112;p12"/>
          <p:cNvSpPr txBox="1"/>
          <p:nvPr/>
        </p:nvSpPr>
        <p:spPr>
          <a:xfrm>
            <a:off x="256032" y="1125441"/>
            <a:ext cx="2947500" cy="460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COVID-19</a:t>
            </a:r>
            <a:endParaRPr sz="2900">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Update</a:t>
            </a:r>
            <a:endParaRPr sz="2900">
              <a:solidFill>
                <a:schemeClr val="lt1"/>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ph idx="1" type="body"/>
          </p:nvPr>
        </p:nvSpPr>
        <p:spPr>
          <a:xfrm>
            <a:off x="3971300" y="3229050"/>
            <a:ext cx="7209300" cy="3241200"/>
          </a:xfrm>
          <a:prstGeom prst="rect">
            <a:avLst/>
          </a:prstGeom>
          <a:noFill/>
          <a:ln>
            <a:noFill/>
          </a:ln>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b="1" lang="en-US"/>
              <a:t>Food Bank Pantries (March - August)</a:t>
            </a:r>
            <a:r>
              <a:rPr lang="en-US"/>
              <a:t> </a:t>
            </a:r>
            <a:endParaRPr>
              <a:highlight>
                <a:srgbClr val="FFE599"/>
              </a:highlight>
            </a:endParaRPr>
          </a:p>
          <a:p>
            <a:pPr indent="-355600" lvl="0" marL="457200" rtl="0" algn="l">
              <a:lnSpc>
                <a:spcPct val="150000"/>
              </a:lnSpc>
              <a:spcBef>
                <a:spcPts val="0"/>
              </a:spcBef>
              <a:spcAft>
                <a:spcPts val="0"/>
              </a:spcAft>
              <a:buSzPts val="2000"/>
              <a:buChar char="●"/>
            </a:pPr>
            <a:r>
              <a:rPr b="1" lang="en-US"/>
              <a:t>Long Term Care Facility Nursing and CNA Support</a:t>
            </a:r>
            <a:endParaRPr/>
          </a:p>
          <a:p>
            <a:pPr indent="-355600" lvl="0" marL="457200" rtl="0" algn="l">
              <a:lnSpc>
                <a:spcPct val="150000"/>
              </a:lnSpc>
              <a:spcBef>
                <a:spcPts val="0"/>
              </a:spcBef>
              <a:spcAft>
                <a:spcPts val="0"/>
              </a:spcAft>
              <a:buSzPts val="2000"/>
              <a:buChar char="●"/>
            </a:pPr>
            <a:r>
              <a:rPr b="1" lang="en-US"/>
              <a:t>Naloxone Drive Thru Point of Dispensing in Millboro</a:t>
            </a:r>
            <a:endParaRPr/>
          </a:p>
          <a:p>
            <a:pPr indent="-355600" lvl="0" marL="457200" rtl="0" algn="l">
              <a:lnSpc>
                <a:spcPct val="150000"/>
              </a:lnSpc>
              <a:spcBef>
                <a:spcPts val="0"/>
              </a:spcBef>
              <a:spcAft>
                <a:spcPts val="0"/>
              </a:spcAft>
              <a:buSzPts val="2000"/>
              <a:buChar char="●"/>
            </a:pPr>
            <a:r>
              <a:rPr b="1" lang="en-US"/>
              <a:t>Testing Results Calling</a:t>
            </a:r>
            <a:endParaRPr>
              <a:highlight>
                <a:srgbClr val="FFE599"/>
              </a:highlight>
            </a:endParaRPr>
          </a:p>
          <a:p>
            <a:pPr indent="-355600" lvl="0" marL="457200" rtl="0" algn="l">
              <a:lnSpc>
                <a:spcPct val="150000"/>
              </a:lnSpc>
              <a:spcBef>
                <a:spcPts val="0"/>
              </a:spcBef>
              <a:spcAft>
                <a:spcPts val="0"/>
              </a:spcAft>
              <a:buSzPts val="2000"/>
              <a:buChar char="●"/>
            </a:pPr>
            <a:r>
              <a:rPr b="1" lang="en-US"/>
              <a:t>Community COVID-19 Testing </a:t>
            </a:r>
            <a:endParaRPr>
              <a:highlight>
                <a:srgbClr val="FFF2CC"/>
              </a:highlight>
            </a:endParaRPr>
          </a:p>
          <a:p>
            <a:pPr indent="-355600" lvl="0" marL="457200" rtl="0" algn="l">
              <a:lnSpc>
                <a:spcPct val="150000"/>
              </a:lnSpc>
              <a:spcBef>
                <a:spcPts val="0"/>
              </a:spcBef>
              <a:spcAft>
                <a:spcPts val="0"/>
              </a:spcAft>
              <a:buSzPts val="2000"/>
              <a:buChar char="●"/>
            </a:pPr>
            <a:r>
              <a:rPr b="1" lang="en-US"/>
              <a:t>Interpreter Corps Support</a:t>
            </a:r>
            <a:endParaRPr/>
          </a:p>
        </p:txBody>
      </p:sp>
      <p:sp>
        <p:nvSpPr>
          <p:cNvPr id="119" name="Google Shape;119;p10"/>
          <p:cNvSpPr txBox="1"/>
          <p:nvPr/>
        </p:nvSpPr>
        <p:spPr>
          <a:xfrm>
            <a:off x="256032" y="1125441"/>
            <a:ext cx="2947482" cy="460118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72B62"/>
              </a:buClr>
              <a:buSzPts val="3600"/>
              <a:buFont typeface="Arial Black"/>
              <a:buNone/>
            </a:pPr>
            <a:r>
              <a:rPr b="0" i="0" lang="en-US" sz="2900" u="none" cap="none" strike="noStrike">
                <a:solidFill>
                  <a:schemeClr val="lt1"/>
                </a:solidFill>
                <a:latin typeface="Arial Black"/>
                <a:ea typeface="Arial Black"/>
                <a:cs typeface="Arial Black"/>
                <a:sym typeface="Arial Black"/>
              </a:rPr>
              <a:t>DMRC and</a:t>
            </a:r>
            <a:br>
              <a:rPr b="0" i="0" lang="en-US" sz="2900" u="none" cap="none" strike="noStrike">
                <a:solidFill>
                  <a:schemeClr val="lt1"/>
                </a:solidFill>
                <a:latin typeface="Arial Black"/>
                <a:ea typeface="Arial Black"/>
                <a:cs typeface="Arial Black"/>
                <a:sym typeface="Arial Black"/>
              </a:rPr>
            </a:br>
            <a:r>
              <a:rPr b="0" i="0" lang="en-US" sz="2900" u="none" cap="none" strike="noStrike">
                <a:solidFill>
                  <a:schemeClr val="lt1"/>
                </a:solidFill>
                <a:latin typeface="Arial Black"/>
                <a:ea typeface="Arial Black"/>
                <a:cs typeface="Arial Black"/>
                <a:sym typeface="Arial Black"/>
              </a:rPr>
              <a:t>DE BEST </a:t>
            </a:r>
            <a:endParaRPr b="0" i="0" sz="2900" u="none" cap="none" strike="noStrike">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t/>
            </a:r>
            <a:endParaRPr sz="2900">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Deployments:</a:t>
            </a:r>
            <a:endParaRPr sz="2900">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t/>
            </a:r>
            <a:endParaRPr sz="2900">
              <a:solidFill>
                <a:schemeClr val="lt1"/>
              </a:solidFill>
              <a:latin typeface="Arial Black"/>
              <a:ea typeface="Arial Black"/>
              <a:cs typeface="Arial Black"/>
              <a:sym typeface="Arial Black"/>
            </a:endParaRPr>
          </a:p>
        </p:txBody>
      </p:sp>
      <p:sp>
        <p:nvSpPr>
          <p:cNvPr id="120" name="Google Shape;120;p10"/>
          <p:cNvSpPr txBox="1"/>
          <p:nvPr/>
        </p:nvSpPr>
        <p:spPr>
          <a:xfrm>
            <a:off x="3971300" y="2146225"/>
            <a:ext cx="7413000" cy="100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COVID-19 Response</a:t>
            </a:r>
            <a:endParaRPr sz="2900">
              <a:solidFill>
                <a:schemeClr val="lt1"/>
              </a:solidFill>
              <a:latin typeface="Arial Black"/>
              <a:ea typeface="Arial Black"/>
              <a:cs typeface="Arial Black"/>
              <a:sym typeface="Arial Black"/>
            </a:endParaRPr>
          </a:p>
        </p:txBody>
      </p:sp>
      <p:pic>
        <p:nvPicPr>
          <p:cNvPr id="121" name="Google Shape;121;p10"/>
          <p:cNvPicPr preferRelativeResize="0"/>
          <p:nvPr/>
        </p:nvPicPr>
        <p:blipFill>
          <a:blip r:embed="rId3">
            <a:alphaModFix/>
          </a:blip>
          <a:stretch>
            <a:fillRect/>
          </a:stretch>
        </p:blipFill>
        <p:spPr>
          <a:xfrm>
            <a:off x="8039942" y="915725"/>
            <a:ext cx="2159185" cy="1430126"/>
          </a:xfrm>
          <a:prstGeom prst="rect">
            <a:avLst/>
          </a:prstGeom>
          <a:noFill/>
          <a:ln>
            <a:noFill/>
          </a:ln>
        </p:spPr>
      </p:pic>
      <p:pic>
        <p:nvPicPr>
          <p:cNvPr id="122" name="Google Shape;122;p10"/>
          <p:cNvPicPr preferRelativeResize="0"/>
          <p:nvPr/>
        </p:nvPicPr>
        <p:blipFill>
          <a:blip r:embed="rId4">
            <a:alphaModFix/>
          </a:blip>
          <a:stretch>
            <a:fillRect/>
          </a:stretch>
        </p:blipFill>
        <p:spPr>
          <a:xfrm>
            <a:off x="10048419" y="1288975"/>
            <a:ext cx="1402651" cy="1858050"/>
          </a:xfrm>
          <a:prstGeom prst="rect">
            <a:avLst/>
          </a:prstGeom>
          <a:noFill/>
          <a:ln>
            <a:noFill/>
          </a:ln>
        </p:spPr>
      </p:pic>
      <p:pic>
        <p:nvPicPr>
          <p:cNvPr id="123" name="Google Shape;123;p10"/>
          <p:cNvPicPr preferRelativeResize="0"/>
          <p:nvPr/>
        </p:nvPicPr>
        <p:blipFill>
          <a:blip r:embed="rId5">
            <a:alphaModFix/>
          </a:blip>
          <a:stretch>
            <a:fillRect/>
          </a:stretch>
        </p:blipFill>
        <p:spPr>
          <a:xfrm>
            <a:off x="585462" y="4268400"/>
            <a:ext cx="2288626" cy="2288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9346e97e00_0_0"/>
          <p:cNvSpPr txBox="1"/>
          <p:nvPr>
            <p:ph idx="1" type="body"/>
          </p:nvPr>
        </p:nvSpPr>
        <p:spPr>
          <a:xfrm>
            <a:off x="3937925" y="867675"/>
            <a:ext cx="7439100" cy="11931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b="1" lang="en-US" sz="2500"/>
              <a:t>DMRC provided Emergency Shelter Support</a:t>
            </a:r>
            <a:endParaRPr b="1" sz="2500"/>
          </a:p>
          <a:p>
            <a:pPr indent="0" lvl="0" marL="0" rtl="0" algn="ctr">
              <a:lnSpc>
                <a:spcPct val="150000"/>
              </a:lnSpc>
              <a:spcBef>
                <a:spcPts val="0"/>
              </a:spcBef>
              <a:spcAft>
                <a:spcPts val="0"/>
              </a:spcAft>
              <a:buNone/>
            </a:pPr>
            <a:r>
              <a:rPr b="1" lang="en-US" sz="2900"/>
              <a:t>Storm </a:t>
            </a:r>
            <a:r>
              <a:rPr b="1" lang="en-US" sz="2900"/>
              <a:t>Isaias</a:t>
            </a:r>
            <a:endParaRPr sz="2700"/>
          </a:p>
        </p:txBody>
      </p:sp>
      <p:sp>
        <p:nvSpPr>
          <p:cNvPr id="130" name="Google Shape;130;g9346e97e00_0_0"/>
          <p:cNvSpPr txBox="1"/>
          <p:nvPr/>
        </p:nvSpPr>
        <p:spPr>
          <a:xfrm>
            <a:off x="256032" y="1125441"/>
            <a:ext cx="2947500" cy="460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2B62"/>
              </a:buClr>
              <a:buSzPts val="3600"/>
              <a:buFont typeface="Arial Black"/>
              <a:buNone/>
            </a:pPr>
            <a:r>
              <a:rPr b="0" i="0" lang="en-US" sz="2900" u="none" cap="none" strike="noStrike">
                <a:solidFill>
                  <a:schemeClr val="lt1"/>
                </a:solidFill>
                <a:latin typeface="Arial Black"/>
                <a:ea typeface="Arial Black"/>
                <a:cs typeface="Arial Black"/>
                <a:sym typeface="Arial Black"/>
              </a:rPr>
              <a:t>DMRC and</a:t>
            </a:r>
            <a:br>
              <a:rPr b="0" i="0" lang="en-US" sz="2900" u="none" cap="none" strike="noStrike">
                <a:solidFill>
                  <a:schemeClr val="lt1"/>
                </a:solidFill>
                <a:latin typeface="Arial Black"/>
                <a:ea typeface="Arial Black"/>
                <a:cs typeface="Arial Black"/>
                <a:sym typeface="Arial Black"/>
              </a:rPr>
            </a:br>
            <a:r>
              <a:rPr b="0" i="0" lang="en-US" sz="2900" u="none" cap="none" strike="noStrike">
                <a:solidFill>
                  <a:schemeClr val="lt1"/>
                </a:solidFill>
                <a:latin typeface="Arial Black"/>
                <a:ea typeface="Arial Black"/>
                <a:cs typeface="Arial Black"/>
                <a:sym typeface="Arial Black"/>
              </a:rPr>
              <a:t>DE BEST </a:t>
            </a:r>
            <a:endParaRPr b="0" i="0" sz="2900" u="none" cap="none" strike="noStrike">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t/>
            </a:r>
            <a:endParaRPr sz="2900">
              <a:solidFill>
                <a:schemeClr val="lt1"/>
              </a:solidFill>
              <a:latin typeface="Arial Black"/>
              <a:ea typeface="Arial Black"/>
              <a:cs typeface="Arial Black"/>
              <a:sym typeface="Arial Black"/>
            </a:endParaRPr>
          </a:p>
          <a:p>
            <a:pPr indent="0" lvl="0" marL="0" marR="0" rtl="0" algn="l">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Deployments:</a:t>
            </a:r>
            <a:endParaRPr sz="2900">
              <a:solidFill>
                <a:schemeClr val="lt1"/>
              </a:solidFill>
              <a:latin typeface="Arial Black"/>
              <a:ea typeface="Arial Black"/>
              <a:cs typeface="Arial Black"/>
              <a:sym typeface="Arial Black"/>
            </a:endParaRPr>
          </a:p>
        </p:txBody>
      </p:sp>
      <p:pic>
        <p:nvPicPr>
          <p:cNvPr id="131" name="Google Shape;131;g9346e97e00_0_0"/>
          <p:cNvPicPr preferRelativeResize="0"/>
          <p:nvPr/>
        </p:nvPicPr>
        <p:blipFill rotWithShape="1">
          <a:blip r:embed="rId3">
            <a:alphaModFix/>
          </a:blip>
          <a:srcRect b="9641" l="0" r="0" t="0"/>
          <a:stretch/>
        </p:blipFill>
        <p:spPr>
          <a:xfrm>
            <a:off x="3658750" y="1952275"/>
            <a:ext cx="7924425" cy="4004675"/>
          </a:xfrm>
          <a:prstGeom prst="rect">
            <a:avLst/>
          </a:prstGeom>
          <a:noFill/>
          <a:ln>
            <a:noFill/>
          </a:ln>
        </p:spPr>
      </p:pic>
      <p:pic>
        <p:nvPicPr>
          <p:cNvPr id="132" name="Google Shape;132;g9346e97e00_0_0"/>
          <p:cNvPicPr preferRelativeResize="0"/>
          <p:nvPr/>
        </p:nvPicPr>
        <p:blipFill>
          <a:blip r:embed="rId4">
            <a:alphaModFix/>
          </a:blip>
          <a:stretch>
            <a:fillRect/>
          </a:stretch>
        </p:blipFill>
        <p:spPr>
          <a:xfrm>
            <a:off x="585462" y="4268400"/>
            <a:ext cx="2288626" cy="2288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256032" y="945397"/>
            <a:ext cx="3113700" cy="257504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72B62"/>
              </a:buClr>
              <a:buSzPts val="3600"/>
              <a:buFont typeface="Arial Black"/>
              <a:buNone/>
            </a:pPr>
            <a:r>
              <a:rPr lang="en-US" sz="2900">
                <a:solidFill>
                  <a:schemeClr val="lt1"/>
                </a:solidFill>
              </a:rPr>
              <a:t>Hurricane</a:t>
            </a:r>
            <a:endParaRPr sz="2900">
              <a:solidFill>
                <a:schemeClr val="lt1"/>
              </a:solidFill>
            </a:endParaRPr>
          </a:p>
          <a:p>
            <a:pPr indent="0" lvl="0" marL="0" rtl="0" algn="l">
              <a:spcBef>
                <a:spcPts val="0"/>
              </a:spcBef>
              <a:spcAft>
                <a:spcPts val="0"/>
              </a:spcAft>
              <a:buClr>
                <a:srgbClr val="072B62"/>
              </a:buClr>
              <a:buSzPts val="3600"/>
              <a:buFont typeface="Arial Black"/>
              <a:buNone/>
            </a:pPr>
            <a:r>
              <a:rPr lang="en-US" sz="2900">
                <a:solidFill>
                  <a:schemeClr val="lt1"/>
                </a:solidFill>
              </a:rPr>
              <a:t>Season </a:t>
            </a:r>
            <a:endParaRPr sz="2900">
              <a:solidFill>
                <a:schemeClr val="lt1"/>
              </a:solidFill>
            </a:endParaRPr>
          </a:p>
          <a:p>
            <a:pPr indent="0" lvl="0" marL="0" rtl="0" algn="l">
              <a:spcBef>
                <a:spcPts val="0"/>
              </a:spcBef>
              <a:spcAft>
                <a:spcPts val="0"/>
              </a:spcAft>
              <a:buClr>
                <a:srgbClr val="072B62"/>
              </a:buClr>
              <a:buSzPts val="3600"/>
              <a:buFont typeface="Arial Black"/>
              <a:buNone/>
            </a:pPr>
            <a:r>
              <a:rPr lang="en-US" sz="2800">
                <a:solidFill>
                  <a:schemeClr val="lt1"/>
                </a:solidFill>
              </a:rPr>
              <a:t>Considerations</a:t>
            </a:r>
            <a:endParaRPr sz="2800">
              <a:solidFill>
                <a:schemeClr val="lt1"/>
              </a:solidFill>
            </a:endParaRPr>
          </a:p>
          <a:p>
            <a:pPr indent="0" lvl="0" marL="0" rtl="0" algn="l">
              <a:spcBef>
                <a:spcPts val="0"/>
              </a:spcBef>
              <a:spcAft>
                <a:spcPts val="0"/>
              </a:spcAft>
              <a:buClr>
                <a:srgbClr val="072B62"/>
              </a:buClr>
              <a:buSzPts val="3600"/>
              <a:buFont typeface="Arial Black"/>
              <a:buNone/>
            </a:pPr>
            <a:r>
              <a:t/>
            </a:r>
            <a:endParaRPr sz="2900">
              <a:solidFill>
                <a:schemeClr val="lt1"/>
              </a:solidFill>
            </a:endParaRPr>
          </a:p>
          <a:p>
            <a:pPr indent="0" lvl="0" marL="0" rtl="0" algn="l">
              <a:spcBef>
                <a:spcPts val="0"/>
              </a:spcBef>
              <a:spcAft>
                <a:spcPts val="0"/>
              </a:spcAft>
              <a:buClr>
                <a:srgbClr val="072B62"/>
              </a:buClr>
              <a:buSzPts val="3600"/>
              <a:buFont typeface="Arial Black"/>
              <a:buNone/>
            </a:pPr>
            <a:r>
              <a:t/>
            </a:r>
            <a:endParaRPr sz="2900">
              <a:solidFill>
                <a:schemeClr val="lt1"/>
              </a:solidFill>
            </a:endParaRPr>
          </a:p>
        </p:txBody>
      </p:sp>
      <p:sp>
        <p:nvSpPr>
          <p:cNvPr id="139" name="Google Shape;139;p15"/>
          <p:cNvSpPr txBox="1"/>
          <p:nvPr>
            <p:ph idx="1" type="body"/>
          </p:nvPr>
        </p:nvSpPr>
        <p:spPr>
          <a:xfrm>
            <a:off x="3521600" y="771125"/>
            <a:ext cx="8263500" cy="108270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SzPts val="2000"/>
              <a:buNone/>
            </a:pPr>
            <a:r>
              <a:rPr b="1" lang="en-US" sz="2500"/>
              <a:t>Shelter Considerations: Planning with COVID</a:t>
            </a:r>
            <a:endParaRPr/>
          </a:p>
        </p:txBody>
      </p:sp>
      <p:pic>
        <p:nvPicPr>
          <p:cNvPr id="140" name="Google Shape;140;p15"/>
          <p:cNvPicPr preferRelativeResize="0"/>
          <p:nvPr/>
        </p:nvPicPr>
        <p:blipFill>
          <a:blip r:embed="rId3">
            <a:alphaModFix/>
          </a:blip>
          <a:stretch>
            <a:fillRect/>
          </a:stretch>
        </p:blipFill>
        <p:spPr>
          <a:xfrm>
            <a:off x="619225" y="3249440"/>
            <a:ext cx="2143125" cy="2143125"/>
          </a:xfrm>
          <a:prstGeom prst="rect">
            <a:avLst/>
          </a:prstGeom>
          <a:noFill/>
          <a:ln>
            <a:noFill/>
          </a:ln>
        </p:spPr>
      </p:pic>
      <p:pic>
        <p:nvPicPr>
          <p:cNvPr id="141" name="Google Shape;141;p15"/>
          <p:cNvPicPr preferRelativeResize="0"/>
          <p:nvPr/>
        </p:nvPicPr>
        <p:blipFill>
          <a:blip r:embed="rId4">
            <a:alphaModFix/>
          </a:blip>
          <a:stretch>
            <a:fillRect/>
          </a:stretch>
        </p:blipFill>
        <p:spPr>
          <a:xfrm>
            <a:off x="5249762" y="1739100"/>
            <a:ext cx="4807175" cy="480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109900" y="891025"/>
            <a:ext cx="3384900" cy="509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72B62"/>
              </a:buClr>
              <a:buSzPts val="2500"/>
              <a:buFont typeface="Arial Black"/>
              <a:buNone/>
            </a:pPr>
            <a:r>
              <a:rPr lang="en-US" sz="4200">
                <a:solidFill>
                  <a:schemeClr val="lt1"/>
                </a:solidFill>
              </a:rPr>
              <a:t>B</a:t>
            </a:r>
            <a:r>
              <a:rPr lang="en-US" sz="2800">
                <a:solidFill>
                  <a:schemeClr val="lt1"/>
                </a:solidFill>
              </a:rPr>
              <a:t>ehavioral and</a:t>
            </a:r>
            <a:endParaRPr sz="2800">
              <a:solidFill>
                <a:schemeClr val="lt1"/>
              </a:solidFill>
            </a:endParaRPr>
          </a:p>
          <a:p>
            <a:pPr indent="0" lvl="0" marL="0" rtl="0" algn="l">
              <a:lnSpc>
                <a:spcPct val="90000"/>
              </a:lnSpc>
              <a:spcBef>
                <a:spcPts val="0"/>
              </a:spcBef>
              <a:spcAft>
                <a:spcPts val="0"/>
              </a:spcAft>
              <a:buClr>
                <a:srgbClr val="072B62"/>
              </a:buClr>
              <a:buSzPts val="2500"/>
              <a:buFont typeface="Arial Black"/>
              <a:buNone/>
            </a:pPr>
            <a:r>
              <a:rPr lang="en-US" sz="4200">
                <a:solidFill>
                  <a:schemeClr val="lt1"/>
                </a:solidFill>
              </a:rPr>
              <a:t>E</a:t>
            </a:r>
            <a:r>
              <a:rPr lang="en-US" sz="2800">
                <a:solidFill>
                  <a:schemeClr val="lt1"/>
                </a:solidFill>
              </a:rPr>
              <a:t>motional </a:t>
            </a:r>
            <a:endParaRPr sz="2800">
              <a:solidFill>
                <a:schemeClr val="lt1"/>
              </a:solidFill>
            </a:endParaRPr>
          </a:p>
          <a:p>
            <a:pPr indent="0" lvl="0" marL="0" rtl="0" algn="l">
              <a:lnSpc>
                <a:spcPct val="90000"/>
              </a:lnSpc>
              <a:spcBef>
                <a:spcPts val="0"/>
              </a:spcBef>
              <a:spcAft>
                <a:spcPts val="0"/>
              </a:spcAft>
              <a:buClr>
                <a:srgbClr val="072B62"/>
              </a:buClr>
              <a:buSzPts val="2500"/>
              <a:buFont typeface="Arial Black"/>
              <a:buNone/>
            </a:pPr>
            <a:r>
              <a:rPr lang="en-US" sz="4200">
                <a:solidFill>
                  <a:schemeClr val="lt1"/>
                </a:solidFill>
              </a:rPr>
              <a:t>S</a:t>
            </a:r>
            <a:r>
              <a:rPr lang="en-US" sz="2800">
                <a:solidFill>
                  <a:schemeClr val="lt1"/>
                </a:solidFill>
              </a:rPr>
              <a:t>upport</a:t>
            </a:r>
            <a:endParaRPr sz="2800">
              <a:solidFill>
                <a:schemeClr val="lt1"/>
              </a:solidFill>
            </a:endParaRPr>
          </a:p>
          <a:p>
            <a:pPr indent="0" lvl="0" marL="0" rtl="0" algn="l">
              <a:lnSpc>
                <a:spcPct val="90000"/>
              </a:lnSpc>
              <a:spcBef>
                <a:spcPts val="0"/>
              </a:spcBef>
              <a:spcAft>
                <a:spcPts val="0"/>
              </a:spcAft>
              <a:buClr>
                <a:srgbClr val="072B62"/>
              </a:buClr>
              <a:buSzPts val="2500"/>
              <a:buFont typeface="Arial Black"/>
              <a:buNone/>
            </a:pPr>
            <a:r>
              <a:rPr lang="en-US" sz="4200">
                <a:solidFill>
                  <a:schemeClr val="lt1"/>
                </a:solidFill>
              </a:rPr>
              <a:t>T</a:t>
            </a:r>
            <a:r>
              <a:rPr lang="en-US" sz="2800">
                <a:solidFill>
                  <a:schemeClr val="lt1"/>
                </a:solidFill>
              </a:rPr>
              <a:t>eam</a:t>
            </a:r>
            <a:endParaRPr sz="2800">
              <a:solidFill>
                <a:schemeClr val="lt1"/>
              </a:solidFill>
            </a:endParaRPr>
          </a:p>
          <a:p>
            <a:pPr indent="0" lvl="0" marL="0" rtl="0" algn="l">
              <a:lnSpc>
                <a:spcPct val="90000"/>
              </a:lnSpc>
              <a:spcBef>
                <a:spcPts val="0"/>
              </a:spcBef>
              <a:spcAft>
                <a:spcPts val="0"/>
              </a:spcAft>
              <a:buClr>
                <a:srgbClr val="072B62"/>
              </a:buClr>
              <a:buSzPts val="2500"/>
              <a:buFont typeface="Arial Black"/>
              <a:buNone/>
            </a:pPr>
            <a:r>
              <a:t/>
            </a:r>
            <a:endParaRPr>
              <a:solidFill>
                <a:schemeClr val="lt1"/>
              </a:solidFill>
            </a:endParaRPr>
          </a:p>
          <a:p>
            <a:pPr indent="0" lvl="0" marL="0" rtl="0" algn="l">
              <a:lnSpc>
                <a:spcPct val="90000"/>
              </a:lnSpc>
              <a:spcBef>
                <a:spcPts val="0"/>
              </a:spcBef>
              <a:spcAft>
                <a:spcPts val="0"/>
              </a:spcAft>
              <a:buClr>
                <a:srgbClr val="072B62"/>
              </a:buClr>
              <a:buSzPts val="2500"/>
              <a:buFont typeface="Arial Black"/>
              <a:buNone/>
            </a:pPr>
            <a:r>
              <a:t/>
            </a:r>
            <a:endParaRPr>
              <a:solidFill>
                <a:schemeClr val="lt1"/>
              </a:solidFill>
            </a:endParaRPr>
          </a:p>
          <a:p>
            <a:pPr indent="0" lvl="0" marL="0" rtl="0" algn="l">
              <a:lnSpc>
                <a:spcPct val="90000"/>
              </a:lnSpc>
              <a:spcBef>
                <a:spcPts val="0"/>
              </a:spcBef>
              <a:spcAft>
                <a:spcPts val="0"/>
              </a:spcAft>
              <a:buClr>
                <a:srgbClr val="072B62"/>
              </a:buClr>
              <a:buSzPts val="2500"/>
              <a:buFont typeface="Arial Black"/>
              <a:buNone/>
            </a:pPr>
            <a:r>
              <a:rPr lang="en-US" sz="3300">
                <a:solidFill>
                  <a:schemeClr val="lt1"/>
                </a:solidFill>
                <a:latin typeface="Arial"/>
                <a:ea typeface="Arial"/>
                <a:cs typeface="Arial"/>
                <a:sym typeface="Arial"/>
              </a:rPr>
              <a:t>Upcoming</a:t>
            </a:r>
            <a:endParaRPr sz="33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072B62"/>
              </a:buClr>
              <a:buSzPts val="2500"/>
              <a:buFont typeface="Arial Black"/>
              <a:buNone/>
            </a:pPr>
            <a:r>
              <a:rPr lang="en-US" sz="3300">
                <a:solidFill>
                  <a:schemeClr val="lt1"/>
                </a:solidFill>
                <a:latin typeface="Arial"/>
                <a:ea typeface="Arial"/>
                <a:cs typeface="Arial"/>
                <a:sym typeface="Arial"/>
              </a:rPr>
              <a:t>Meeting:</a:t>
            </a:r>
            <a:endParaRPr sz="33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072B62"/>
              </a:buClr>
              <a:buSzPts val="2500"/>
              <a:buFont typeface="Arial Black"/>
              <a:buNone/>
            </a:pPr>
            <a:r>
              <a:t/>
            </a:r>
            <a:endParaRPr sz="33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072B62"/>
              </a:buClr>
              <a:buSzPts val="2500"/>
              <a:buFont typeface="Arial Black"/>
              <a:buNone/>
            </a:pPr>
            <a:r>
              <a:rPr lang="en-US" sz="2100">
                <a:solidFill>
                  <a:schemeClr val="lt1"/>
                </a:solidFill>
                <a:latin typeface="Arial"/>
                <a:ea typeface="Arial"/>
                <a:cs typeface="Arial"/>
                <a:sym typeface="Arial"/>
              </a:rPr>
              <a:t>Thursday, </a:t>
            </a:r>
            <a:r>
              <a:rPr lang="en-US" sz="2100">
                <a:solidFill>
                  <a:schemeClr val="lt1"/>
                </a:solidFill>
                <a:latin typeface="Arial"/>
                <a:ea typeface="Arial"/>
                <a:cs typeface="Arial"/>
                <a:sym typeface="Arial"/>
              </a:rPr>
              <a:t>Sept 10</a:t>
            </a:r>
            <a:endParaRPr sz="21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072B62"/>
              </a:buClr>
              <a:buSzPts val="2500"/>
              <a:buFont typeface="Arial Black"/>
              <a:buNone/>
            </a:pPr>
            <a:r>
              <a:rPr lang="en-US" sz="2100">
                <a:solidFill>
                  <a:schemeClr val="lt1"/>
                </a:solidFill>
                <a:latin typeface="Arial"/>
                <a:ea typeface="Arial"/>
                <a:cs typeface="Arial"/>
                <a:sym typeface="Arial"/>
              </a:rPr>
              <a:t>6:30 p.m.</a:t>
            </a:r>
            <a:endParaRPr sz="2100">
              <a:solidFill>
                <a:schemeClr val="lt1"/>
              </a:solidFill>
              <a:latin typeface="Arial"/>
              <a:ea typeface="Arial"/>
              <a:cs typeface="Arial"/>
              <a:sym typeface="Arial"/>
            </a:endParaRPr>
          </a:p>
        </p:txBody>
      </p:sp>
      <p:sp>
        <p:nvSpPr>
          <p:cNvPr id="148" name="Google Shape;148;p16"/>
          <p:cNvSpPr/>
          <p:nvPr/>
        </p:nvSpPr>
        <p:spPr>
          <a:xfrm>
            <a:off x="1273925" y="6242275"/>
            <a:ext cx="8131213" cy="522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D9D9D9"/>
                </a:solidFill>
                <a:latin typeface="Arial"/>
              </a:rPr>
              <a:t>www.DelawareBEST.org</a:t>
            </a:r>
          </a:p>
        </p:txBody>
      </p:sp>
      <p:pic>
        <p:nvPicPr>
          <p:cNvPr id="149" name="Google Shape;149;p16"/>
          <p:cNvPicPr preferRelativeResize="0"/>
          <p:nvPr/>
        </p:nvPicPr>
        <p:blipFill rotWithShape="1">
          <a:blip r:embed="rId3">
            <a:alphaModFix amt="73000"/>
          </a:blip>
          <a:srcRect b="10435" l="5383" r="4745" t="5945"/>
          <a:stretch/>
        </p:blipFill>
        <p:spPr>
          <a:xfrm>
            <a:off x="4308225" y="1276125"/>
            <a:ext cx="6726100" cy="4305750"/>
          </a:xfrm>
          <a:prstGeom prst="rect">
            <a:avLst/>
          </a:prstGeom>
          <a:noFill/>
          <a:ln>
            <a:noFill/>
          </a:ln>
        </p:spPr>
      </p:pic>
      <p:pic>
        <p:nvPicPr>
          <p:cNvPr id="150" name="Google Shape;150;p16"/>
          <p:cNvPicPr preferRelativeResize="0"/>
          <p:nvPr/>
        </p:nvPicPr>
        <p:blipFill>
          <a:blip r:embed="rId4">
            <a:alphaModFix/>
          </a:blip>
          <a:stretch>
            <a:fillRect/>
          </a:stretch>
        </p:blipFill>
        <p:spPr>
          <a:xfrm>
            <a:off x="4398193" y="1286800"/>
            <a:ext cx="6546167" cy="430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9346e97e00_0_12"/>
          <p:cNvPicPr preferRelativeResize="0"/>
          <p:nvPr/>
        </p:nvPicPr>
        <p:blipFill rotWithShape="1">
          <a:blip r:embed="rId3">
            <a:alphaModFix/>
          </a:blip>
          <a:srcRect b="6568" l="0" r="0" t="0"/>
          <a:stretch/>
        </p:blipFill>
        <p:spPr>
          <a:xfrm rot="-452970">
            <a:off x="4823204" y="444640"/>
            <a:ext cx="5792791" cy="2860121"/>
          </a:xfrm>
          <a:prstGeom prst="rect">
            <a:avLst/>
          </a:prstGeom>
          <a:noFill/>
          <a:ln>
            <a:noFill/>
          </a:ln>
        </p:spPr>
      </p:pic>
      <p:sp>
        <p:nvSpPr>
          <p:cNvPr id="157" name="Google Shape;157;g9346e97e00_0_12"/>
          <p:cNvSpPr txBox="1"/>
          <p:nvPr>
            <p:ph type="title"/>
          </p:nvPr>
        </p:nvSpPr>
        <p:spPr>
          <a:xfrm>
            <a:off x="252919" y="1128462"/>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solidFill>
                  <a:schemeClr val="lt1"/>
                </a:solidFill>
              </a:rPr>
              <a:t>DE BEST</a:t>
            </a:r>
            <a:endParaRPr b="1">
              <a:solidFill>
                <a:schemeClr val="lt1"/>
              </a:solidFill>
            </a:endParaRPr>
          </a:p>
          <a:p>
            <a:pPr indent="0" lvl="0" marL="0" rtl="0" algn="l">
              <a:lnSpc>
                <a:spcPct val="115000"/>
              </a:lnSpc>
              <a:spcBef>
                <a:spcPts val="1200"/>
              </a:spcBef>
              <a:spcAft>
                <a:spcPts val="0"/>
              </a:spcAft>
              <a:buClr>
                <a:schemeClr val="dk1"/>
              </a:buClr>
              <a:buSzPts val="1100"/>
              <a:buFont typeface="Arial"/>
              <a:buNone/>
            </a:pPr>
            <a:r>
              <a:rPr b="1" lang="en-US">
                <a:solidFill>
                  <a:schemeClr val="lt1"/>
                </a:solidFill>
              </a:rPr>
              <a:t>and</a:t>
            </a:r>
            <a:endParaRPr b="1">
              <a:solidFill>
                <a:schemeClr val="lt1"/>
              </a:solidFill>
            </a:endParaRPr>
          </a:p>
          <a:p>
            <a:pPr indent="0" lvl="0" marL="0" rtl="0" algn="l">
              <a:lnSpc>
                <a:spcPct val="115000"/>
              </a:lnSpc>
              <a:spcBef>
                <a:spcPts val="1200"/>
              </a:spcBef>
              <a:spcAft>
                <a:spcPts val="1200"/>
              </a:spcAft>
              <a:buClr>
                <a:schemeClr val="dk1"/>
              </a:buClr>
              <a:buSzPts val="1100"/>
              <a:buFont typeface="Arial"/>
              <a:buNone/>
            </a:pPr>
            <a:r>
              <a:rPr b="1" lang="en-US">
                <a:solidFill>
                  <a:schemeClr val="lt1"/>
                </a:solidFill>
              </a:rPr>
              <a:t>PFA</a:t>
            </a:r>
            <a:endParaRPr b="1" sz="3400"/>
          </a:p>
        </p:txBody>
      </p:sp>
      <p:pic>
        <p:nvPicPr>
          <p:cNvPr id="158" name="Google Shape;158;g9346e97e00_0_12"/>
          <p:cNvPicPr preferRelativeResize="0"/>
          <p:nvPr/>
        </p:nvPicPr>
        <p:blipFill>
          <a:blip r:embed="rId4">
            <a:alphaModFix/>
          </a:blip>
          <a:stretch>
            <a:fillRect/>
          </a:stretch>
        </p:blipFill>
        <p:spPr>
          <a:xfrm>
            <a:off x="121212" y="3872725"/>
            <a:ext cx="3210925" cy="2111990"/>
          </a:xfrm>
          <a:prstGeom prst="rect">
            <a:avLst/>
          </a:prstGeom>
          <a:noFill/>
          <a:ln>
            <a:noFill/>
          </a:ln>
        </p:spPr>
      </p:pic>
      <p:pic>
        <p:nvPicPr>
          <p:cNvPr id="159" name="Google Shape;159;g9346e97e00_0_12"/>
          <p:cNvPicPr preferRelativeResize="0"/>
          <p:nvPr/>
        </p:nvPicPr>
        <p:blipFill rotWithShape="1">
          <a:blip r:embed="rId5">
            <a:alphaModFix/>
          </a:blip>
          <a:srcRect b="36472" l="0" r="0" t="36069"/>
          <a:stretch/>
        </p:blipFill>
        <p:spPr>
          <a:xfrm>
            <a:off x="3989338" y="3457400"/>
            <a:ext cx="7460525" cy="1360875"/>
          </a:xfrm>
          <a:prstGeom prst="rect">
            <a:avLst/>
          </a:prstGeom>
          <a:noFill/>
          <a:ln>
            <a:noFill/>
          </a:ln>
        </p:spPr>
      </p:pic>
      <p:sp>
        <p:nvSpPr>
          <p:cNvPr id="160" name="Google Shape;160;g9346e97e00_0_12"/>
          <p:cNvSpPr txBox="1"/>
          <p:nvPr/>
        </p:nvSpPr>
        <p:spPr>
          <a:xfrm>
            <a:off x="3908700" y="1841675"/>
            <a:ext cx="7621800" cy="100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72B62"/>
              </a:buClr>
              <a:buSzPts val="3600"/>
              <a:buFont typeface="Arial Black"/>
              <a:buNone/>
            </a:pPr>
            <a:r>
              <a:rPr lang="en-US" sz="2900">
                <a:solidFill>
                  <a:schemeClr val="lt1"/>
                </a:solidFill>
                <a:latin typeface="Arial Black"/>
                <a:ea typeface="Arial Black"/>
                <a:cs typeface="Arial Black"/>
                <a:sym typeface="Arial Black"/>
              </a:rPr>
              <a:t>Psychological First Aid (PFA)</a:t>
            </a:r>
            <a:endParaRPr sz="2900">
              <a:solidFill>
                <a:schemeClr val="lt1"/>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9346e97e00_0_19"/>
          <p:cNvSpPr txBox="1"/>
          <p:nvPr>
            <p:ph type="title"/>
          </p:nvPr>
        </p:nvSpPr>
        <p:spPr>
          <a:xfrm>
            <a:off x="252919" y="1128462"/>
            <a:ext cx="2947500" cy="460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a:solidFill>
                  <a:schemeClr val="lt1"/>
                </a:solidFill>
              </a:rPr>
              <a:t>PFA</a:t>
            </a:r>
            <a:endParaRPr b="1" sz="3400"/>
          </a:p>
        </p:txBody>
      </p:sp>
      <p:sp>
        <p:nvSpPr>
          <p:cNvPr id="167" name="Google Shape;167;g9346e97e00_0_19"/>
          <p:cNvSpPr txBox="1"/>
          <p:nvPr/>
        </p:nvSpPr>
        <p:spPr>
          <a:xfrm>
            <a:off x="3869275" y="560450"/>
            <a:ext cx="7940400" cy="112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72B62"/>
              </a:buClr>
              <a:buSzPts val="3600"/>
              <a:buFont typeface="Arial Black"/>
              <a:buNone/>
            </a:pPr>
            <a:r>
              <a:t/>
            </a:r>
            <a:endParaRPr b="1" i="0" sz="3000" u="none" cap="none" strike="noStrike">
              <a:solidFill>
                <a:srgbClr val="000000"/>
              </a:solidFill>
              <a:latin typeface="Arial"/>
              <a:ea typeface="Arial"/>
              <a:cs typeface="Arial"/>
              <a:sym typeface="Arial"/>
            </a:endParaRPr>
          </a:p>
        </p:txBody>
      </p:sp>
      <p:pic>
        <p:nvPicPr>
          <p:cNvPr id="168" name="Google Shape;168;g9346e97e00_0_19"/>
          <p:cNvPicPr preferRelativeResize="0"/>
          <p:nvPr/>
        </p:nvPicPr>
        <p:blipFill>
          <a:blip r:embed="rId3">
            <a:alphaModFix/>
          </a:blip>
          <a:stretch>
            <a:fillRect/>
          </a:stretch>
        </p:blipFill>
        <p:spPr>
          <a:xfrm>
            <a:off x="121212" y="3872725"/>
            <a:ext cx="3210925" cy="2111990"/>
          </a:xfrm>
          <a:prstGeom prst="rect">
            <a:avLst/>
          </a:prstGeom>
          <a:noFill/>
          <a:ln>
            <a:noFill/>
          </a:ln>
        </p:spPr>
      </p:pic>
      <p:pic>
        <p:nvPicPr>
          <p:cNvPr id="169" name="Google Shape;169;g9346e97e00_0_19"/>
          <p:cNvPicPr preferRelativeResize="0"/>
          <p:nvPr/>
        </p:nvPicPr>
        <p:blipFill rotWithShape="1">
          <a:blip r:embed="rId4">
            <a:alphaModFix/>
          </a:blip>
          <a:srcRect b="0" l="18501" r="16806" t="0"/>
          <a:stretch/>
        </p:blipFill>
        <p:spPr>
          <a:xfrm>
            <a:off x="3681825" y="0"/>
            <a:ext cx="8510176" cy="6858000"/>
          </a:xfrm>
          <a:prstGeom prst="rect">
            <a:avLst/>
          </a:prstGeom>
          <a:noFill/>
          <a:ln>
            <a:noFill/>
          </a:ln>
        </p:spPr>
      </p:pic>
      <p:sp>
        <p:nvSpPr>
          <p:cNvPr id="170" name="Google Shape;170;g9346e97e00_0_19"/>
          <p:cNvSpPr txBox="1"/>
          <p:nvPr/>
        </p:nvSpPr>
        <p:spPr>
          <a:xfrm>
            <a:off x="301675" y="6304925"/>
            <a:ext cx="5661300" cy="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F3F7FB"/>
                </a:solidFill>
                <a:highlight>
                  <a:srgbClr val="4A66AC"/>
                </a:highlight>
              </a:rPr>
              <a:t>How to provide PFA: </a:t>
            </a:r>
            <a:r>
              <a:rPr lang="en-US" sz="1200">
                <a:solidFill>
                  <a:srgbClr val="F3F7FB"/>
                </a:solidFill>
                <a:highlight>
                  <a:srgbClr val="4A66AC"/>
                </a:highlight>
                <a:uFill>
                  <a:noFill/>
                </a:uFill>
                <a:hlinkClick r:id="rId5">
                  <a:extLst>
                    <a:ext uri="{A12FA001-AC4F-418D-AE19-62706E023703}">
                      <ahyp:hlinkClr val="tx"/>
                    </a:ext>
                  </a:extLst>
                </a:hlinkClick>
              </a:rPr>
              <a:t>https://www.youtube.com/watch?v=kly45u9ml_A</a:t>
            </a:r>
            <a:endParaRPr sz="1200">
              <a:solidFill>
                <a:srgbClr val="F3F7FB"/>
              </a:solidFill>
              <a:highlight>
                <a:srgbClr val="4A66AC"/>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2019-10-28T20:54:52Z</dcterms:created>
  <dc:creator>Peart, Celeste</dc:creator>
</cp:coreProperties>
</file>