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4" r:id="rId1"/>
  </p:sldMasterIdLst>
  <p:notesMasterIdLst>
    <p:notesMasterId r:id="rId16"/>
  </p:notesMasterIdLst>
  <p:handoutMasterIdLst>
    <p:handoutMasterId r:id="rId17"/>
  </p:handoutMasterIdLst>
  <p:sldIdLst>
    <p:sldId id="328" r:id="rId2"/>
    <p:sldId id="364" r:id="rId3"/>
    <p:sldId id="362" r:id="rId4"/>
    <p:sldId id="366" r:id="rId5"/>
    <p:sldId id="367" r:id="rId6"/>
    <p:sldId id="363" r:id="rId7"/>
    <p:sldId id="375" r:id="rId8"/>
    <p:sldId id="376" r:id="rId9"/>
    <p:sldId id="377" r:id="rId10"/>
    <p:sldId id="378" r:id="rId11"/>
    <p:sldId id="350" r:id="rId12"/>
    <p:sldId id="352" r:id="rId13"/>
    <p:sldId id="356" r:id="rId14"/>
    <p:sldId id="379" r:id="rId15"/>
  </p:sldIdLst>
  <p:sldSz cx="9144000" cy="6858000" type="screen4x3"/>
  <p:notesSz cx="6997700" cy="92837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300"/>
    <a:srgbClr val="CC9900"/>
    <a:srgbClr val="9D7429"/>
    <a:srgbClr val="0033CC"/>
    <a:srgbClr val="FF3300"/>
    <a:srgbClr val="663300"/>
    <a:srgbClr val="800000"/>
    <a:srgbClr val="644A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5" d="100"/>
          <a:sy n="85" d="100"/>
        </p:scale>
        <p:origin x="-1560" y="-80"/>
      </p:cViewPr>
      <p:guideLst>
        <p:guide orient="horz" pos="2208"/>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128" y="-84"/>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49507"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149508" name="Rectangle 4"/>
          <p:cNvSpPr>
            <a:spLocks noGrp="1" noChangeArrowheads="1"/>
          </p:cNvSpPr>
          <p:nvPr>
            <p:ph type="ftr" sz="quarter" idx="2"/>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49509" name="Rectangle 5"/>
          <p:cNvSpPr>
            <a:spLocks noGrp="1" noChangeArrowheads="1"/>
          </p:cNvSpPr>
          <p:nvPr>
            <p:ph type="sldNum" sz="quarter" idx="3"/>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576FF528-B755-F34A-AED8-530EEA523A84}" type="slidenum">
              <a:rPr lang="en-US"/>
              <a:pPr>
                <a:defRPr/>
              </a:pPr>
              <a:t>‹#›</a:t>
            </a:fld>
            <a:endParaRPr lang="en-US"/>
          </a:p>
        </p:txBody>
      </p:sp>
    </p:spTree>
    <p:extLst>
      <p:ext uri="{BB962C8B-B14F-4D97-AF65-F5344CB8AC3E}">
        <p14:creationId xmlns:p14="http://schemas.microsoft.com/office/powerpoint/2010/main" val="208973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965575"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33450" y="4410075"/>
            <a:ext cx="5130800"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965575"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7EA122FD-9998-3D46-A6A1-528C569FFE4F}" type="slidenum">
              <a:rPr lang="en-US"/>
              <a:pPr>
                <a:defRPr/>
              </a:pPr>
              <a:t>‹#›</a:t>
            </a:fld>
            <a:endParaRPr lang="en-US"/>
          </a:p>
        </p:txBody>
      </p:sp>
    </p:spTree>
    <p:extLst>
      <p:ext uri="{BB962C8B-B14F-4D97-AF65-F5344CB8AC3E}">
        <p14:creationId xmlns:p14="http://schemas.microsoft.com/office/powerpoint/2010/main" val="3496943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19B72A32-E5D4-8F4D-9721-6F7F37545080}" type="slidenum">
              <a:rPr lang="en-US" smtClean="0"/>
              <a:pPr>
                <a:defRPr/>
              </a:pPr>
              <a:t>0</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It might be helpful to point out that we are essentially working backwards through the process.</a:t>
            </a:r>
          </a:p>
        </p:txBody>
      </p:sp>
      <p:sp>
        <p:nvSpPr>
          <p:cNvPr id="5939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398DAA09-E01D-8347-820B-399878F880C1}" type="slidenum">
              <a:rPr lang="en-US" smtClean="0"/>
              <a:pPr>
                <a:defRPr/>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82D6A4F0-3A07-7B41-8FCE-2ED8C05B28B4}" type="slidenum">
              <a:rPr lang="en-US" smtClean="0"/>
              <a:pPr>
                <a:defRPr/>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6AFFCE27-FB2E-7B47-801A-69E79BCA053B}" type="slidenum">
              <a:rPr lang="en-US" smtClean="0"/>
              <a:pPr>
                <a:defRPr/>
              </a:pPr>
              <a:t>11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0275">
              <a:defRPr>
                <a:solidFill>
                  <a:schemeClr val="tx1"/>
                </a:solidFill>
                <a:latin typeface="Times New Roman" charset="0"/>
                <a:ea typeface="ＭＳ Ｐゴシック" charset="0"/>
              </a:defRPr>
            </a:lvl1pPr>
            <a:lvl2pPr marL="742950" indent="-285750" defTabSz="930275">
              <a:defRPr>
                <a:solidFill>
                  <a:schemeClr val="tx1"/>
                </a:solidFill>
                <a:latin typeface="Times New Roman" charset="0"/>
                <a:ea typeface="ＭＳ Ｐゴシック" charset="0"/>
              </a:defRPr>
            </a:lvl2pPr>
            <a:lvl3pPr marL="1143000" indent="-228600" defTabSz="930275">
              <a:defRPr>
                <a:solidFill>
                  <a:schemeClr val="tx1"/>
                </a:solidFill>
                <a:latin typeface="Times New Roman" charset="0"/>
                <a:ea typeface="ＭＳ Ｐゴシック" charset="0"/>
              </a:defRPr>
            </a:lvl3pPr>
            <a:lvl4pPr marL="1600200" indent="-228600" defTabSz="930275">
              <a:defRPr>
                <a:solidFill>
                  <a:schemeClr val="tx1"/>
                </a:solidFill>
                <a:latin typeface="Times New Roman" charset="0"/>
                <a:ea typeface="ＭＳ Ｐゴシック" charset="0"/>
              </a:defRPr>
            </a:lvl4pPr>
            <a:lvl5pPr marL="2057400" indent="-228600" defTabSz="930275">
              <a:defRPr>
                <a:solidFill>
                  <a:schemeClr val="tx1"/>
                </a:solidFill>
                <a:latin typeface="Times New Roman" charset="0"/>
                <a:ea typeface="ＭＳ Ｐゴシック" charset="0"/>
              </a:defRPr>
            </a:lvl5pPr>
            <a:lvl6pPr marL="2514600" indent="-228600" defTabSz="930275" eaLnBrk="0" fontAlgn="base" hangingPunct="0">
              <a:spcBef>
                <a:spcPct val="0"/>
              </a:spcBef>
              <a:spcAft>
                <a:spcPct val="0"/>
              </a:spcAft>
              <a:defRPr>
                <a:solidFill>
                  <a:schemeClr val="tx1"/>
                </a:solidFill>
                <a:latin typeface="Times New Roman" charset="0"/>
                <a:ea typeface="ＭＳ Ｐゴシック" charset="0"/>
              </a:defRPr>
            </a:lvl6pPr>
            <a:lvl7pPr marL="2971800" indent="-228600" defTabSz="930275" eaLnBrk="0" fontAlgn="base" hangingPunct="0">
              <a:spcBef>
                <a:spcPct val="0"/>
              </a:spcBef>
              <a:spcAft>
                <a:spcPct val="0"/>
              </a:spcAft>
              <a:defRPr>
                <a:solidFill>
                  <a:schemeClr val="tx1"/>
                </a:solidFill>
                <a:latin typeface="Times New Roman" charset="0"/>
                <a:ea typeface="ＭＳ Ｐゴシック" charset="0"/>
              </a:defRPr>
            </a:lvl7pPr>
            <a:lvl8pPr marL="3429000" indent="-228600" defTabSz="930275" eaLnBrk="0" fontAlgn="base" hangingPunct="0">
              <a:spcBef>
                <a:spcPct val="0"/>
              </a:spcBef>
              <a:spcAft>
                <a:spcPct val="0"/>
              </a:spcAft>
              <a:defRPr>
                <a:solidFill>
                  <a:schemeClr val="tx1"/>
                </a:solidFill>
                <a:latin typeface="Times New Roman" charset="0"/>
                <a:ea typeface="ＭＳ Ｐゴシック" charset="0"/>
              </a:defRPr>
            </a:lvl8pPr>
            <a:lvl9pPr marL="3886200" indent="-228600" defTabSz="930275" eaLnBrk="0" fontAlgn="base" hangingPunct="0">
              <a:spcBef>
                <a:spcPct val="0"/>
              </a:spcBef>
              <a:spcAft>
                <a:spcPct val="0"/>
              </a:spcAft>
              <a:defRPr>
                <a:solidFill>
                  <a:schemeClr val="tx1"/>
                </a:solidFill>
                <a:latin typeface="Times New Roman" charset="0"/>
                <a:ea typeface="ＭＳ Ｐゴシック" charset="0"/>
              </a:defRPr>
            </a:lvl9pPr>
          </a:lstStyle>
          <a:p>
            <a:pPr>
              <a:defRPr/>
            </a:pPr>
            <a:fld id="{0E30A6A3-F80E-AC42-8C33-2755C4EAFC83}" type="slidenum">
              <a:rPr lang="en-US" smtClean="0"/>
              <a:pPr>
                <a:defRPr/>
              </a:pPr>
              <a:t>12</a:t>
            </a:fld>
            <a:endParaRPr lang="en-US" smtClean="0"/>
          </a:p>
        </p:txBody>
      </p:sp>
      <p:sp>
        <p:nvSpPr>
          <p:cNvPr id="63491" name="Rectangle 2"/>
          <p:cNvSpPr>
            <a:spLocks noGrp="1" noRot="1" noChangeAspect="1" noChangeArrowheads="1" noTextEdit="1"/>
          </p:cNvSpPr>
          <p:nvPr>
            <p:ph type="sldImg"/>
          </p:nvPr>
        </p:nvSpPr>
        <p:spPr>
          <a:xfrm>
            <a:off x="1468438" y="938213"/>
            <a:ext cx="4060825" cy="3046412"/>
          </a:xfrm>
          <a:ln w="12700" cap="flat">
            <a:solidFill>
              <a:schemeClr val="tx1"/>
            </a:solidFill>
          </a:ln>
        </p:spPr>
      </p:sp>
      <p:sp>
        <p:nvSpPr>
          <p:cNvPr id="634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3677" tIns="46839" rIns="93677" bIns="46839"/>
          <a:lstStyle/>
          <a:p>
            <a:pPr>
              <a:spcBef>
                <a:spcPct val="0"/>
              </a:spcBef>
              <a:defRPr/>
            </a:pPr>
            <a:endParaRPr lang="en-US" sz="2400">
              <a:latin typeface="Times New Roman"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defRPr/>
              </a:pPr>
              <a:endParaRPr lang="en-US" sz="2400">
                <a:cs typeface="+mn-cs"/>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defRPr/>
              </a:pPr>
              <a:endParaRPr lang="en-US" sz="2400">
                <a:cs typeface="+mn-cs"/>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sp>
        <p:nvSpPr>
          <p:cNvPr id="12" name="Text Box 2065"/>
          <p:cNvSpPr txBox="1">
            <a:spLocks noChangeArrowheads="1"/>
          </p:cNvSpPr>
          <p:nvPr userDrawn="1"/>
        </p:nvSpPr>
        <p:spPr bwMode="auto">
          <a:xfrm>
            <a:off x="92075" y="6553200"/>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000" b="1" i="1" smtClean="0">
                <a:latin typeface="Times New Roman" pitchFamily="18" charset="0"/>
                <a:ea typeface="ＭＳ Ｐゴシック"/>
                <a:cs typeface="ＭＳ Ｐゴシック"/>
              </a:rPr>
              <a:t>McGraw-Hill/Irwin</a:t>
            </a:r>
            <a:endParaRPr lang="en-US" sz="1000" b="1" i="1" smtClean="0">
              <a:effectLst>
                <a:outerShdw blurRad="38100" dist="38100" dir="2700000" algn="tl">
                  <a:srgbClr val="676A55"/>
                </a:outerShdw>
              </a:effectLst>
              <a:latin typeface="Times New Roman" pitchFamily="18" charset="0"/>
              <a:ea typeface="ＭＳ Ｐゴシック"/>
              <a:cs typeface="ＭＳ Ｐゴシック"/>
            </a:endParaRPr>
          </a:p>
        </p:txBody>
      </p:sp>
      <p:sp>
        <p:nvSpPr>
          <p:cNvPr id="13" name="Text Box 2066"/>
          <p:cNvSpPr txBox="1">
            <a:spLocks noChangeArrowheads="1"/>
          </p:cNvSpPr>
          <p:nvPr userDrawn="1"/>
        </p:nvSpPr>
        <p:spPr bwMode="auto">
          <a:xfrm>
            <a:off x="3397250" y="6537325"/>
            <a:ext cx="5730875" cy="244475"/>
          </a:xfrm>
          <a:prstGeom prst="rect">
            <a:avLst/>
          </a:prstGeom>
          <a:noFill/>
          <a:ln w="9525">
            <a:noFill/>
            <a:miter lim="800000"/>
            <a:headEnd/>
            <a:tailEnd/>
          </a:ln>
          <a:effec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r" eaLnBrk="1" hangingPunct="1">
              <a:defRPr/>
            </a:pPr>
            <a:r>
              <a:rPr lang="en-US" sz="1000" b="1" i="1" smtClean="0">
                <a:solidFill>
                  <a:schemeClr val="bg1"/>
                </a:solidFill>
              </a:rPr>
              <a:t>        </a:t>
            </a:r>
            <a:r>
              <a:rPr lang="en-US" sz="1000" b="1" i="1" smtClean="0"/>
              <a:t>Copyright © 2013 by The McGraw-Hill Companies, Inc. All rights reserved.</a:t>
            </a:r>
            <a:endParaRPr lang="en-US" sz="1000" b="1" i="1" smtClean="0">
              <a:effectLst>
                <a:outerShdw blurRad="38100" dist="38100" dir="2700000" algn="tl">
                  <a:srgbClr val="000000"/>
                </a:outerShdw>
              </a:effectLst>
            </a:endParaRPr>
          </a:p>
        </p:txBody>
      </p:sp>
      <p:sp>
        <p:nvSpPr>
          <p:cNvPr id="131075"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13107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en-US" noProof="0" smtClean="0"/>
              <a:t>Click to edit Master subtitle style</a:t>
            </a:r>
          </a:p>
        </p:txBody>
      </p:sp>
    </p:spTree>
    <p:extLst>
      <p:ext uri="{BB962C8B-B14F-4D97-AF65-F5344CB8AC3E}">
        <p14:creationId xmlns:p14="http://schemas.microsoft.com/office/powerpoint/2010/main" val="161988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FCEC6-22A3-C648-AD9D-4AFFE54BEE70}" type="slidenum">
              <a:rPr lang="en-US"/>
              <a:pPr>
                <a:defRPr/>
              </a:pPr>
              <a:t>‹#›</a:t>
            </a:fld>
            <a:endParaRPr lang="en-US"/>
          </a:p>
        </p:txBody>
      </p:sp>
    </p:spTree>
    <p:extLst>
      <p:ext uri="{BB962C8B-B14F-4D97-AF65-F5344CB8AC3E}">
        <p14:creationId xmlns:p14="http://schemas.microsoft.com/office/powerpoint/2010/main" val="32720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9B5EBE-0E80-A844-A78F-B9165BB33A3E}" type="slidenum">
              <a:rPr lang="en-US"/>
              <a:pPr>
                <a:defRPr/>
              </a:pPr>
              <a:t>‹#›</a:t>
            </a:fld>
            <a:endParaRPr lang="en-US"/>
          </a:p>
        </p:txBody>
      </p:sp>
    </p:spTree>
    <p:extLst>
      <p:ext uri="{BB962C8B-B14F-4D97-AF65-F5344CB8AC3E}">
        <p14:creationId xmlns:p14="http://schemas.microsoft.com/office/powerpoint/2010/main" val="2401102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0C600E-4ED0-A646-818D-92665176B13E}" type="slidenum">
              <a:rPr lang="en-US"/>
              <a:pPr>
                <a:defRPr/>
              </a:pPr>
              <a:t>‹#›</a:t>
            </a:fld>
            <a:endParaRPr lang="en-US"/>
          </a:p>
        </p:txBody>
      </p:sp>
    </p:spTree>
    <p:extLst>
      <p:ext uri="{BB962C8B-B14F-4D97-AF65-F5344CB8AC3E}">
        <p14:creationId xmlns:p14="http://schemas.microsoft.com/office/powerpoint/2010/main" val="352892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86405-30B5-B04F-A673-1FEE254A5C23}" type="slidenum">
              <a:rPr lang="en-US"/>
              <a:pPr>
                <a:defRPr/>
              </a:pPr>
              <a:t>‹#›</a:t>
            </a:fld>
            <a:endParaRPr lang="en-US"/>
          </a:p>
        </p:txBody>
      </p:sp>
    </p:spTree>
    <p:extLst>
      <p:ext uri="{BB962C8B-B14F-4D97-AF65-F5344CB8AC3E}">
        <p14:creationId xmlns:p14="http://schemas.microsoft.com/office/powerpoint/2010/main" val="231834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1DB725-C360-1A46-8C7F-DB9880A0683E}" type="slidenum">
              <a:rPr lang="en-US"/>
              <a:pPr>
                <a:defRPr/>
              </a:pPr>
              <a:t>‹#›</a:t>
            </a:fld>
            <a:endParaRPr lang="en-US"/>
          </a:p>
        </p:txBody>
      </p:sp>
    </p:spTree>
    <p:extLst>
      <p:ext uri="{BB962C8B-B14F-4D97-AF65-F5344CB8AC3E}">
        <p14:creationId xmlns:p14="http://schemas.microsoft.com/office/powerpoint/2010/main" val="258702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961E99-9CE4-1140-8953-80707BA49F8D}" type="slidenum">
              <a:rPr lang="en-US"/>
              <a:pPr>
                <a:defRPr/>
              </a:pPr>
              <a:t>‹#›</a:t>
            </a:fld>
            <a:endParaRPr lang="en-US"/>
          </a:p>
        </p:txBody>
      </p:sp>
    </p:spTree>
    <p:extLst>
      <p:ext uri="{BB962C8B-B14F-4D97-AF65-F5344CB8AC3E}">
        <p14:creationId xmlns:p14="http://schemas.microsoft.com/office/powerpoint/2010/main" val="278722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3F974F-BE34-9143-8A39-099F325FC2D1}" type="slidenum">
              <a:rPr lang="en-US"/>
              <a:pPr>
                <a:defRPr/>
              </a:pPr>
              <a:t>‹#›</a:t>
            </a:fld>
            <a:endParaRPr lang="en-US"/>
          </a:p>
        </p:txBody>
      </p:sp>
    </p:spTree>
    <p:extLst>
      <p:ext uri="{BB962C8B-B14F-4D97-AF65-F5344CB8AC3E}">
        <p14:creationId xmlns:p14="http://schemas.microsoft.com/office/powerpoint/2010/main" val="172574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76C632-4731-F54F-8F46-BFD0142812AE}" type="slidenum">
              <a:rPr lang="en-US"/>
              <a:pPr>
                <a:defRPr/>
              </a:pPr>
              <a:t>‹#›</a:t>
            </a:fld>
            <a:endParaRPr lang="en-US"/>
          </a:p>
        </p:txBody>
      </p:sp>
    </p:spTree>
    <p:extLst>
      <p:ext uri="{BB962C8B-B14F-4D97-AF65-F5344CB8AC3E}">
        <p14:creationId xmlns:p14="http://schemas.microsoft.com/office/powerpoint/2010/main" val="378578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601E228-677D-B041-B693-7FC4FE11EA75}" type="slidenum">
              <a:rPr lang="en-US"/>
              <a:pPr>
                <a:defRPr/>
              </a:pPr>
              <a:t>‹#›</a:t>
            </a:fld>
            <a:endParaRPr lang="en-US"/>
          </a:p>
        </p:txBody>
      </p:sp>
    </p:spTree>
    <p:extLst>
      <p:ext uri="{BB962C8B-B14F-4D97-AF65-F5344CB8AC3E}">
        <p14:creationId xmlns:p14="http://schemas.microsoft.com/office/powerpoint/2010/main" val="302641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3EF587-434C-B543-8E19-43BF544D2D21}" type="slidenum">
              <a:rPr lang="en-US"/>
              <a:pPr>
                <a:defRPr/>
              </a:pPr>
              <a:t>‹#›</a:t>
            </a:fld>
            <a:endParaRPr lang="en-US"/>
          </a:p>
        </p:txBody>
      </p:sp>
    </p:spTree>
    <p:extLst>
      <p:ext uri="{BB962C8B-B14F-4D97-AF65-F5344CB8AC3E}">
        <p14:creationId xmlns:p14="http://schemas.microsoft.com/office/powerpoint/2010/main" val="395736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12356-4496-5F4F-8058-62CED4DE2D80}" type="slidenum">
              <a:rPr lang="en-US"/>
              <a:pPr>
                <a:defRPr/>
              </a:pPr>
              <a:t>‹#›</a:t>
            </a:fld>
            <a:endParaRPr lang="en-US"/>
          </a:p>
        </p:txBody>
      </p:sp>
    </p:spTree>
    <p:extLst>
      <p:ext uri="{BB962C8B-B14F-4D97-AF65-F5344CB8AC3E}">
        <p14:creationId xmlns:p14="http://schemas.microsoft.com/office/powerpoint/2010/main" val="1084834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0052"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a:defRPr/>
            </a:pPr>
            <a:endParaRPr lang="en-US"/>
          </a:p>
        </p:txBody>
      </p:sp>
      <p:sp>
        <p:nvSpPr>
          <p:cNvPr id="1300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a:defRPr/>
            </a:pPr>
            <a:endParaRPr lang="en-US"/>
          </a:p>
        </p:txBody>
      </p:sp>
      <p:sp>
        <p:nvSpPr>
          <p:cNvPr id="130054"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cs typeface="+mn-cs"/>
              </a:defRPr>
            </a:lvl1pPr>
          </a:lstStyle>
          <a:p>
            <a:pPr>
              <a:defRPr/>
            </a:pPr>
            <a:fld id="{17CC7249-1592-7748-A7CB-854BA6CE300A}"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1033"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34"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5"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6"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sp>
          <p:nvSpPr>
            <p:cNvPr id="1037"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400">
                <a:cs typeface="+mn-cs"/>
              </a:endParaRPr>
            </a:p>
          </p:txBody>
        </p:sp>
      </p:grpSp>
      <p:sp>
        <p:nvSpPr>
          <p:cNvPr id="8" name="Text Box 10"/>
          <p:cNvSpPr txBox="1">
            <a:spLocks noChangeArrowheads="1"/>
          </p:cNvSpPr>
          <p:nvPr userDrawn="1"/>
        </p:nvSpPr>
        <p:spPr bwMode="auto">
          <a:xfrm>
            <a:off x="8382000" y="6553200"/>
            <a:ext cx="762000" cy="274638"/>
          </a:xfrm>
          <a:prstGeom prst="rect">
            <a:avLst/>
          </a:prstGeom>
          <a:noFill/>
          <a:ln w="9525">
            <a:noFill/>
            <a:miter lim="800000"/>
            <a:headEnd/>
            <a:tailEnd/>
          </a:ln>
          <a:effec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lgn="r">
              <a:defRPr/>
            </a:pPr>
            <a:r>
              <a:rPr lang="en-US" sz="1200" smtClean="0">
                <a:cs typeface="Times New Roman" charset="0"/>
              </a:rPr>
              <a:t>6-</a:t>
            </a:r>
            <a:fld id="{491E3997-D2C4-E841-9841-98CC219439EB}" type="slidenum">
              <a:rPr lang="en-US" sz="1200" smtClean="0">
                <a:cs typeface="Times New Roman" charset="0"/>
              </a:rPr>
              <a:pPr algn="r">
                <a:defRPr/>
              </a:pPr>
              <a:t>‹#›</a:t>
            </a:fld>
            <a:endParaRPr lang="en-US" sz="1200" smtClean="0">
              <a:cs typeface="Times New Roman" charset="0"/>
            </a:endParaRPr>
          </a:p>
        </p:txBody>
      </p:sp>
    </p:spTree>
  </p:cSld>
  <p:clrMap bg1="lt1" tx1="dk1" bg2="lt2" tx2="dk2" accent1="accent1" accent2="accent2" accent3="accent3" accent4="accent4" accent5="accent5" accent6="accent6" hlink="hlink" folHlink="folHlink"/>
  <p:sldLayoutIdLst>
    <p:sldLayoutId id="2147483744"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charset="0"/>
        <a:buChar char="o"/>
        <a:defRPr sz="3200">
          <a:solidFill>
            <a:schemeClr val="tx1"/>
          </a:solidFill>
          <a:latin typeface="+mn-lt"/>
          <a:ea typeface="ＭＳ Ｐゴシック" charset="0"/>
          <a:cs typeface="ＭＳ Ｐゴシック" charset="0"/>
        </a:defRPr>
      </a:lvl1pPr>
      <a:lvl2pPr marL="908050" indent="-436563" algn="l" rtl="0" eaLnBrk="0" fontAlgn="base" hangingPunct="0">
        <a:spcBef>
          <a:spcPct val="20000"/>
        </a:spcBef>
        <a:spcAft>
          <a:spcPct val="0"/>
        </a:spcAft>
        <a:buClr>
          <a:schemeClr val="accent2"/>
        </a:buClr>
        <a:buSzPct val="75000"/>
        <a:buFont typeface="Wingdings" charset="0"/>
        <a:buChar char="n"/>
        <a:defRPr sz="2800">
          <a:solidFill>
            <a:schemeClr val="tx1"/>
          </a:solidFill>
          <a:latin typeface="+mn-lt"/>
          <a:ea typeface="ＭＳ Ｐゴシック" charset="0"/>
        </a:defRPr>
      </a:lvl2pPr>
      <a:lvl3pPr marL="1377950" indent="-468313" algn="l" rtl="0" eaLnBrk="0" fontAlgn="base" hangingPunct="0">
        <a:spcBef>
          <a:spcPct val="20000"/>
        </a:spcBef>
        <a:spcAft>
          <a:spcPct val="0"/>
        </a:spcAft>
        <a:buClr>
          <a:schemeClr val="bg2"/>
        </a:buClr>
        <a:buSzPct val="65000"/>
        <a:buFont typeface="Wingdings" charset="0"/>
        <a:buChar char="o"/>
        <a:defRPr sz="2400">
          <a:solidFill>
            <a:schemeClr val="tx1"/>
          </a:solidFill>
          <a:latin typeface="+mn-lt"/>
          <a:ea typeface="ＭＳ Ｐゴシック" charset="0"/>
        </a:defRPr>
      </a:lvl3pPr>
      <a:lvl4pPr marL="1827213" indent="-438150" algn="l" rtl="0" eaLnBrk="0" fontAlgn="base" hangingPunct="0">
        <a:spcBef>
          <a:spcPct val="20000"/>
        </a:spcBef>
        <a:spcAft>
          <a:spcPct val="0"/>
        </a:spcAft>
        <a:buClr>
          <a:schemeClr val="accent2"/>
        </a:buClr>
        <a:buSzPct val="75000"/>
        <a:buFont typeface="Wingdings" charset="0"/>
        <a:buChar char="n"/>
        <a:defRPr sz="2000">
          <a:solidFill>
            <a:schemeClr val="tx1"/>
          </a:solidFill>
          <a:latin typeface="+mn-lt"/>
          <a:ea typeface="ＭＳ Ｐゴシック" charset="0"/>
        </a:defRPr>
      </a:lvl4pPr>
      <a:lvl5pPr marL="2297113" indent="-468313" algn="l" rtl="0" eaLnBrk="0" fontAlgn="base" hangingPunct="0">
        <a:spcBef>
          <a:spcPct val="20000"/>
        </a:spcBef>
        <a:spcAft>
          <a:spcPct val="0"/>
        </a:spcAft>
        <a:buClr>
          <a:schemeClr val="accent1"/>
        </a:buClr>
        <a:buSzPct val="50000"/>
        <a:buFont typeface="Wingdings" charset="0"/>
        <a:buChar char="o"/>
        <a:defRPr sz="2000">
          <a:solidFill>
            <a:schemeClr val="tx1"/>
          </a:solidFill>
          <a:latin typeface="+mn-lt"/>
          <a:ea typeface="ＭＳ Ｐゴシック" charset="0"/>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p:txBody>
          <a:bodyPr/>
          <a:lstStyle/>
          <a:p>
            <a:pPr eaLnBrk="1" hangingPunct="1">
              <a:buFont typeface="Wingdings" charset="0"/>
              <a:buNone/>
              <a:defRPr/>
            </a:pPr>
            <a:r>
              <a:rPr lang="en-US" dirty="0">
                <a:cs typeface="+mn-cs"/>
              </a:rPr>
              <a:t>Making Capital Investment </a:t>
            </a:r>
            <a:r>
              <a:rPr lang="en-US" dirty="0" smtClean="0">
                <a:cs typeface="+mn-cs"/>
              </a:rPr>
              <a:t>Decisions: Cost-cutting decisions</a:t>
            </a:r>
            <a:r>
              <a:rPr lang="en-US" smtClean="0">
                <a:cs typeface="+mn-cs"/>
              </a:rPr>
              <a:t>, Bidding, EAC</a:t>
            </a:r>
            <a:endParaRPr lang="en-US">
              <a:cs typeface="+mn-cs"/>
            </a:endParaRPr>
          </a:p>
        </p:txBody>
      </p:sp>
      <p:sp>
        <p:nvSpPr>
          <p:cNvPr id="3075" name="Text Box 5"/>
          <p:cNvSpPr txBox="1">
            <a:spLocks noChangeArrowheads="1"/>
          </p:cNvSpPr>
          <p:nvPr/>
        </p:nvSpPr>
        <p:spPr bwMode="auto">
          <a:xfrm>
            <a:off x="914400" y="1752600"/>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fontAlgn="base" hangingPunct="0">
              <a:spcBef>
                <a:spcPct val="0"/>
              </a:spcBef>
              <a:spcAft>
                <a:spcPct val="0"/>
              </a:spcAft>
              <a:defRPr>
                <a:solidFill>
                  <a:schemeClr val="tx1"/>
                </a:solidFill>
                <a:latin typeface="Times New Roman" charset="0"/>
                <a:ea typeface="ＭＳ Ｐゴシック" charset="0"/>
              </a:defRPr>
            </a:lvl6pPr>
            <a:lvl7pPr marL="2971800" indent="-228600" eaLnBrk="0" fontAlgn="base" hangingPunct="0">
              <a:spcBef>
                <a:spcPct val="0"/>
              </a:spcBef>
              <a:spcAft>
                <a:spcPct val="0"/>
              </a:spcAft>
              <a:defRPr>
                <a:solidFill>
                  <a:schemeClr val="tx1"/>
                </a:solidFill>
                <a:latin typeface="Times New Roman" charset="0"/>
                <a:ea typeface="ＭＳ Ｐゴシック" charset="0"/>
              </a:defRPr>
            </a:lvl7pPr>
            <a:lvl8pPr marL="3429000" indent="-228600" eaLnBrk="0" fontAlgn="base" hangingPunct="0">
              <a:spcBef>
                <a:spcPct val="0"/>
              </a:spcBef>
              <a:spcAft>
                <a:spcPct val="0"/>
              </a:spcAft>
              <a:defRPr>
                <a:solidFill>
                  <a:schemeClr val="tx1"/>
                </a:solidFill>
                <a:latin typeface="Times New Roman" charset="0"/>
                <a:ea typeface="ＭＳ Ｐゴシック" charset="0"/>
              </a:defRPr>
            </a:lvl8pPr>
            <a:lvl9pPr marL="3886200" indent="-228600" eaLnBrk="0" fontAlgn="base" hangingPunct="0">
              <a:spcBef>
                <a:spcPct val="0"/>
              </a:spcBef>
              <a:spcAft>
                <a:spcPct val="0"/>
              </a:spcAft>
              <a:defRPr>
                <a:solidFill>
                  <a:schemeClr val="tx1"/>
                </a:solidFill>
                <a:latin typeface="Times New Roman" charset="0"/>
                <a:ea typeface="ＭＳ Ｐゴシック" charset="0"/>
              </a:defRPr>
            </a:lvl9pPr>
          </a:lstStyle>
          <a:p>
            <a:pPr>
              <a:spcBef>
                <a:spcPct val="50000"/>
              </a:spcBef>
              <a:defRPr/>
            </a:pPr>
            <a:r>
              <a:rPr lang="en-US" sz="8000" dirty="0" smtClean="0">
                <a:latin typeface="Monotype Corsiva" charset="0"/>
                <a:cs typeface="+mn-cs"/>
              </a:rPr>
              <a:t>Module 3.2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Jupiter example (last slide)</a:t>
            </a:r>
            <a:endParaRPr lang="en-US" dirty="0"/>
          </a:p>
        </p:txBody>
      </p:sp>
      <p:sp>
        <p:nvSpPr>
          <p:cNvPr id="3" name="Content Placeholder 2"/>
          <p:cNvSpPr>
            <a:spLocks noGrp="1"/>
          </p:cNvSpPr>
          <p:nvPr>
            <p:ph idx="1"/>
          </p:nvPr>
        </p:nvSpPr>
        <p:spPr/>
        <p:txBody>
          <a:bodyPr/>
          <a:lstStyle/>
          <a:p>
            <a:pPr>
              <a:defRPr/>
            </a:pPr>
            <a:r>
              <a:rPr lang="en-US" dirty="0" smtClean="0"/>
              <a:t>Now, we need to find price/carton that yields an OCF=$540,104 (using </a:t>
            </a:r>
            <a:r>
              <a:rPr lang="en-US" dirty="0" err="1" smtClean="0"/>
              <a:t>eq</a:t>
            </a:r>
            <a:r>
              <a:rPr lang="en-US" dirty="0" smtClean="0"/>
              <a:t> 6.7)</a:t>
            </a:r>
          </a:p>
          <a:p>
            <a:pPr lvl="2">
              <a:defRPr/>
            </a:pPr>
            <a:r>
              <a:rPr lang="en-US" dirty="0" smtClean="0"/>
              <a:t>Depreciation=$400,000 per year</a:t>
            </a:r>
          </a:p>
          <a:p>
            <a:pPr lvl="2">
              <a:defRPr/>
            </a:pPr>
            <a:r>
              <a:rPr lang="en-US" dirty="0" smtClean="0"/>
              <a:t>Total </a:t>
            </a:r>
            <a:r>
              <a:rPr lang="en-US" dirty="0" err="1" smtClean="0"/>
              <a:t>Var</a:t>
            </a:r>
            <a:r>
              <a:rPr lang="en-US" dirty="0" smtClean="0"/>
              <a:t> Cost = 200,000*$8=1,600,000</a:t>
            </a:r>
          </a:p>
          <a:p>
            <a:pPr lvl="2">
              <a:defRPr/>
            </a:pPr>
            <a:r>
              <a:rPr lang="en-US" dirty="0" smtClean="0"/>
              <a:t>540,104=(P*200,000-1,600,000-285,000)(.65) + 400,000(.35)</a:t>
            </a:r>
          </a:p>
          <a:p>
            <a:pPr lvl="2">
              <a:defRPr/>
            </a:pPr>
            <a:r>
              <a:rPr lang="en-US" dirty="0" smtClean="0"/>
              <a:t>540,104 = 130,000*P – 1,225,250 + 140,000</a:t>
            </a:r>
          </a:p>
          <a:p>
            <a:pPr lvl="2">
              <a:defRPr/>
            </a:pPr>
            <a:r>
              <a:rPr lang="en-US" dirty="0" smtClean="0"/>
              <a:t>1,625,354 = 130,000*P</a:t>
            </a:r>
          </a:p>
          <a:p>
            <a:pPr lvl="2">
              <a:defRPr/>
            </a:pPr>
            <a:r>
              <a:rPr lang="en-US" dirty="0" smtClean="0">
                <a:solidFill>
                  <a:schemeClr val="tx2"/>
                </a:solidFill>
              </a:rPr>
              <a:t>P = $12.50 per carton </a:t>
            </a:r>
          </a:p>
          <a:p>
            <a:pPr lvl="3">
              <a:defRPr/>
            </a:pPr>
            <a:r>
              <a:rPr lang="en-US" dirty="0" smtClean="0"/>
              <a:t>(this is the highest bid they should make)</a:t>
            </a:r>
          </a:p>
          <a:p>
            <a:pPr lvl="1">
              <a:defRPr/>
            </a:pPr>
            <a:endParaRPr lang="en-US" dirty="0" smtClean="0"/>
          </a:p>
          <a:p>
            <a:pPr lvl="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p:txBody>
          <a:bodyPr/>
          <a:lstStyle/>
          <a:p>
            <a:pPr eaLnBrk="1" hangingPunct="1">
              <a:spcAft>
                <a:spcPts val="650"/>
              </a:spcAft>
              <a:defRPr/>
            </a:pPr>
            <a:r>
              <a:rPr lang="en-US" dirty="0" smtClean="0">
                <a:latin typeface="Times New Roman" charset="0"/>
                <a:cs typeface="+mj-cs"/>
              </a:rPr>
              <a:t>3. Investments </a:t>
            </a:r>
            <a:r>
              <a:rPr lang="en-US" dirty="0">
                <a:latin typeface="Times New Roman" charset="0"/>
                <a:cs typeface="+mj-cs"/>
              </a:rPr>
              <a:t>of Unequal Lives</a:t>
            </a:r>
          </a:p>
        </p:txBody>
      </p:sp>
      <p:sp>
        <p:nvSpPr>
          <p:cNvPr id="399364" name="Rectangle 4"/>
          <p:cNvSpPr>
            <a:spLocks noGrp="1" noChangeArrowheads="1"/>
          </p:cNvSpPr>
          <p:nvPr>
            <p:ph type="body" idx="1"/>
          </p:nvPr>
        </p:nvSpPr>
        <p:spPr/>
        <p:txBody>
          <a:bodyPr/>
          <a:lstStyle/>
          <a:p>
            <a:pPr marL="342900" indent="-342900" eaLnBrk="1" hangingPunct="1">
              <a:lnSpc>
                <a:spcPct val="90000"/>
              </a:lnSpc>
              <a:defRPr/>
            </a:pPr>
            <a:r>
              <a:rPr lang="en-US" dirty="0">
                <a:latin typeface="Times New Roman" charset="0"/>
                <a:cs typeface="+mn-cs"/>
              </a:rPr>
              <a:t>There are times when application of the NPV rule can lead to the wrong decision. Consider a factory that must have an air cleaner that is mandated by law. There are two choices:</a:t>
            </a:r>
          </a:p>
          <a:p>
            <a:pPr marL="742950" lvl="1" indent="-285750" eaLnBrk="1" hangingPunct="1">
              <a:lnSpc>
                <a:spcPct val="90000"/>
              </a:lnSpc>
              <a:defRPr/>
            </a:pPr>
            <a:r>
              <a:rPr lang="en-US" dirty="0">
                <a:latin typeface="Times New Roman" charset="0"/>
              </a:rPr>
              <a:t>The </a:t>
            </a:r>
            <a:r>
              <a:rPr lang="ja-JP" altLang="en-US" dirty="0">
                <a:latin typeface="Times New Roman" charset="0"/>
              </a:rPr>
              <a:t>“</a:t>
            </a:r>
            <a:r>
              <a:rPr lang="en-US" dirty="0">
                <a:latin typeface="Times New Roman" charset="0"/>
              </a:rPr>
              <a:t>Cadillac cleaner</a:t>
            </a:r>
            <a:r>
              <a:rPr lang="ja-JP" altLang="en-US" dirty="0">
                <a:latin typeface="Times New Roman" charset="0"/>
              </a:rPr>
              <a:t>”</a:t>
            </a:r>
            <a:r>
              <a:rPr lang="en-US" dirty="0">
                <a:latin typeface="Times New Roman" charset="0"/>
              </a:rPr>
              <a:t> costs $4,000 today, has annual operating costs of $100, and lasts 10 years.</a:t>
            </a:r>
          </a:p>
          <a:p>
            <a:pPr marL="742950" lvl="1" indent="-285750" eaLnBrk="1" hangingPunct="1">
              <a:lnSpc>
                <a:spcPct val="90000"/>
              </a:lnSpc>
              <a:defRPr/>
            </a:pPr>
            <a:r>
              <a:rPr lang="en-US" dirty="0">
                <a:latin typeface="Times New Roman" charset="0"/>
              </a:rPr>
              <a:t>The </a:t>
            </a:r>
            <a:r>
              <a:rPr lang="ja-JP" altLang="en-US" dirty="0">
                <a:latin typeface="Times New Roman" charset="0"/>
              </a:rPr>
              <a:t>“</a:t>
            </a:r>
            <a:r>
              <a:rPr lang="en-US" dirty="0">
                <a:latin typeface="Times New Roman" charset="0"/>
              </a:rPr>
              <a:t>Cheapskate cleaner</a:t>
            </a:r>
            <a:r>
              <a:rPr lang="ja-JP" altLang="en-US" dirty="0">
                <a:latin typeface="Times New Roman" charset="0"/>
              </a:rPr>
              <a:t>”</a:t>
            </a:r>
            <a:r>
              <a:rPr lang="en-US" dirty="0">
                <a:latin typeface="Times New Roman" charset="0"/>
              </a:rPr>
              <a:t> costs $1,000 today, has annual operating costs of $500, and lasts 5 years.</a:t>
            </a:r>
          </a:p>
          <a:p>
            <a:pPr marL="342900" indent="-342900" eaLnBrk="1" hangingPunct="1">
              <a:lnSpc>
                <a:spcPct val="90000"/>
              </a:lnSpc>
              <a:defRPr/>
            </a:pPr>
            <a:r>
              <a:rPr lang="en-US" dirty="0">
                <a:latin typeface="Times New Roman" charset="0"/>
                <a:cs typeface="+mn-cs"/>
              </a:rPr>
              <a:t>Assuming a 10% discount rate, which one should we choose?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64">
                                            <p:txEl>
                                              <p:pRg st="0" end="0"/>
                                            </p:txEl>
                                          </p:spTgt>
                                        </p:tgtEl>
                                        <p:attrNameLst>
                                          <p:attrName>style.visibility</p:attrName>
                                        </p:attrNameLst>
                                      </p:cBhvr>
                                      <p:to>
                                        <p:strVal val="visible"/>
                                      </p:to>
                                    </p:set>
                                    <p:animEffect transition="in" filter="fade">
                                      <p:cBhvr>
                                        <p:cTn id="7" dur="1000"/>
                                        <p:tgtEl>
                                          <p:spTgt spid="399364">
                                            <p:txEl>
                                              <p:pRg st="0" end="0"/>
                                            </p:txEl>
                                          </p:spTgt>
                                        </p:tgtEl>
                                      </p:cBhvr>
                                    </p:animEffect>
                                    <p:anim calcmode="lin" valueType="num">
                                      <p:cBhvr>
                                        <p:cTn id="8" dur="1000" fill="hold"/>
                                        <p:tgtEl>
                                          <p:spTgt spid="39936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6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99364">
                                            <p:txEl>
                                              <p:pRg st="1" end="1"/>
                                            </p:txEl>
                                          </p:spTgt>
                                        </p:tgtEl>
                                        <p:attrNameLst>
                                          <p:attrName>style.visibility</p:attrName>
                                        </p:attrNameLst>
                                      </p:cBhvr>
                                      <p:to>
                                        <p:strVal val="visible"/>
                                      </p:to>
                                    </p:set>
                                    <p:animEffect transition="in" filter="fade">
                                      <p:cBhvr>
                                        <p:cTn id="12" dur="1000"/>
                                        <p:tgtEl>
                                          <p:spTgt spid="399364">
                                            <p:txEl>
                                              <p:pRg st="1" end="1"/>
                                            </p:txEl>
                                          </p:spTgt>
                                        </p:tgtEl>
                                      </p:cBhvr>
                                    </p:animEffect>
                                    <p:anim calcmode="lin" valueType="num">
                                      <p:cBhvr>
                                        <p:cTn id="13" dur="1000" fill="hold"/>
                                        <p:tgtEl>
                                          <p:spTgt spid="39936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936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99364">
                                            <p:txEl>
                                              <p:pRg st="2" end="2"/>
                                            </p:txEl>
                                          </p:spTgt>
                                        </p:tgtEl>
                                        <p:attrNameLst>
                                          <p:attrName>style.visibility</p:attrName>
                                        </p:attrNameLst>
                                      </p:cBhvr>
                                      <p:to>
                                        <p:strVal val="visible"/>
                                      </p:to>
                                    </p:set>
                                    <p:animEffect transition="in" filter="fade">
                                      <p:cBhvr>
                                        <p:cTn id="17" dur="1000"/>
                                        <p:tgtEl>
                                          <p:spTgt spid="399364">
                                            <p:txEl>
                                              <p:pRg st="2" end="2"/>
                                            </p:txEl>
                                          </p:spTgt>
                                        </p:tgtEl>
                                      </p:cBhvr>
                                    </p:animEffect>
                                    <p:anim calcmode="lin" valueType="num">
                                      <p:cBhvr>
                                        <p:cTn id="18" dur="1000" fill="hold"/>
                                        <p:tgtEl>
                                          <p:spTgt spid="39936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9936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99364">
                                            <p:txEl>
                                              <p:pRg st="3" end="3"/>
                                            </p:txEl>
                                          </p:spTgt>
                                        </p:tgtEl>
                                        <p:attrNameLst>
                                          <p:attrName>style.visibility</p:attrName>
                                        </p:attrNameLst>
                                      </p:cBhvr>
                                      <p:to>
                                        <p:strVal val="visible"/>
                                      </p:to>
                                    </p:set>
                                    <p:animEffect transition="in" filter="fade">
                                      <p:cBhvr>
                                        <p:cTn id="24" dur="1000"/>
                                        <p:tgtEl>
                                          <p:spTgt spid="399364">
                                            <p:txEl>
                                              <p:pRg st="3" end="3"/>
                                            </p:txEl>
                                          </p:spTgt>
                                        </p:tgtEl>
                                      </p:cBhvr>
                                    </p:animEffect>
                                    <p:anim calcmode="lin" valueType="num">
                                      <p:cBhvr>
                                        <p:cTn id="25" dur="1000" fill="hold"/>
                                        <p:tgtEl>
                                          <p:spTgt spid="39936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9936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p:txBody>
          <a:bodyPr/>
          <a:lstStyle/>
          <a:p>
            <a:pPr eaLnBrk="1" hangingPunct="1">
              <a:spcAft>
                <a:spcPts val="650"/>
              </a:spcAft>
              <a:defRPr/>
            </a:pPr>
            <a:r>
              <a:rPr lang="en-US">
                <a:latin typeface="Times New Roman" charset="0"/>
                <a:cs typeface="+mj-cs"/>
              </a:rPr>
              <a:t>Investments of Unequal Lives</a:t>
            </a:r>
          </a:p>
        </p:txBody>
      </p:sp>
      <p:sp>
        <p:nvSpPr>
          <p:cNvPr id="401412" name="Rectangle 4"/>
          <p:cNvSpPr>
            <a:spLocks noGrp="1" noChangeArrowheads="1"/>
          </p:cNvSpPr>
          <p:nvPr>
            <p:ph type="body" idx="1"/>
          </p:nvPr>
        </p:nvSpPr>
        <p:spPr>
          <a:xfrm>
            <a:off x="457200" y="1828800"/>
            <a:ext cx="8229600" cy="3017838"/>
          </a:xfrm>
        </p:spPr>
        <p:txBody>
          <a:bodyPr/>
          <a:lstStyle/>
          <a:p>
            <a:pPr marL="342900" indent="-342900" eaLnBrk="1" hangingPunct="1">
              <a:defRPr/>
            </a:pPr>
            <a:r>
              <a:rPr lang="en-US" sz="3600" dirty="0" smtClean="0">
                <a:latin typeface="Times New Roman" charset="0"/>
                <a:cs typeface="+mn-cs"/>
              </a:rPr>
              <a:t>In this situation we need to handle the fact </a:t>
            </a:r>
            <a:r>
              <a:rPr lang="en-US" sz="3600" dirty="0">
                <a:latin typeface="Times New Roman" charset="0"/>
                <a:cs typeface="+mn-cs"/>
              </a:rPr>
              <a:t>that the Cadillac cleaner lasts twice as long.</a:t>
            </a:r>
          </a:p>
          <a:p>
            <a:pPr marL="342900" indent="-342900" eaLnBrk="1" hangingPunct="1">
              <a:defRPr/>
            </a:pPr>
            <a:r>
              <a:rPr lang="en-US" sz="3600" dirty="0">
                <a:latin typeface="Times New Roman" charset="0"/>
                <a:cs typeface="+mn-cs"/>
              </a:rPr>
              <a:t>When we incorporate the difference in lives, the Cadillac cleaner is actually cheaper (i.e., has a higher NPV).</a:t>
            </a:r>
          </a:p>
          <a:p>
            <a:pPr marL="342900" indent="-342900" eaLnBrk="1" hangingPunct="1">
              <a:defRPr/>
            </a:pPr>
            <a:endParaRPr lang="en-US" sz="3600" dirty="0">
              <a:latin typeface="Times New Roman"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1412">
                                            <p:txEl>
                                              <p:pRg st="0" end="0"/>
                                            </p:txEl>
                                          </p:spTgt>
                                        </p:tgtEl>
                                        <p:attrNameLst>
                                          <p:attrName>style.visibility</p:attrName>
                                        </p:attrNameLst>
                                      </p:cBhvr>
                                      <p:to>
                                        <p:strVal val="visible"/>
                                      </p:to>
                                    </p:set>
                                    <p:animEffect transition="in" filter="fade">
                                      <p:cBhvr>
                                        <p:cTn id="7" dur="1000"/>
                                        <p:tgtEl>
                                          <p:spTgt spid="401412">
                                            <p:txEl>
                                              <p:pRg st="0" end="0"/>
                                            </p:txEl>
                                          </p:spTgt>
                                        </p:tgtEl>
                                      </p:cBhvr>
                                    </p:animEffect>
                                    <p:anim calcmode="lin" valueType="num">
                                      <p:cBhvr>
                                        <p:cTn id="8" dur="1000" fill="hold"/>
                                        <p:tgtEl>
                                          <p:spTgt spid="4014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14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1412">
                                            <p:txEl>
                                              <p:pRg st="1" end="1"/>
                                            </p:txEl>
                                          </p:spTgt>
                                        </p:tgtEl>
                                        <p:attrNameLst>
                                          <p:attrName>style.visibility</p:attrName>
                                        </p:attrNameLst>
                                      </p:cBhvr>
                                      <p:to>
                                        <p:strVal val="visible"/>
                                      </p:to>
                                    </p:set>
                                    <p:animEffect transition="in" filter="fade">
                                      <p:cBhvr>
                                        <p:cTn id="14" dur="1000"/>
                                        <p:tgtEl>
                                          <p:spTgt spid="401412">
                                            <p:txEl>
                                              <p:pRg st="1" end="1"/>
                                            </p:txEl>
                                          </p:spTgt>
                                        </p:tgtEl>
                                      </p:cBhvr>
                                    </p:animEffect>
                                    <p:anim calcmode="lin" valueType="num">
                                      <p:cBhvr>
                                        <p:cTn id="15" dur="1000" fill="hold"/>
                                        <p:tgtEl>
                                          <p:spTgt spid="4014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14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atin typeface="Times New Roman" charset="0"/>
                <a:cs typeface="+mj-cs"/>
              </a:rPr>
              <a:t>Equivalent Annual Cost (EAC)</a:t>
            </a:r>
          </a:p>
        </p:txBody>
      </p:sp>
      <p:sp>
        <p:nvSpPr>
          <p:cNvPr id="31747" name="Rectangle 3"/>
          <p:cNvSpPr>
            <a:spLocks noGrp="1" noChangeArrowheads="1"/>
          </p:cNvSpPr>
          <p:nvPr>
            <p:ph type="body" idx="1"/>
          </p:nvPr>
        </p:nvSpPr>
        <p:spPr>
          <a:xfrm>
            <a:off x="381000" y="1905000"/>
            <a:ext cx="8534400" cy="4343400"/>
          </a:xfrm>
        </p:spPr>
        <p:txBody>
          <a:bodyPr/>
          <a:lstStyle/>
          <a:p>
            <a:pPr marL="342900" indent="-342900" eaLnBrk="1" hangingPunct="1">
              <a:defRPr/>
            </a:pPr>
            <a:r>
              <a:rPr lang="en-US" dirty="0">
                <a:latin typeface="Times New Roman" charset="0"/>
                <a:cs typeface="+mn-cs"/>
              </a:rPr>
              <a:t>The EAC is the value of </a:t>
            </a:r>
            <a:r>
              <a:rPr lang="en-US" u="sng" dirty="0">
                <a:latin typeface="Times New Roman" charset="0"/>
                <a:cs typeface="+mn-cs"/>
              </a:rPr>
              <a:t>the </a:t>
            </a:r>
            <a:r>
              <a:rPr lang="en-US" u="sng" dirty="0" smtClean="0">
                <a:latin typeface="Times New Roman" charset="0"/>
                <a:cs typeface="+mn-cs"/>
              </a:rPr>
              <a:t>constant payment </a:t>
            </a:r>
            <a:r>
              <a:rPr lang="en-US" dirty="0">
                <a:latin typeface="Times New Roman" charset="0"/>
                <a:cs typeface="+mn-cs"/>
              </a:rPr>
              <a:t>annuity that has the same </a:t>
            </a:r>
            <a:r>
              <a:rPr lang="en-US" i="1" dirty="0">
                <a:latin typeface="Times New Roman" charset="0"/>
                <a:cs typeface="+mn-cs"/>
              </a:rPr>
              <a:t>PV</a:t>
            </a:r>
            <a:r>
              <a:rPr lang="en-US" dirty="0">
                <a:latin typeface="Times New Roman" charset="0"/>
                <a:cs typeface="+mn-cs"/>
              </a:rPr>
              <a:t> as our original set of cash flows.</a:t>
            </a:r>
          </a:p>
          <a:p>
            <a:pPr marL="742950" lvl="1" indent="-285750" eaLnBrk="1" hangingPunct="1">
              <a:defRPr/>
            </a:pPr>
            <a:r>
              <a:rPr lang="en-US" dirty="0">
                <a:latin typeface="Times New Roman" charset="0"/>
              </a:rPr>
              <a:t>For example, the EAC for the Cadillac air cleaner is $750.98.</a:t>
            </a:r>
          </a:p>
          <a:p>
            <a:pPr marL="742950" lvl="1" indent="-285750" eaLnBrk="1" hangingPunct="1">
              <a:defRPr/>
            </a:pPr>
            <a:r>
              <a:rPr lang="en-US" dirty="0">
                <a:latin typeface="Times New Roman" charset="0"/>
              </a:rPr>
              <a:t>The EAC for the Cheapskate air cleaner is $763.80, thus we should reject it.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Let’s verify the numbers…</a:t>
            </a:r>
            <a:endParaRPr lang="en-US" dirty="0"/>
          </a:p>
        </p:txBody>
      </p:sp>
      <p:sp>
        <p:nvSpPr>
          <p:cNvPr id="3" name="Content Placeholder 2"/>
          <p:cNvSpPr>
            <a:spLocks noGrp="1"/>
          </p:cNvSpPr>
          <p:nvPr>
            <p:ph idx="1"/>
          </p:nvPr>
        </p:nvSpPr>
        <p:spPr/>
        <p:txBody>
          <a:bodyPr/>
          <a:lstStyle/>
          <a:p>
            <a:pPr>
              <a:defRPr/>
            </a:pPr>
            <a:r>
              <a:rPr lang="en-US" dirty="0" smtClean="0"/>
              <a:t>Cadillac</a:t>
            </a:r>
          </a:p>
          <a:p>
            <a:pPr lvl="1">
              <a:defRPr/>
            </a:pPr>
            <a:r>
              <a:rPr lang="en-US" dirty="0" smtClean="0"/>
              <a:t>PV of Cadillac costs: </a:t>
            </a:r>
            <a:r>
              <a:rPr lang="en-US" dirty="0" smtClean="0">
                <a:latin typeface="Times New Roman" charset="0"/>
              </a:rPr>
              <a:t>$4,000 today, has annual operating costs of $100, and lasts 10 years; r=10%.</a:t>
            </a:r>
          </a:p>
          <a:p>
            <a:pPr lvl="2">
              <a:defRPr/>
            </a:pPr>
            <a:r>
              <a:rPr lang="en-US" dirty="0" smtClean="0">
                <a:latin typeface="Times New Roman" charset="0"/>
              </a:rPr>
              <a:t>PV = 4000+100/.1(1-1/(1.1)</a:t>
            </a:r>
            <a:r>
              <a:rPr lang="en-US" baseline="30000" dirty="0" smtClean="0">
                <a:latin typeface="Times New Roman" charset="0"/>
              </a:rPr>
              <a:t>10</a:t>
            </a:r>
            <a:r>
              <a:rPr lang="en-US" dirty="0" smtClean="0">
                <a:latin typeface="Times New Roman" charset="0"/>
              </a:rPr>
              <a:t>)</a:t>
            </a:r>
          </a:p>
          <a:p>
            <a:pPr lvl="2">
              <a:defRPr/>
            </a:pPr>
            <a:r>
              <a:rPr lang="en-US" dirty="0" smtClean="0">
                <a:latin typeface="Times New Roman" charset="0"/>
              </a:rPr>
              <a:t>PV = 4000 + 614.46 = </a:t>
            </a:r>
            <a:r>
              <a:rPr lang="en-US" dirty="0" smtClean="0">
                <a:solidFill>
                  <a:srgbClr val="162E36"/>
                </a:solidFill>
                <a:latin typeface="Times New Roman" charset="0"/>
              </a:rPr>
              <a:t>$4,614.46</a:t>
            </a:r>
          </a:p>
          <a:p>
            <a:pPr lvl="1">
              <a:defRPr/>
            </a:pPr>
            <a:r>
              <a:rPr lang="en-US" dirty="0" smtClean="0"/>
              <a:t>So the EAC will be the annuity payment that gives the same PV of 4614.46</a:t>
            </a:r>
          </a:p>
          <a:p>
            <a:pPr lvl="2">
              <a:defRPr/>
            </a:pPr>
            <a:r>
              <a:rPr lang="en-US" dirty="0" smtClean="0"/>
              <a:t>4614.46 = </a:t>
            </a:r>
            <a:r>
              <a:rPr lang="en-US" dirty="0" smtClean="0">
                <a:latin typeface="Times New Roman" charset="0"/>
              </a:rPr>
              <a:t>EAC/.1(1-1/(1.1)</a:t>
            </a:r>
            <a:r>
              <a:rPr lang="en-US" baseline="30000" dirty="0" smtClean="0">
                <a:latin typeface="Times New Roman" charset="0"/>
              </a:rPr>
              <a:t>10</a:t>
            </a:r>
            <a:r>
              <a:rPr lang="en-US" dirty="0" smtClean="0">
                <a:latin typeface="Times New Roman" charset="0"/>
              </a:rPr>
              <a:t>)</a:t>
            </a:r>
          </a:p>
          <a:p>
            <a:pPr lvl="2">
              <a:defRPr/>
            </a:pPr>
            <a:r>
              <a:rPr lang="en-US" dirty="0" smtClean="0">
                <a:solidFill>
                  <a:schemeClr val="tx2"/>
                </a:solidFill>
                <a:latin typeface="Times New Roman" charset="0"/>
              </a:rPr>
              <a:t>EAC = $750.98</a:t>
            </a:r>
          </a:p>
          <a:p>
            <a:pPr lvl="1">
              <a:defRPr/>
            </a:pPr>
            <a:endParaRPr lang="en-US" dirty="0" smtClean="0"/>
          </a:p>
          <a:p>
            <a:pPr lvl="1">
              <a:defRPr/>
            </a:pPr>
            <a:endParaRPr lang="en-US" dirty="0">
              <a:solidFill>
                <a:srgbClr val="9EB99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Three “special cases” </a:t>
            </a:r>
            <a:endParaRPr lang="en-US" dirty="0"/>
          </a:p>
        </p:txBody>
      </p:sp>
      <p:sp>
        <p:nvSpPr>
          <p:cNvPr id="3" name="Content Placeholder 2"/>
          <p:cNvSpPr>
            <a:spLocks noGrp="1"/>
          </p:cNvSpPr>
          <p:nvPr>
            <p:ph idx="1"/>
          </p:nvPr>
        </p:nvSpPr>
        <p:spPr/>
        <p:txBody>
          <a:bodyPr/>
          <a:lstStyle/>
          <a:p>
            <a:pPr>
              <a:defRPr/>
            </a:pPr>
            <a:r>
              <a:rPr lang="en-US" dirty="0" smtClean="0"/>
              <a:t>Cost-cutting proposals</a:t>
            </a:r>
          </a:p>
          <a:p>
            <a:pPr>
              <a:defRPr/>
            </a:pPr>
            <a:r>
              <a:rPr lang="en-US" dirty="0" smtClean="0"/>
              <a:t>Setting the bid price</a:t>
            </a:r>
          </a:p>
          <a:p>
            <a:pPr>
              <a:defRPr/>
            </a:pPr>
            <a:r>
              <a:rPr lang="en-US" dirty="0" smtClean="0"/>
              <a:t>Investments with unequal lives</a:t>
            </a:r>
          </a:p>
          <a:p>
            <a:pPr>
              <a:defRPr/>
            </a:pPr>
            <a:endParaRPr lang="en-US" dirty="0"/>
          </a:p>
          <a:p>
            <a:pPr>
              <a:defRPr/>
            </a:pPr>
            <a:r>
              <a:rPr lang="en-US" dirty="0" smtClean="0"/>
              <a:t>Really – only the last one is truly “new”</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609600"/>
            <a:ext cx="8229600" cy="1143000"/>
          </a:xfrm>
        </p:spPr>
        <p:txBody>
          <a:bodyPr/>
          <a:lstStyle/>
          <a:p>
            <a:pPr eaLnBrk="1" hangingPunct="1">
              <a:defRPr/>
            </a:pPr>
            <a:r>
              <a:rPr lang="en-US" dirty="0" smtClean="0">
                <a:latin typeface="Times New Roman" charset="0"/>
                <a:cs typeface="+mj-cs"/>
              </a:rPr>
              <a:t>1. Cost</a:t>
            </a:r>
            <a:r>
              <a:rPr lang="en-US" dirty="0">
                <a:latin typeface="Times New Roman" charset="0"/>
                <a:cs typeface="+mj-cs"/>
              </a:rPr>
              <a:t>-Cutting Proposals</a:t>
            </a:r>
          </a:p>
        </p:txBody>
      </p:sp>
      <p:sp>
        <p:nvSpPr>
          <p:cNvPr id="3" name="Content Placeholder 2"/>
          <p:cNvSpPr>
            <a:spLocks noGrp="1"/>
          </p:cNvSpPr>
          <p:nvPr>
            <p:ph idx="1"/>
          </p:nvPr>
        </p:nvSpPr>
        <p:spPr/>
        <p:txBody>
          <a:bodyPr/>
          <a:lstStyle/>
          <a:p>
            <a:pPr eaLnBrk="1" hangingPunct="1">
              <a:defRPr/>
            </a:pPr>
            <a:r>
              <a:rPr lang="en-US">
                <a:latin typeface="Times New Roman" charset="0"/>
                <a:cs typeface="+mn-cs"/>
              </a:rPr>
              <a:t>Cost savings will increase pretax income</a:t>
            </a:r>
          </a:p>
          <a:p>
            <a:pPr lvl="1" eaLnBrk="1" hangingPunct="1">
              <a:defRPr/>
            </a:pPr>
            <a:r>
              <a:rPr lang="en-US">
                <a:latin typeface="Times New Roman" charset="0"/>
              </a:rPr>
              <a:t>But, we have to pay taxes on this amount</a:t>
            </a:r>
          </a:p>
          <a:p>
            <a:pPr eaLnBrk="1" hangingPunct="1">
              <a:defRPr/>
            </a:pPr>
            <a:r>
              <a:rPr lang="en-US">
                <a:latin typeface="Times New Roman" charset="0"/>
                <a:cs typeface="+mn-cs"/>
              </a:rPr>
              <a:t>Depreciation will reduce our tax liability</a:t>
            </a:r>
          </a:p>
          <a:p>
            <a:pPr eaLnBrk="1" hangingPunct="1">
              <a:defRPr/>
            </a:pPr>
            <a:r>
              <a:rPr lang="en-US">
                <a:latin typeface="Times New Roman" charset="0"/>
                <a:cs typeface="+mn-cs"/>
              </a:rPr>
              <a:t>Does the present value of the cash flow associated with the cost savings exceed the cost?</a:t>
            </a:r>
          </a:p>
          <a:p>
            <a:pPr lvl="1" eaLnBrk="1" hangingPunct="1">
              <a:defRPr/>
            </a:pPr>
            <a:r>
              <a:rPr lang="en-US">
                <a:latin typeface="Times New Roman" charset="0"/>
              </a:rPr>
              <a:t>If yes, then proceed.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ea typeface="+mj-ea"/>
                <a:cs typeface="+mj-cs"/>
              </a:rPr>
              <a:t>Ohio Forge – Cost cutting example</a:t>
            </a:r>
            <a:endParaRPr lang="en-US" dirty="0">
              <a:solidFill>
                <a:schemeClr val="accent1">
                  <a:satMod val="150000"/>
                </a:schemeClr>
              </a:solidFill>
              <a:ea typeface="+mj-ea"/>
              <a:cs typeface="+mj-cs"/>
            </a:endParaRPr>
          </a:p>
        </p:txBody>
      </p:sp>
      <p:sp>
        <p:nvSpPr>
          <p:cNvPr id="88066" name="Content Placeholder 2"/>
          <p:cNvSpPr>
            <a:spLocks noGrp="1"/>
          </p:cNvSpPr>
          <p:nvPr>
            <p:ph idx="1"/>
          </p:nvPr>
        </p:nvSpPr>
        <p:spPr>
          <a:xfrm>
            <a:off x="457200" y="1600200"/>
            <a:ext cx="8229600" cy="4800600"/>
          </a:xfrm>
        </p:spPr>
        <p:txBody>
          <a:bodyPr/>
          <a:lstStyle/>
          <a:p>
            <a:pPr eaLnBrk="1" hangingPunct="1">
              <a:defRPr/>
            </a:pPr>
            <a:r>
              <a:rPr lang="en-US">
                <a:latin typeface="Corbel" charset="0"/>
              </a:rPr>
              <a:t>Ohio Forge is considering an investment in new equipment.  The equipment will cost $1.2 million, depreciated to zero using straight line method over the project</a:t>
            </a:r>
            <a:r>
              <a:rPr lang="ja-JP" altLang="en-US">
                <a:latin typeface="Corbel" charset="0"/>
              </a:rPr>
              <a:t>’</a:t>
            </a:r>
            <a:r>
              <a:rPr lang="en-US" altLang="ja-JP">
                <a:latin typeface="Corbel" charset="0"/>
              </a:rPr>
              <a:t>s 6-year life, at which point it will have zero market value.  The equipment should have no effect on sales or NWC, but should reduce costs by $485,000 per year.  Should the firm invest if their required return is 14% and tax rate is 35%?  </a:t>
            </a:r>
            <a:endParaRPr lang="en-US">
              <a:latin typeface="Corbel" charset="0"/>
            </a:endParaRPr>
          </a:p>
        </p:txBody>
      </p:sp>
      <p:sp>
        <p:nvSpPr>
          <p:cNvPr id="2048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a:solidFill>
                  <a:srgbClr val="3F3F3F"/>
                </a:solidFill>
                <a:latin typeface="Arial" charset="0"/>
              </a:rPr>
              <a:t>9-</a:t>
            </a:r>
            <a:fld id="{327CF80E-F711-1E4E-A101-C36F6DB9A249}" type="slidenum">
              <a:rPr lang="en-US" sz="1200">
                <a:solidFill>
                  <a:srgbClr val="3F3F3F"/>
                </a:solidFill>
                <a:latin typeface="Arial" charset="0"/>
              </a:rPr>
              <a:pPr/>
              <a:t>3</a:t>
            </a:fld>
            <a:endParaRPr lang="en-US" sz="1200">
              <a:solidFill>
                <a:srgbClr val="3F3F3F"/>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Ohio Forge NPV calculation</a:t>
            </a:r>
            <a:endParaRPr lang="en-US" dirty="0"/>
          </a:p>
        </p:txBody>
      </p:sp>
      <p:sp>
        <p:nvSpPr>
          <p:cNvPr id="3" name="Content Placeholder 2"/>
          <p:cNvSpPr>
            <a:spLocks noGrp="1"/>
          </p:cNvSpPr>
          <p:nvPr>
            <p:ph idx="1"/>
          </p:nvPr>
        </p:nvSpPr>
        <p:spPr/>
        <p:txBody>
          <a:bodyPr/>
          <a:lstStyle/>
          <a:p>
            <a:pPr>
              <a:defRPr/>
            </a:pPr>
            <a:r>
              <a:rPr lang="en-US" dirty="0" smtClean="0"/>
              <a:t>Cash flows</a:t>
            </a:r>
          </a:p>
          <a:p>
            <a:pPr lvl="1">
              <a:defRPr/>
            </a:pPr>
            <a:r>
              <a:rPr lang="en-US" dirty="0" err="1" smtClean="0"/>
              <a:t>Dep</a:t>
            </a:r>
            <a:r>
              <a:rPr lang="en-US" dirty="0" smtClean="0"/>
              <a:t> = 1.2/6 = 0.2 million / year</a:t>
            </a:r>
          </a:p>
          <a:p>
            <a:pPr lvl="1">
              <a:defRPr/>
            </a:pPr>
            <a:r>
              <a:rPr lang="en-US" dirty="0" smtClean="0"/>
              <a:t>CF = (0</a:t>
            </a:r>
            <a:r>
              <a:rPr lang="en-US" dirty="0">
                <a:solidFill>
                  <a:srgbClr val="FF0000"/>
                </a:solidFill>
              </a:rPr>
              <a:t> </a:t>
            </a:r>
            <a:r>
              <a:rPr lang="en-US" dirty="0" smtClean="0">
                <a:solidFill>
                  <a:srgbClr val="FF0000"/>
                </a:solidFill>
              </a:rPr>
              <a:t>- -</a:t>
            </a:r>
            <a:r>
              <a:rPr lang="en-US" dirty="0" smtClean="0"/>
              <a:t>0.485)(1-.35) + .35(0.2) = 0.39 m/year</a:t>
            </a:r>
          </a:p>
          <a:p>
            <a:pPr marL="457200" lvl="1" indent="0">
              <a:buFont typeface="Wingdings" charset="0"/>
              <a:buNone/>
              <a:defRPr/>
            </a:pPr>
            <a:r>
              <a:rPr lang="en-US" dirty="0" smtClean="0"/>
              <a:t>NPV = 0.39(1/.14-1/(.14(1.14)</a:t>
            </a:r>
            <a:r>
              <a:rPr lang="en-US" baseline="30000" dirty="0" smtClean="0"/>
              <a:t>6</a:t>
            </a:r>
            <a:r>
              <a:rPr lang="en-US" dirty="0" smtClean="0"/>
              <a:t>)) – 1.2</a:t>
            </a:r>
          </a:p>
          <a:p>
            <a:pPr marL="457200" lvl="1" indent="0">
              <a:buFont typeface="Wingdings" charset="0"/>
              <a:buNone/>
              <a:defRPr/>
            </a:pPr>
            <a:r>
              <a:rPr lang="en-US" dirty="0" smtClean="0"/>
              <a:t>NPV =1.5 – 1.2</a:t>
            </a:r>
          </a:p>
          <a:p>
            <a:pPr marL="457200" lvl="1" indent="0">
              <a:buFont typeface="Wingdings" charset="0"/>
              <a:buNone/>
              <a:defRPr/>
            </a:pPr>
            <a:r>
              <a:rPr lang="en-US" dirty="0" smtClean="0"/>
              <a:t>NPV= $0.3 million</a:t>
            </a:r>
          </a:p>
          <a:p>
            <a:pPr marL="457200" lvl="1" indent="0">
              <a:buFont typeface="Wingdings" charset="0"/>
              <a:buNone/>
              <a:defRPr/>
            </a:pPr>
            <a:endParaRPr lang="en-US" dirty="0" smtClean="0"/>
          </a:p>
          <a:p>
            <a:pPr marL="457200" lvl="1" indent="0">
              <a:buFont typeface="Wingdings" charset="0"/>
              <a:buNone/>
              <a:defRPr/>
            </a:pPr>
            <a:r>
              <a:rPr lang="en-US" dirty="0" smtClean="0"/>
              <a:t>NPV&gt;0, therefore, accept the investment</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smtClean="0"/>
              <a:t>9-</a:t>
            </a:r>
            <a:fld id="{BA6914D4-112B-D443-8B0A-656A03319A29}"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09600"/>
            <a:ext cx="8229600" cy="1143000"/>
          </a:xfrm>
        </p:spPr>
        <p:txBody>
          <a:bodyPr/>
          <a:lstStyle/>
          <a:p>
            <a:pPr eaLnBrk="1" hangingPunct="1">
              <a:defRPr/>
            </a:pPr>
            <a:r>
              <a:rPr lang="en-US" dirty="0" smtClean="0">
                <a:latin typeface="Times New Roman" charset="0"/>
                <a:cs typeface="+mj-cs"/>
              </a:rPr>
              <a:t>2. Setting </a:t>
            </a:r>
            <a:r>
              <a:rPr lang="en-US" dirty="0">
                <a:latin typeface="Times New Roman" charset="0"/>
                <a:cs typeface="+mj-cs"/>
              </a:rPr>
              <a:t>the Bid Price</a:t>
            </a:r>
          </a:p>
        </p:txBody>
      </p:sp>
      <p:sp>
        <p:nvSpPr>
          <p:cNvPr id="3" name="Content Placeholder 2"/>
          <p:cNvSpPr>
            <a:spLocks noGrp="1"/>
          </p:cNvSpPr>
          <p:nvPr>
            <p:ph idx="1"/>
          </p:nvPr>
        </p:nvSpPr>
        <p:spPr/>
        <p:txBody>
          <a:bodyPr/>
          <a:lstStyle/>
          <a:p>
            <a:pPr eaLnBrk="1" hangingPunct="1">
              <a:defRPr/>
            </a:pPr>
            <a:r>
              <a:rPr lang="en-US" dirty="0">
                <a:latin typeface="Times New Roman" charset="0"/>
                <a:cs typeface="+mn-cs"/>
              </a:rPr>
              <a:t>Find the sales price that makes NPV = 0</a:t>
            </a:r>
          </a:p>
          <a:p>
            <a:pPr lvl="1" eaLnBrk="1" hangingPunct="1">
              <a:defRPr/>
            </a:pPr>
            <a:r>
              <a:rPr lang="en-US" sz="2400" dirty="0">
                <a:latin typeface="Times New Roman" charset="0"/>
              </a:rPr>
              <a:t>Step 1: </a:t>
            </a:r>
            <a:r>
              <a:rPr lang="en-US" sz="2400" dirty="0" smtClean="0">
                <a:latin typeface="Times New Roman" charset="0"/>
              </a:rPr>
              <a:t>Add PV of any future NWC </a:t>
            </a:r>
            <a:r>
              <a:rPr lang="en-US" sz="2400" dirty="0">
                <a:latin typeface="Times New Roman" charset="0"/>
              </a:rPr>
              <a:t>and </a:t>
            </a:r>
            <a:r>
              <a:rPr lang="en-US" sz="2400" dirty="0" smtClean="0">
                <a:latin typeface="Times New Roman" charset="0"/>
              </a:rPr>
              <a:t>salvage value to the initial investment</a:t>
            </a:r>
            <a:endParaRPr lang="en-US" sz="2400" dirty="0">
              <a:latin typeface="Times New Roman" charset="0"/>
            </a:endParaRPr>
          </a:p>
          <a:p>
            <a:pPr lvl="1" eaLnBrk="1" hangingPunct="1">
              <a:defRPr/>
            </a:pPr>
            <a:r>
              <a:rPr lang="en-US" sz="2400" dirty="0">
                <a:latin typeface="Times New Roman" charset="0"/>
              </a:rPr>
              <a:t>Step 2: Determine what yearly OCF is needed to make NPV = 0</a:t>
            </a:r>
          </a:p>
          <a:p>
            <a:pPr lvl="1" eaLnBrk="1" hangingPunct="1">
              <a:defRPr/>
            </a:pPr>
            <a:r>
              <a:rPr lang="en-US" sz="2400" dirty="0">
                <a:latin typeface="Times New Roman" charset="0"/>
              </a:rPr>
              <a:t>Step 3: Determine </a:t>
            </a:r>
            <a:r>
              <a:rPr lang="en-US" sz="2400" dirty="0" smtClean="0">
                <a:latin typeface="Times New Roman" charset="0"/>
              </a:rPr>
              <a:t>what sales level </a:t>
            </a:r>
            <a:r>
              <a:rPr lang="en-US" sz="2400" dirty="0">
                <a:latin typeface="Times New Roman" charset="0"/>
              </a:rPr>
              <a:t>(</a:t>
            </a:r>
            <a:r>
              <a:rPr lang="en-US" sz="2400" dirty="0" smtClean="0">
                <a:latin typeface="Times New Roman" charset="0"/>
              </a:rPr>
              <a:t>and/or </a:t>
            </a:r>
            <a:r>
              <a:rPr lang="en-US" sz="2400" dirty="0">
                <a:latin typeface="Times New Roman" charset="0"/>
              </a:rPr>
              <a:t>price) are necessary to create the required </a:t>
            </a:r>
            <a:r>
              <a:rPr lang="en-US" sz="2400" dirty="0" smtClean="0">
                <a:latin typeface="Times New Roman" charset="0"/>
              </a:rPr>
              <a:t>OCF</a:t>
            </a:r>
          </a:p>
          <a:p>
            <a:pPr lvl="1" eaLnBrk="1" hangingPunct="1">
              <a:defRPr/>
            </a:pPr>
            <a:endParaRPr lang="en-US" sz="2400" dirty="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Setting the bid price</a:t>
            </a:r>
            <a:endParaRPr lang="en-US" dirty="0"/>
          </a:p>
        </p:txBody>
      </p:sp>
      <p:sp>
        <p:nvSpPr>
          <p:cNvPr id="3" name="Content Placeholder 2"/>
          <p:cNvSpPr>
            <a:spLocks noGrp="1"/>
          </p:cNvSpPr>
          <p:nvPr>
            <p:ph idx="1"/>
          </p:nvPr>
        </p:nvSpPr>
        <p:spPr/>
        <p:txBody>
          <a:bodyPr/>
          <a:lstStyle/>
          <a:p>
            <a:pPr>
              <a:defRPr/>
            </a:pPr>
            <a:r>
              <a:rPr lang="en-US" sz="2400" dirty="0" smtClean="0"/>
              <a:t>Jupiter </a:t>
            </a:r>
            <a:r>
              <a:rPr lang="en-US" sz="2400" dirty="0" err="1" smtClean="0"/>
              <a:t>Inc</a:t>
            </a:r>
            <a:r>
              <a:rPr lang="en-US" sz="2400" dirty="0" smtClean="0"/>
              <a:t> needs someone to supply it with 200,000 cartons of machine screws per year to support its manufacturing needs over the next five years, and you’ve decided to bid on the contract.</a:t>
            </a:r>
          </a:p>
          <a:p>
            <a:pPr lvl="2">
              <a:defRPr/>
            </a:pPr>
            <a:r>
              <a:rPr lang="en-US" sz="2000" dirty="0" smtClean="0"/>
              <a:t>It will cost you $2 million to install the equipment to start production; you will depreciate it straight-line to zero over 5 years, but expect to sell it for $200,000 in 5 years.</a:t>
            </a:r>
          </a:p>
          <a:p>
            <a:pPr lvl="2">
              <a:defRPr/>
            </a:pPr>
            <a:r>
              <a:rPr lang="en-US" sz="2000" dirty="0" smtClean="0"/>
              <a:t>Fixed production costs will be $285,000 per year</a:t>
            </a:r>
          </a:p>
          <a:p>
            <a:pPr lvl="2">
              <a:defRPr/>
            </a:pPr>
            <a:r>
              <a:rPr lang="en-US" sz="2000" dirty="0" smtClean="0"/>
              <a:t>Variable production costs will be $8.00/carton</a:t>
            </a:r>
          </a:p>
          <a:p>
            <a:pPr lvl="2">
              <a:defRPr/>
            </a:pPr>
            <a:r>
              <a:rPr lang="en-US" sz="2000" dirty="0" smtClean="0"/>
              <a:t>Initial NWC investment of $140,000 will be fully recovered in year 5</a:t>
            </a:r>
          </a:p>
          <a:p>
            <a:pPr lvl="2">
              <a:defRPr/>
            </a:pPr>
            <a:r>
              <a:rPr lang="en-US" sz="2000" dirty="0" smtClean="0"/>
              <a:t>Tax rate = 35%, required rate of return = 12%</a:t>
            </a:r>
          </a:p>
          <a:p>
            <a:pPr>
              <a:defRPr/>
            </a:pPr>
            <a:r>
              <a:rPr lang="en-US" sz="2400" b="1" i="1" dirty="0" smtClean="0"/>
              <a:t>What is your bid price per carton?</a:t>
            </a:r>
            <a:endParaRPr lang="en-US" sz="24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Jupiter example (continued)</a:t>
            </a:r>
            <a:endParaRPr lang="en-US" dirty="0"/>
          </a:p>
        </p:txBody>
      </p:sp>
      <p:sp>
        <p:nvSpPr>
          <p:cNvPr id="3" name="Content Placeholder 2"/>
          <p:cNvSpPr>
            <a:spLocks noGrp="1"/>
          </p:cNvSpPr>
          <p:nvPr>
            <p:ph idx="1"/>
          </p:nvPr>
        </p:nvSpPr>
        <p:spPr/>
        <p:txBody>
          <a:bodyPr/>
          <a:lstStyle/>
          <a:p>
            <a:pPr>
              <a:defRPr/>
            </a:pPr>
            <a:r>
              <a:rPr lang="en-US" dirty="0" smtClean="0"/>
              <a:t>What is PV of initial investment net of PV of salvage value and NWC</a:t>
            </a:r>
          </a:p>
          <a:p>
            <a:pPr lvl="1">
              <a:defRPr/>
            </a:pPr>
            <a:r>
              <a:rPr lang="en-US" dirty="0" smtClean="0"/>
              <a:t>Initial Investment = -2,000,000</a:t>
            </a:r>
          </a:p>
          <a:p>
            <a:pPr lvl="1">
              <a:defRPr/>
            </a:pPr>
            <a:r>
              <a:rPr lang="en-US" dirty="0" smtClean="0"/>
              <a:t>PV NWC Costs = -140,000+140,000/(1.12)</a:t>
            </a:r>
            <a:r>
              <a:rPr lang="en-US" baseline="30000" dirty="0" smtClean="0"/>
              <a:t>5</a:t>
            </a:r>
            <a:r>
              <a:rPr lang="en-US" dirty="0"/>
              <a:t> </a:t>
            </a:r>
            <a:endParaRPr lang="en-US" dirty="0" smtClean="0"/>
          </a:p>
          <a:p>
            <a:pPr lvl="1">
              <a:defRPr/>
            </a:pPr>
            <a:r>
              <a:rPr lang="en-US" dirty="0" smtClean="0"/>
              <a:t>PV NWC Costs = -60,560   </a:t>
            </a:r>
          </a:p>
          <a:p>
            <a:pPr lvl="1">
              <a:defRPr/>
            </a:pPr>
            <a:r>
              <a:rPr lang="en-US" dirty="0" smtClean="0"/>
              <a:t>PV Salvage Value =  200,000/(1.12)</a:t>
            </a:r>
            <a:r>
              <a:rPr lang="en-US" baseline="30000" dirty="0" smtClean="0"/>
              <a:t>5</a:t>
            </a:r>
            <a:r>
              <a:rPr lang="en-US" dirty="0" smtClean="0"/>
              <a:t> =113,485</a:t>
            </a:r>
          </a:p>
          <a:p>
            <a:pPr>
              <a:defRPr/>
            </a:pPr>
            <a:r>
              <a:rPr lang="en-US" dirty="0" smtClean="0"/>
              <a:t>Sum = -2,000,000-60,560+113,485</a:t>
            </a:r>
          </a:p>
          <a:p>
            <a:pPr>
              <a:defRPr/>
            </a:pPr>
            <a:r>
              <a:rPr lang="en-US" dirty="0" smtClean="0"/>
              <a:t>PV Investment = -1,947,075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Jupiter example (continued)</a:t>
            </a:r>
            <a:endParaRPr lang="en-US" dirty="0"/>
          </a:p>
        </p:txBody>
      </p:sp>
      <p:sp>
        <p:nvSpPr>
          <p:cNvPr id="3" name="Content Placeholder 2"/>
          <p:cNvSpPr>
            <a:spLocks noGrp="1"/>
          </p:cNvSpPr>
          <p:nvPr>
            <p:ph idx="1"/>
          </p:nvPr>
        </p:nvSpPr>
        <p:spPr/>
        <p:txBody>
          <a:bodyPr/>
          <a:lstStyle/>
          <a:p>
            <a:pPr>
              <a:defRPr/>
            </a:pPr>
            <a:r>
              <a:rPr lang="en-US" dirty="0" smtClean="0"/>
              <a:t>So, now we need to find the annual OCF that will have a PV of -1,947,075, because that would yield NPV=0.</a:t>
            </a:r>
          </a:p>
          <a:p>
            <a:pPr>
              <a:defRPr/>
            </a:pPr>
            <a:r>
              <a:rPr lang="en-US" dirty="0" smtClean="0"/>
              <a:t>Using our PV annuity formula:</a:t>
            </a:r>
            <a:endParaRPr lang="en-US" dirty="0"/>
          </a:p>
          <a:p>
            <a:pPr lvl="1">
              <a:defRPr/>
            </a:pPr>
            <a:r>
              <a:rPr lang="en-US" dirty="0" smtClean="0"/>
              <a:t>1,947,075 = OCF/.12(1-1/(1.12)</a:t>
            </a:r>
            <a:r>
              <a:rPr lang="en-US" baseline="30000" dirty="0" smtClean="0"/>
              <a:t>5</a:t>
            </a:r>
            <a:r>
              <a:rPr lang="en-US" dirty="0" smtClean="0"/>
              <a:t>)</a:t>
            </a:r>
          </a:p>
          <a:p>
            <a:pPr lvl="1">
              <a:defRPr/>
            </a:pPr>
            <a:r>
              <a:rPr lang="en-US" dirty="0" smtClean="0"/>
              <a:t>1,947,075 = OCF/.12(0.4326)</a:t>
            </a:r>
          </a:p>
          <a:p>
            <a:pPr lvl="1">
              <a:defRPr/>
            </a:pPr>
            <a:r>
              <a:rPr lang="en-US" dirty="0" smtClean="0"/>
              <a:t>OCF= $540,104</a:t>
            </a:r>
          </a:p>
          <a:p>
            <a:pPr>
              <a:defRPr/>
            </a:pP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7.0&quot;&gt;&lt;object type=&quot;1&quot; unique_id=&quot;10001&quot;&gt;&lt;object type=&quot;8&quot; unique_id=&quot;11139&quot;&gt;&lt;/object&gt;&lt;object type=&quot;2&quot; unique_id=&quot;11140&quot;&gt;&lt;object type=&quot;3&quot; unique_id=&quot;11141&quot;&gt;&lt;property id=&quot;20148&quot; value=&quot;5&quot;/&gt;&lt;property id=&quot;20300&quot; value=&quot;Slide 1&quot;/&gt;&lt;property id=&quot;20307&quot; value=&quot;328&quot;/&gt;&lt;/object&gt;&lt;object type=&quot;3&quot; unique_id=&quot;11142&quot;&gt;&lt;property id=&quot;20148&quot; value=&quot;5&quot;/&gt;&lt;property id=&quot;20300&quot; value=&quot;Slide 2 - &amp;quot;Key Concepts and Skills&amp;quot;&quot;/&gt;&lt;property id=&quot;20307&quot; value=&quot;329&quot;/&gt;&lt;/object&gt;&lt;object type=&quot;3&quot; unique_id=&quot;11143&quot;&gt;&lt;property id=&quot;20148&quot; value=&quot;5&quot;/&gt;&lt;property id=&quot;20300&quot; value=&quot;Slide 3 - &amp;quot;Chapter Outline&amp;quot;&quot;/&gt;&lt;property id=&quot;20307&quot; value=&quot;330&quot;/&gt;&lt;/object&gt;&lt;object type=&quot;3&quot; unique_id=&quot;11144&quot;&gt;&lt;property id=&quot;20148&quot; value=&quot;5&quot;/&gt;&lt;property id=&quot;20300&quot; value=&quot;Slide 4 - &amp;quot;6.1 Incremental Cash Flows&amp;quot;&quot;/&gt;&lt;property id=&quot;20307&quot; value=&quot;331&quot;/&gt;&lt;/object&gt;&lt;object type=&quot;3&quot; unique_id=&quot;11145&quot;&gt;&lt;property id=&quot;20148&quot; value=&quot;5&quot;/&gt;&lt;property id=&quot;20300&quot; value=&quot;Slide 5 - &amp;quot;Cash Flows—Not Accounting Income&amp;quot;&quot;/&gt;&lt;property id=&quot;20307&quot; value=&quot;332&quot;/&gt;&lt;/object&gt;&lt;object type=&quot;3&quot; unique_id=&quot;11146&quot;&gt;&lt;property id=&quot;20148&quot; value=&quot;5&quot;/&gt;&lt;property id=&quot;20300&quot; value=&quot;Slide 6 - &amp;quot;Incremental Cash Flows&amp;quot;&quot;/&gt;&lt;property id=&quot;20307&quot; value=&quot;333&quot;/&gt;&lt;/object&gt;&lt;object type=&quot;3&quot; unique_id=&quot;11147&quot;&gt;&lt;property id=&quot;20148&quot; value=&quot;5&quot;/&gt;&lt;property id=&quot;20300&quot; value=&quot;Slide 7 - &amp;quot;Incremental Cash Flows&amp;quot;&quot;/&gt;&lt;property id=&quot;20307&quot; value=&quot;334&quot;/&gt;&lt;/object&gt;&lt;object type=&quot;3&quot; unique_id=&quot;11148&quot;&gt;&lt;property id=&quot;20148&quot; value=&quot;5&quot;/&gt;&lt;property id=&quot;20300&quot; value=&quot;Slide 8 - &amp;quot;Estimating Cash Flows&amp;quot;&quot;/&gt;&lt;property id=&quot;20307&quot; value=&quot;335&quot;/&gt;&lt;/object&gt;&lt;object type=&quot;3&quot; unique_id=&quot;11149&quot;&gt;&lt;property id=&quot;20148&quot; value=&quot;5&quot;/&gt;&lt;property id=&quot;20300&quot; value=&quot;Slide 9 - &amp;quot;Interest Expense&amp;quot;&quot;/&gt;&lt;property id=&quot;20307&quot; value=&quot;336&quot;/&gt;&lt;/object&gt;&lt;object type=&quot;3&quot; unique_id=&quot;11150&quot;&gt;&lt;property id=&quot;20148&quot; value=&quot;5&quot;/&gt;&lt;property id=&quot;20300&quot; value=&quot;Slide 10 - &amp;quot;6.2 The Baldwin Company&amp;quot;&quot;/&gt;&lt;property id=&quot;20307&quot; value=&quot;337&quot;/&gt;&lt;/object&gt;&lt;object type=&quot;3&quot; unique_id=&quot;11151&quot;&gt;&lt;property id=&quot;20148&quot; value=&quot;5&quot;/&gt;&lt;property id=&quot;20300&quot; value=&quot;Slide 11 - &amp;quot;The Baldwin Company&amp;quot;&quot;/&gt;&lt;property id=&quot;20307&quot; value=&quot;347&quot;/&gt;&lt;/object&gt;&lt;object type=&quot;3&quot; unique_id=&quot;11152&quot;&gt;&lt;property id=&quot;20148&quot; value=&quot;5&quot;/&gt;&lt;property id=&quot;20300&quot; value=&quot;Slide 12 - &amp;quot;The Baldwin Company&amp;quot;&quot;/&gt;&lt;property id=&quot;20307&quot; value=&quot;338&quot;/&gt;&lt;/object&gt;&lt;object type=&quot;3&quot; unique_id=&quot;11153&quot;&gt;&lt;property id=&quot;20148&quot; value=&quot;5&quot;/&gt;&lt;property id=&quot;20300&quot; value=&quot;Slide 13 - &amp;quot;The Baldwin Company&amp;quot;&quot;/&gt;&lt;property id=&quot;20307&quot; value=&quot;339&quot;/&gt;&lt;/object&gt;&lt;object type=&quot;3&quot; unique_id=&quot;11154&quot;&gt;&lt;property id=&quot;20148&quot; value=&quot;5&quot;/&gt;&lt;property id=&quot;20300&quot; value=&quot;Slide 14 - &amp;quot;The Baldwin Company&amp;quot;&quot;/&gt;&lt;property id=&quot;20307&quot; value=&quot;340&quot;/&gt;&lt;/object&gt;&lt;object type=&quot;3&quot; unique_id=&quot;11155&quot;&gt;&lt;property id=&quot;20148&quot; value=&quot;5&quot;/&gt;&lt;property id=&quot;20300&quot; value=&quot;Slide 15 - &amp;quot;The Baldwin Company&amp;quot;&quot;/&gt;&lt;property id=&quot;20307&quot; value=&quot;341&quot;/&gt;&lt;/object&gt;&lt;object type=&quot;3&quot; unique_id=&quot;11156&quot;&gt;&lt;property id=&quot;20148&quot; value=&quot;5&quot;/&gt;&lt;property id=&quot;20300&quot; value=&quot;Slide 16 - &amp;quot;The Baldwin Company&amp;quot;&quot;/&gt;&lt;property id=&quot;20307&quot; value=&quot;342&quot;/&gt;&lt;/object&gt;&lt;object type=&quot;3&quot; unique_id=&quot;11157&quot;&gt;&lt;property id=&quot;20148&quot; value=&quot;5&quot;/&gt;&lt;property id=&quot;20300&quot; value=&quot;Slide 17 - &amp;quot;The Baldwin Company&amp;quot;&quot;/&gt;&lt;property id=&quot;20307&quot; value=&quot;343&quot;/&gt;&lt;/object&gt;&lt;object type=&quot;3&quot; unique_id=&quot;11158&quot;&gt;&lt;property id=&quot;20148&quot; value=&quot;5&quot;/&gt;&lt;property id=&quot;20300&quot; value=&quot;Slide 18 - &amp;quot;Incremental After Tax Cash Flows &amp;quot;&quot;/&gt;&lt;property id=&quot;20307&quot; value=&quot;344&quot;/&gt;&lt;/object&gt;&lt;object type=&quot;3&quot; unique_id=&quot;11159&quot;&gt;&lt;property id=&quot;20148&quot; value=&quot;5&quot;/&gt;&lt;property id=&quot;20300&quot; value=&quot;Slide 19 - &amp;quot;NPV of Baldwin Company&amp;quot;&quot;/&gt;&lt;property id=&quot;20307&quot; value=&quot;345&quot;/&gt;&lt;/object&gt;&lt;object type=&quot;3&quot; unique_id=&quot;11160&quot;&gt;&lt;property id=&quot;20148&quot; value=&quot;5&quot;/&gt;&lt;property id=&quot;20300&quot; value=&quot;Slide 20 - &amp;quot;7.3 Inflation and Capital Budgeting&amp;quot;&quot;/&gt;&lt;property id=&quot;20307&quot; value=&quot;346&quot;/&gt;&lt;/object&gt;&lt;object type=&quot;3&quot; unique_id=&quot;11161&quot;&gt;&lt;property id=&quot;20148&quot; value=&quot;5&quot;/&gt;&lt;property id=&quot;20300&quot; value=&quot;Slide 21 - &amp;quot;Inflation and Capital Budgeting&amp;quot;&quot;/&gt;&lt;property id=&quot;20307&quot; value=&quot;348&quot;/&gt;&lt;/object&gt;&lt;object type=&quot;3&quot; unique_id=&quot;11162&quot;&gt;&lt;property id=&quot;20148&quot; value=&quot;5&quot;/&gt;&lt;property id=&quot;20300&quot; value=&quot;Slide 22 - &amp;quot;6.4 Other Methods for Computing OCF&amp;quot;&quot;/&gt;&lt;property id=&quot;20307&quot; value=&quot;349&quot;/&gt;&lt;/object&gt;&lt;object type=&quot;3&quot; unique_id=&quot;11163&quot;&gt;&lt;property id=&quot;20148&quot; value=&quot;5&quot;/&gt;&lt;property id=&quot;20300&quot; value=&quot;Slide 23 - &amp;quot;6.5 Some Special Cases of Discounted Cash Flow Analysis&amp;quot;&quot;/&gt;&lt;property id=&quot;20307&quot; value=&quot;361&quot;/&gt;&lt;/object&gt;&lt;object type=&quot;3&quot; unique_id=&quot;11164&quot;&gt;&lt;property id=&quot;20148&quot; value=&quot;5&quot;/&gt;&lt;property id=&quot;20300&quot; value=&quot;Slide 24 - &amp;quot;Cost-Cutting Proposals&amp;quot;&quot;/&gt;&lt;property id=&quot;20307&quot; value=&quot;362&quot;/&gt;&lt;/object&gt;&lt;object type=&quot;3&quot; unique_id=&quot;11165&quot;&gt;&lt;property id=&quot;20148&quot; value=&quot;5&quot;/&gt;&lt;property id=&quot;20300&quot; value=&quot;Slide 25 - &amp;quot;Setting the Bid Price&amp;quot;&quot;/&gt;&lt;property id=&quot;20307&quot; value=&quot;363&quot;/&gt;&lt;/object&gt;&lt;object type=&quot;3&quot; unique_id=&quot;11166&quot;&gt;&lt;property id=&quot;20148&quot; value=&quot;5&quot;/&gt;&lt;property id=&quot;20300&quot; value=&quot;Slide 26 - &amp;quot;Investments of Unequal Lives&amp;quot;&quot;/&gt;&lt;property id=&quot;20307&quot; value=&quot;350&quot;/&gt;&lt;/object&gt;&lt;object type=&quot;3&quot; unique_id=&quot;11167&quot;&gt;&lt;property id=&quot;20148&quot; value=&quot;5&quot;/&gt;&lt;property id=&quot;20300&quot; value=&quot;Slide 27 - &amp;quot;Investments of Unequal Lives&amp;quot;&quot;/&gt;&lt;property id=&quot;20307&quot; value=&quot;351&quot;/&gt;&lt;/object&gt;&lt;object type=&quot;3&quot; unique_id=&quot;11168&quot;&gt;&lt;property id=&quot;20148&quot; value=&quot;5&quot;/&gt;&lt;property id=&quot;20300&quot; value=&quot;Slide 28 - &amp;quot;Investments of Unequal Lives&amp;quot;&quot;/&gt;&lt;property id=&quot;20307&quot; value=&quot;352&quot;/&gt;&lt;/object&gt;&lt;object type=&quot;3&quot; unique_id=&quot;11169&quot;&gt;&lt;property id=&quot;20148&quot; value=&quot;5&quot;/&gt;&lt;property id=&quot;20300&quot; value=&quot;Slide 29 - &amp;quot;Equivalent Annual Cost (EAC)&amp;quot;&quot;/&gt;&lt;property id=&quot;20307&quot; value=&quot;356&quot;/&gt;&lt;/object&gt;&lt;object type=&quot;3&quot; unique_id=&quot;11170&quot;&gt;&lt;property id=&quot;20148&quot; value=&quot;5&quot;/&gt;&lt;property id=&quot;20300&quot; value=&quot;Slide 30 - &amp;quot;Cadillac EAC with a Calculator&amp;quot;&quot;/&gt;&lt;property id=&quot;20307&quot; value=&quot;357&quot;/&gt;&lt;/object&gt;&lt;object type=&quot;3&quot; unique_id=&quot;11171&quot;&gt;&lt;property id=&quot;20148&quot; value=&quot;5&quot;/&gt;&lt;property id=&quot;20300&quot; value=&quot;Slide 31 - &amp;quot;Cheapskate EAC with a Calculator&amp;quot;&quot;/&gt;&lt;property id=&quot;20307&quot; value=&quot;358&quot;/&gt;&lt;/object&gt;&lt;object type=&quot;3&quot; unique_id=&quot;11172&quot;&gt;&lt;property id=&quot;20148&quot; value=&quot;5&quot;/&gt;&lt;property id=&quot;20300&quot; value=&quot;Slide 32 - &amp;quot;Quick Quiz&amp;quot;&quot;/&gt;&lt;property id=&quot;20307&quot; value=&quot;360&quot;/&gt;&lt;/object&gt;&lt;/object&gt;&lt;/object&gt;&lt;/database&gt;"/>
  <p:tag name="SECTOMILLISECCONVERTED" val="1"/>
</p:tagLst>
</file>

<file path=ppt/theme/theme1.xml><?xml version="1.0" encoding="utf-8"?>
<a:theme xmlns:a="http://schemas.openxmlformats.org/drawingml/2006/main" name="Quadrant">
  <a:themeElements>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3524</TotalTime>
  <Words>1020</Words>
  <Application>Microsoft Macintosh PowerPoint</Application>
  <PresentationFormat>On-screen Show (4:3)</PresentationFormat>
  <Paragraphs>89</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Times New Roman</vt:lpstr>
      <vt:lpstr>ＭＳ Ｐゴシック</vt:lpstr>
      <vt:lpstr>Arial</vt:lpstr>
      <vt:lpstr>Wingdings</vt:lpstr>
      <vt:lpstr>Monotype Corsiva</vt:lpstr>
      <vt:lpstr>Corbel</vt:lpstr>
      <vt:lpstr>Quadrant</vt:lpstr>
      <vt:lpstr>PowerPoint Presentation</vt:lpstr>
      <vt:lpstr>Three “special cases” </vt:lpstr>
      <vt:lpstr>1. Cost-Cutting Proposals</vt:lpstr>
      <vt:lpstr>Ohio Forge – Cost cutting example</vt:lpstr>
      <vt:lpstr>Ohio Forge NPV calculation</vt:lpstr>
      <vt:lpstr>2. Setting the Bid Price</vt:lpstr>
      <vt:lpstr>Example: Setting the bid price</vt:lpstr>
      <vt:lpstr>Jupiter example (continued)</vt:lpstr>
      <vt:lpstr>Jupiter example (continued)</vt:lpstr>
      <vt:lpstr>Jupiter example (last slide)</vt:lpstr>
      <vt:lpstr>3. Investments of Unequal Lives</vt:lpstr>
      <vt:lpstr>Investments of Unequal Lives</vt:lpstr>
      <vt:lpstr>Equivalent Annual Cost (EAC)</vt:lpstr>
      <vt:lpstr>Let’s verify the numbers…</vt:lpstr>
    </vt:vector>
  </TitlesOfParts>
  <Company>Irwin/ McGraw-Hill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Accounting Statements and Cash Flow</dc:subject>
  <dc:creator>John Stansfield</dc:creator>
  <cp:lastModifiedBy>Jay Coughenour</cp:lastModifiedBy>
  <cp:revision>119</cp:revision>
  <dcterms:created xsi:type="dcterms:W3CDTF">2001-03-01T05:50:14Z</dcterms:created>
  <dcterms:modified xsi:type="dcterms:W3CDTF">2013-07-04T18:08:35Z</dcterms:modified>
</cp:coreProperties>
</file>