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charts/style3.xml" ContentType="application/vnd.ms-office.chartstyl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charts/colors4.xml" ContentType="application/vnd.ms-office.chartcolorstyl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charts/colors3.xml" ContentType="application/vnd.ms-office.chartcolorstyle+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charts/chart2.xml" ContentType="application/vnd.openxmlformats-officedocument.drawingml.chart+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charts/chart1.xml" ContentType="application/vnd.openxmlformats-officedocument.drawingml.chart+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charts/style4.xml" ContentType="application/vnd.ms-office.chartstyl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652" r:id="rId3"/>
    <p:sldId id="714" r:id="rId4"/>
    <p:sldId id="551" r:id="rId5"/>
    <p:sldId id="603" r:id="rId6"/>
    <p:sldId id="699" r:id="rId7"/>
    <p:sldId id="700" r:id="rId8"/>
    <p:sldId id="702" r:id="rId9"/>
    <p:sldId id="636" r:id="rId10"/>
    <p:sldId id="657" r:id="rId11"/>
    <p:sldId id="658" r:id="rId12"/>
    <p:sldId id="663" r:id="rId13"/>
    <p:sldId id="275" r:id="rId14"/>
    <p:sldId id="309" r:id="rId15"/>
    <p:sldId id="651" r:id="rId16"/>
    <p:sldId id="643" r:id="rId17"/>
    <p:sldId id="695" r:id="rId18"/>
    <p:sldId id="696" r:id="rId19"/>
    <p:sldId id="487" r:id="rId20"/>
    <p:sldId id="710" r:id="rId21"/>
    <p:sldId id="289" r:id="rId22"/>
    <p:sldId id="654" r:id="rId23"/>
    <p:sldId id="706" r:id="rId24"/>
    <p:sldId id="707" r:id="rId25"/>
    <p:sldId id="708" r:id="rId26"/>
    <p:sldId id="709" r:id="rId27"/>
    <p:sldId id="292" r:id="rId28"/>
    <p:sldId id="571" r:id="rId29"/>
    <p:sldId id="711" r:id="rId30"/>
    <p:sldId id="679" r:id="rId31"/>
    <p:sldId id="281" r:id="rId32"/>
    <p:sldId id="715" r:id="rId33"/>
    <p:sldId id="656"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Karen Rosenberg" initials="KR" lastIdx="14" clrIdx="0"/>
  <p:cmAuthor id="2" name="jlaurenceau" initials="j" lastIdx="2" clrIdx="1">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hiddenSlides="1" frameSlides="1"/>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228D6"/>
    <a:srgbClr val="0432FF"/>
    <a:srgbClr val="0227CE"/>
    <a:srgbClr val="9437FF"/>
    <a:srgbClr val="011893"/>
    <a:srgbClr val="000000"/>
    <a:srgbClr val="0066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9263" autoAdjust="0"/>
    <p:restoredTop sz="66698" autoAdjust="0"/>
  </p:normalViewPr>
  <p:slideViewPr>
    <p:cSldViewPr snapToGrid="0" snapToObjects="1">
      <p:cViewPr varScale="1">
        <p:scale>
          <a:sx n="59" d="100"/>
          <a:sy n="59" d="100"/>
        </p:scale>
        <p:origin x="-1440" y="-104"/>
      </p:cViewPr>
      <p:guideLst>
        <p:guide orient="horz" pos="2160"/>
        <p:guide pos="2880"/>
      </p:guideLst>
    </p:cSldViewPr>
  </p:slideViewPr>
  <p:outlineViewPr>
    <p:cViewPr>
      <p:scale>
        <a:sx n="33" d="100"/>
        <a:sy n="33" d="100"/>
      </p:scale>
      <p:origin x="0" y="-15024"/>
    </p:cViewPr>
  </p:outlineViewPr>
  <p:notesTextViewPr>
    <p:cViewPr>
      <p:scale>
        <a:sx n="3" d="2"/>
        <a:sy n="3" d="2"/>
      </p:scale>
      <p:origin x="0" y="0"/>
    </p:cViewPr>
  </p:notesTextViewPr>
  <p:sorterViewPr>
    <p:cViewPr>
      <p:scale>
        <a:sx n="110" d="100"/>
        <a:sy n="11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sers\jjoe\Documents\UD%20Advance\Faculty%20Data%20for%20chart.xlsx" TargetMode="External"/><Relationship Id="rId2" Type="http://schemas.microsoft.com/office/2011/relationships/chartStyle" Target="style3.xml"/><Relationship Id="rId3" Type="http://schemas.microsoft.com/office/2011/relationships/chartColorStyle" Target="colors3.xml"/></Relationships>
</file>

<file path=ppt/charts/_rels/chart2.xml.rels><?xml version="1.0" encoding="UTF-8" standalone="yes"?>
<Relationships xmlns="http://schemas.openxmlformats.org/package/2006/relationships"><Relationship Id="rId1" Type="http://schemas.openxmlformats.org/officeDocument/2006/relationships/oleObject" Target="file:///\\Users\jjoe\Documents\UD%20Advance\Faculty%20Data%20for%20chart.xlsx" TargetMode="External"/><Relationship Id="rId2" Type="http://schemas.microsoft.com/office/2011/relationships/chartStyle" Target="style4.xml"/><Relationship Id="rId3"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layout>
        <c:manualLayout>
          <c:xMode val="edge"/>
          <c:yMode val="edge"/>
          <c:x val="0.8377967612539"/>
          <c:y val="0.737086193531764"/>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Rounded MT Bold" panose="020F0704030504030204" pitchFamily="34" charset="77"/>
              <a:ea typeface="+mn-ea"/>
              <a:cs typeface="+mn-cs"/>
            </a:defRPr>
          </a:pPr>
          <a:endParaRPr lang="en-US"/>
        </a:p>
      </c:txPr>
    </c:title>
    <c:plotArea>
      <c:layout/>
      <c:pieChart>
        <c:varyColors val="1"/>
        <c:ser>
          <c:idx val="0"/>
          <c:order val="0"/>
          <c:tx>
            <c:strRef>
              <c:f>Sheet1!$B$28</c:f>
              <c:strCache>
                <c:ptCount val="1"/>
                <c:pt idx="0">
                  <c:v>2017</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93DD-7143-8CC7-8F569655718A}"/>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93DD-7143-8CC7-8F569655718A}"/>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93DD-7143-8CC7-8F569655718A}"/>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93DD-7143-8CC7-8F569655718A}"/>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93DD-7143-8CC7-8F569655718A}"/>
              </c:ext>
            </c:extLst>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93DD-7143-8CC7-8F569655718A}"/>
              </c:ext>
            </c:extLst>
          </c:dPt>
          <c:dLbls>
            <c:dLbl>
              <c:idx val="0"/>
              <c:layout/>
              <c:tx>
                <c:rich>
                  <a:bodyPr/>
                  <a:lstStyle/>
                  <a:p>
                    <a:fld id="{BCCF1F16-F3F1-8742-8173-AA26AD16920D}" type="CATEGORYNAME">
                      <a:rPr lang="en-US"/>
                      <a:pPr/>
                      <a:t>[CATEGORY NAME]</a:t>
                    </a:fld>
                    <a:r>
                      <a:rPr lang="en-US"/>
                      <a:t>
</a:t>
                    </a:r>
                    <a:fld id="{E2AF2EC2-C444-C64D-8324-890A56649D7F}" type="PERCENTAGE">
                      <a:rPr lang="en-US"/>
                      <a:pPr/>
                      <a:t>[PERCENTAGE]</a:t>
                    </a:fld>
                    <a:endParaRPr lang="en-US"/>
                  </a:p>
                </c:rich>
              </c:tx>
              <c:dLblPos val="inEnd"/>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93DD-7143-8CC7-8F569655718A}"/>
                </c:ext>
              </c:extLst>
            </c:dLbl>
            <c:dLbl>
              <c:idx val="2"/>
              <c:layout>
                <c:manualLayout>
                  <c:x val="0.0508002773238251"/>
                  <c:y val="0.195219836703006"/>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3DD-7143-8CC7-8F569655718A}"/>
                </c:ext>
              </c:extLst>
            </c:dLbl>
            <c:dLbl>
              <c:idx val="3"/>
              <c:layout>
                <c:manualLayout>
                  <c:x val="-0.0490027456245388"/>
                  <c:y val="0.00784485272674249"/>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3DD-7143-8CC7-8F569655718A}"/>
                </c:ext>
              </c:extLst>
            </c:dLbl>
            <c:dLbl>
              <c:idx val="4"/>
              <c:layout>
                <c:manualLayout>
                  <c:x val="-0.334334097616982"/>
                  <c:y val="0.0942929173620801"/>
                </c:manualLayout>
              </c:layout>
              <c:dLblPos val="bestFit"/>
              <c:showCatName val="1"/>
              <c:showPercent val="1"/>
              <c:extLst xmlns:c16r2="http://schemas.microsoft.com/office/drawing/2015/06/chart">
                <c:ext xmlns:c15="http://schemas.microsoft.com/office/drawing/2012/chart" uri="{CE6537A1-D6FC-4f65-9D91-7224C49458BB}">
                  <c15:layout>
                    <c:manualLayout>
                      <c:w val="0.2526415094339623"/>
                      <c:h val="0.20779775356257701"/>
                    </c:manualLayout>
                  </c15:layout>
                </c:ext>
                <c:ext xmlns:c16="http://schemas.microsoft.com/office/drawing/2014/chart" uri="{C3380CC4-5D6E-409C-BE32-E72D297353CC}">
                  <c16:uniqueId val="{00000009-93DD-7143-8CC7-8F569655718A}"/>
                </c:ext>
              </c:extLst>
            </c:dLbl>
            <c:dLbl>
              <c:idx val="5"/>
              <c:layout>
                <c:manualLayout>
                  <c:x val="0.365214993287129"/>
                  <c:y val="0.0499475065616798"/>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93DD-7143-8CC7-8F569655718A}"/>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Sheet1!$A$29:$A$34</c:f>
              <c:strCache>
                <c:ptCount val="6"/>
                <c:pt idx="0">
                  <c:v>Black</c:v>
                </c:pt>
                <c:pt idx="1">
                  <c:v>White</c:v>
                </c:pt>
                <c:pt idx="2">
                  <c:v>Hispanic</c:v>
                </c:pt>
                <c:pt idx="3">
                  <c:v>Asian</c:v>
                </c:pt>
                <c:pt idx="4">
                  <c:v>Native American</c:v>
                </c:pt>
                <c:pt idx="5">
                  <c:v>Other</c:v>
                </c:pt>
              </c:strCache>
            </c:strRef>
          </c:cat>
          <c:val>
            <c:numRef>
              <c:f>Sheet1!$B$29:$B$34</c:f>
              <c:numCache>
                <c:formatCode>General</c:formatCode>
                <c:ptCount val="6"/>
                <c:pt idx="0">
                  <c:v>6.0</c:v>
                </c:pt>
                <c:pt idx="1">
                  <c:v>71.0</c:v>
                </c:pt>
                <c:pt idx="2">
                  <c:v>2.0</c:v>
                </c:pt>
                <c:pt idx="3">
                  <c:v>3.0</c:v>
                </c:pt>
                <c:pt idx="4">
                  <c:v>0.0</c:v>
                </c:pt>
                <c:pt idx="5">
                  <c:v>1.0</c:v>
                </c:pt>
              </c:numCache>
            </c:numRef>
          </c:val>
          <c:extLst xmlns:c16r2="http://schemas.microsoft.com/office/drawing/2015/06/chart">
            <c:ext xmlns:c16="http://schemas.microsoft.com/office/drawing/2014/chart" uri="{C3380CC4-5D6E-409C-BE32-E72D297353CC}">
              <c16:uniqueId val="{0000000C-93DD-7143-8CC7-8F569655718A}"/>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Rounded MT Bold" panose="020F0704030504030204" pitchFamily="34" charset="77"/>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latin typeface="Arial Rounded MT Bold" panose="020F0704030504030204" pitchFamily="34" charset="77"/>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layout>
        <c:manualLayout>
          <c:xMode val="edge"/>
          <c:yMode val="edge"/>
          <c:x val="0.803458615638162"/>
          <c:y val="0.726463420783249"/>
        </c:manualLayout>
      </c:layout>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Rounded MT Bold" panose="020F0704030504030204" pitchFamily="34" charset="77"/>
              <a:ea typeface="+mn-ea"/>
              <a:cs typeface="+mn-cs"/>
            </a:defRPr>
          </a:pPr>
          <a:endParaRPr lang="en-US"/>
        </a:p>
      </c:txPr>
    </c:title>
    <c:plotArea>
      <c:layout/>
      <c:pieChart>
        <c:varyColors val="1"/>
        <c:ser>
          <c:idx val="0"/>
          <c:order val="0"/>
          <c:tx>
            <c:strRef>
              <c:f>Sheet1!$B$36</c:f>
              <c:strCache>
                <c:ptCount val="1"/>
                <c:pt idx="0">
                  <c:v>2016</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D0B-0E4C-9E5E-FB65895045B7}"/>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8D0B-0E4C-9E5E-FB65895045B7}"/>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8D0B-0E4C-9E5E-FB65895045B7}"/>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8D0B-0E4C-9E5E-FB65895045B7}"/>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8D0B-0E4C-9E5E-FB65895045B7}"/>
              </c:ext>
            </c:extLst>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8D0B-0E4C-9E5E-FB65895045B7}"/>
              </c:ext>
            </c:extLst>
          </c:dPt>
          <c:dLbls>
            <c:dLbl>
              <c:idx val="0"/>
              <c:layout>
                <c:manualLayout>
                  <c:x val="0.0359329793078191"/>
                  <c:y val="0.124276380754183"/>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D0B-0E4C-9E5E-FB65895045B7}"/>
                </c:ext>
              </c:extLst>
            </c:dLbl>
            <c:dLbl>
              <c:idx val="2"/>
              <c:layout>
                <c:manualLayout>
                  <c:x val="0.0791177635814391"/>
                  <c:y val="0.136186257874919"/>
                </c:manualLayout>
              </c:layout>
              <c:dLblPos val="bestFit"/>
              <c:showCatName val="1"/>
              <c:showPercent val="1"/>
              <c:extLst xmlns:c16r2="http://schemas.microsoft.com/office/drawing/2015/06/chart">
                <c:ext xmlns:c15="http://schemas.microsoft.com/office/drawing/2012/chart" uri="{CE6537A1-D6FC-4f65-9D91-7224C49458BB}">
                  <c15:layout>
                    <c:manualLayout>
                      <c:w val="0.22682389937106914"/>
                      <c:h val="0.15249327919211822"/>
                    </c:manualLayout>
                  </c15:layout>
                </c:ext>
                <c:ext xmlns:c16="http://schemas.microsoft.com/office/drawing/2014/chart" uri="{C3380CC4-5D6E-409C-BE32-E72D297353CC}">
                  <c16:uniqueId val="{00000005-8D0B-0E4C-9E5E-FB65895045B7}"/>
                </c:ext>
              </c:extLst>
            </c:dLbl>
            <c:dLbl>
              <c:idx val="3"/>
              <c:layout>
                <c:manualLayout>
                  <c:x val="0.0465461911737777"/>
                  <c:y val="0.00275696067733295"/>
                </c:manualLayout>
              </c:layout>
              <c:dLblPos val="bestFit"/>
              <c:showCatName val="1"/>
              <c:showPercent val="1"/>
              <c:extLst xmlns:c16r2="http://schemas.microsoft.com/office/drawing/2015/06/chart">
                <c:ext xmlns:c15="http://schemas.microsoft.com/office/drawing/2012/chart" uri="{CE6537A1-D6FC-4f65-9D91-7224C49458BB}">
                  <c15:layout>
                    <c:manualLayout>
                      <c:w val="0.17189991581241024"/>
                      <c:h val="0.23423393646698412"/>
                    </c:manualLayout>
                  </c15:layout>
                </c:ext>
                <c:ext xmlns:c16="http://schemas.microsoft.com/office/drawing/2014/chart" uri="{C3380CC4-5D6E-409C-BE32-E72D297353CC}">
                  <c16:uniqueId val="{00000007-8D0B-0E4C-9E5E-FB65895045B7}"/>
                </c:ext>
              </c:extLst>
            </c:dLbl>
            <c:dLbl>
              <c:idx val="4"/>
              <c:layout>
                <c:manualLayout>
                  <c:x val="-0.381233850129199"/>
                  <c:y val="0.0841234073008378"/>
                </c:manualLayout>
              </c:layout>
              <c:dLblPos val="bestFit"/>
              <c:showCatName val="1"/>
              <c:showPercent val="1"/>
              <c:extLst xmlns:c16r2="http://schemas.microsoft.com/office/drawing/2015/06/chart">
                <c:ext xmlns:c15="http://schemas.microsoft.com/office/drawing/2012/chart" uri="{CE6537A1-D6FC-4f65-9D91-7224C49458BB}">
                  <c15:layout>
                    <c:manualLayout>
                      <c:w val="0.21610465116279071"/>
                      <c:h val="0.20779775356257701"/>
                    </c:manualLayout>
                  </c15:layout>
                </c:ext>
                <c:ext xmlns:c16="http://schemas.microsoft.com/office/drawing/2014/chart" uri="{C3380CC4-5D6E-409C-BE32-E72D297353CC}">
                  <c16:uniqueId val="{00000009-8D0B-0E4C-9E5E-FB65895045B7}"/>
                </c:ext>
              </c:extLst>
            </c:dLbl>
            <c:dLbl>
              <c:idx val="5"/>
              <c:layout>
                <c:manualLayout>
                  <c:x val="0.280555555555556"/>
                  <c:y val="0.054595363079615"/>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8D0B-0E4C-9E5E-FB65895045B7}"/>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95000"/>
                        <a:lumOff val="5000"/>
                      </a:schemeClr>
                    </a:solidFill>
                    <a:latin typeface="Arial Rounded MT Bold" panose="020F0704030504030204" pitchFamily="34" charset="77"/>
                    <a:ea typeface="+mn-ea"/>
                    <a:cs typeface="+mn-cs"/>
                  </a:defRPr>
                </a:pPr>
                <a:endParaRPr lang="en-US"/>
              </a:p>
            </c:txPr>
            <c:dLblPos val="in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Sheet1!$A$37:$A$42</c:f>
              <c:strCache>
                <c:ptCount val="6"/>
                <c:pt idx="0">
                  <c:v>Black</c:v>
                </c:pt>
                <c:pt idx="1">
                  <c:v>White</c:v>
                </c:pt>
                <c:pt idx="2">
                  <c:v>Hispanic</c:v>
                </c:pt>
                <c:pt idx="3">
                  <c:v>Asian</c:v>
                </c:pt>
                <c:pt idx="4">
                  <c:v>Native American</c:v>
                </c:pt>
                <c:pt idx="5">
                  <c:v>Other</c:v>
                </c:pt>
              </c:strCache>
            </c:strRef>
          </c:cat>
          <c:val>
            <c:numRef>
              <c:f>Sheet1!$B$37:$B$42</c:f>
              <c:numCache>
                <c:formatCode>General</c:formatCode>
                <c:ptCount val="6"/>
                <c:pt idx="0">
                  <c:v>3.0</c:v>
                </c:pt>
                <c:pt idx="1">
                  <c:v>73.0</c:v>
                </c:pt>
                <c:pt idx="2">
                  <c:v>2.0</c:v>
                </c:pt>
                <c:pt idx="3">
                  <c:v>4.0</c:v>
                </c:pt>
                <c:pt idx="4">
                  <c:v>0.0</c:v>
                </c:pt>
                <c:pt idx="5">
                  <c:v>0.0</c:v>
                </c:pt>
              </c:numCache>
            </c:numRef>
          </c:val>
          <c:extLst xmlns:c16r2="http://schemas.microsoft.com/office/drawing/2015/06/chart">
            <c:ext xmlns:c16="http://schemas.microsoft.com/office/drawing/2014/chart" uri="{C3380CC4-5D6E-409C-BE32-E72D297353CC}">
              <c16:uniqueId val="{0000000C-8D0B-0E4C-9E5E-FB65895045B7}"/>
            </c:ext>
          </c:extLst>
        </c:ser>
        <c:dLbls>
          <c:showCatName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Rounded MT Bold" panose="020F0704030504030204" pitchFamily="34" charset="77"/>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latin typeface="Arial Rounded MT Bold" panose="020F0704030504030204" pitchFamily="34" charset="77"/>
        </a:defRPr>
      </a:pPr>
      <a:endParaRPr lang="en-US"/>
    </a:p>
  </c:txPr>
  <c:externalData r:id="rId1"/>
</c:chartSpac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2" tIns="46586" rIns="93172" bIns="46586" numCol="1" anchor="t" anchorCtr="0" compatLnSpc="1">
            <a:prstTxWarp prst="textNoShape">
              <a:avLst/>
            </a:prstTxWarp>
          </a:bodyPr>
          <a:lstStyle>
            <a:lvl1pPr>
              <a:defRPr sz="1300">
                <a:latin typeface="Calibri" pitchFamily="-112" charset="0"/>
                <a:ea typeface="Geneva" pitchFamily="37" charset="-128"/>
                <a:cs typeface="Geneva" pitchFamily="37" charset="-128"/>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a:latin typeface="Calibri" pitchFamily="-112" charset="0"/>
                <a:ea typeface="Geneva" pitchFamily="37" charset="-128"/>
                <a:cs typeface="Geneva" pitchFamily="37" charset="-128"/>
              </a:defRPr>
            </a:lvl1pPr>
          </a:lstStyle>
          <a:p>
            <a:pPr>
              <a:defRPr/>
            </a:pPr>
            <a:fld id="{DD3DBE64-3172-FE48-9F8D-24A1E1F9646F}" type="datetime1">
              <a:rPr lang="en-US"/>
              <a:pPr>
                <a:defRPr/>
              </a:pPr>
              <a:t>10/12/18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2" tIns="46586" rIns="93172" bIns="46586" numCol="1" anchor="b" anchorCtr="0" compatLnSpc="1">
            <a:prstTxWarp prst="textNoShape">
              <a:avLst/>
            </a:prstTxWarp>
          </a:bodyPr>
          <a:lstStyle>
            <a:lvl1pPr>
              <a:defRPr sz="1300">
                <a:latin typeface="Calibri" pitchFamily="-112" charset="0"/>
                <a:ea typeface="Geneva" pitchFamily="37" charset="-128"/>
                <a:cs typeface="Geneva" pitchFamily="37" charset="-128"/>
              </a:defRPr>
            </a:lvl1pPr>
          </a:lstStyle>
          <a:p>
            <a:pPr>
              <a:defRPr/>
            </a:pPr>
            <a:r>
              <a:rPr lang="en-US" dirty="0"/>
              <a:t>Faculty Recruitment – Best Practices: Searching for Excellence</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pitchFamily="-112" charset="0"/>
                <a:ea typeface="Geneva" pitchFamily="37" charset="-128"/>
                <a:cs typeface="Geneva" pitchFamily="37" charset="-128"/>
              </a:defRPr>
            </a:lvl1pPr>
          </a:lstStyle>
          <a:p>
            <a:pPr>
              <a:defRPr/>
            </a:pPr>
            <a:fld id="{3F20F416-4199-7244-8E5C-C9504F9D6438}"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51743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2" tIns="46586" rIns="93172" bIns="46586" numCol="1" anchor="t" anchorCtr="0" compatLnSpc="1">
            <a:prstTxWarp prst="textNoShape">
              <a:avLst/>
            </a:prstTxWarp>
          </a:bodyPr>
          <a:lstStyle>
            <a:lvl1pPr>
              <a:defRPr sz="1300">
                <a:latin typeface="Calibri" pitchFamily="-112" charset="0"/>
                <a:ea typeface="Geneva" pitchFamily="37" charset="-128"/>
                <a:cs typeface="Geneva" pitchFamily="37" charset="-128"/>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a:latin typeface="Calibri" pitchFamily="-112" charset="0"/>
                <a:ea typeface="Geneva" pitchFamily="37" charset="-128"/>
                <a:cs typeface="Geneva" pitchFamily="37" charset="-128"/>
              </a:defRPr>
            </a:lvl1pPr>
          </a:lstStyle>
          <a:p>
            <a:pPr>
              <a:defRPr/>
            </a:pPr>
            <a:fld id="{7B56DCFF-D1FC-974C-B885-F127F43A02E8}" type="datetime1">
              <a:rPr lang="en-US"/>
              <a:pPr>
                <a:defRPr/>
              </a:pPr>
              <a:t>10/12/18</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wrap="square" lIns="93172" tIns="46586" rIns="93172" bIns="46586"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2" tIns="46586" rIns="93172" bIns="4658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2" tIns="46586" rIns="93172" bIns="46586" numCol="1" anchor="b" anchorCtr="0" compatLnSpc="1">
            <a:prstTxWarp prst="textNoShape">
              <a:avLst/>
            </a:prstTxWarp>
          </a:bodyPr>
          <a:lstStyle>
            <a:lvl1pPr>
              <a:defRPr sz="1300">
                <a:latin typeface="Calibri" pitchFamily="-112" charset="0"/>
                <a:ea typeface="Geneva" pitchFamily="37" charset="-128"/>
                <a:cs typeface="Geneva" pitchFamily="37" charset="-128"/>
              </a:defRPr>
            </a:lvl1pPr>
          </a:lstStyle>
          <a:p>
            <a:pPr>
              <a:defRPr/>
            </a:pPr>
            <a:r>
              <a:rPr lang="en-US" dirty="0"/>
              <a:t>Faculty Recruitment – Best Practices: Searching for Excellence</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pitchFamily="-112" charset="0"/>
                <a:ea typeface="Geneva" pitchFamily="37" charset="-128"/>
                <a:cs typeface="Geneva" pitchFamily="37" charset="-128"/>
              </a:defRPr>
            </a:lvl1pPr>
          </a:lstStyle>
          <a:p>
            <a:pPr>
              <a:defRPr/>
            </a:pPr>
            <a:fld id="{C48394B1-3151-D446-8CEB-09F0F6511C8D}"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68980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459832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p>
          <a:p>
            <a:endParaRPr lang="en-US" dirty="0" smtClean="0"/>
          </a:p>
          <a:p>
            <a:r>
              <a:rPr lang="en-US" dirty="0" smtClean="0"/>
              <a:t>Carla </a:t>
            </a:r>
            <a:r>
              <a:rPr lang="en-US" dirty="0"/>
              <a:t>Kaplan Yale professor and quilter – </a:t>
            </a:r>
          </a:p>
          <a:p>
            <a:r>
              <a:rPr lang="en-US" dirty="0"/>
              <a:t>Boyfriend says take care of her hand because she’s a quilter</a:t>
            </a:r>
          </a:p>
          <a:p>
            <a:r>
              <a:rPr lang="en-US" dirty="0"/>
              <a:t>Doctor not impressed and yeah, yeah yeah</a:t>
            </a:r>
          </a:p>
          <a:p>
            <a:r>
              <a:rPr lang="en-US" dirty="0"/>
              <a:t>Med student comes by and says Hi Prof.</a:t>
            </a:r>
          </a:p>
          <a:p>
            <a:r>
              <a:rPr lang="en-US" dirty="0" err="1"/>
              <a:t>Dr</a:t>
            </a:r>
            <a:r>
              <a:rPr lang="en-US" dirty="0"/>
              <a:t> changes his approach and works to get the best hand surgeon to work because he now sees her as part of his ingroup his context changes about how she should be treated.</a:t>
            </a:r>
          </a:p>
        </p:txBody>
      </p:sp>
      <p:sp>
        <p:nvSpPr>
          <p:cNvPr id="4" name="Footer Placeholder 3"/>
          <p:cNvSpPr>
            <a:spLocks noGrp="1"/>
          </p:cNvSpPr>
          <p:nvPr>
            <p:ph type="ftr" sz="quarter" idx="4"/>
          </p:nvPr>
        </p:nvSpPr>
        <p:spPr/>
        <p:txBody>
          <a:bodyPr/>
          <a:lstStyle/>
          <a:p>
            <a:pPr>
              <a:defRPr/>
            </a:pPr>
            <a:r>
              <a:rPr lang="en-US"/>
              <a:t>Faculty Recruitment – Best Practices: Searching for Excellence</a:t>
            </a:r>
            <a:endParaRPr lang="en-US" dirty="0"/>
          </a:p>
        </p:txBody>
      </p:sp>
      <p:sp>
        <p:nvSpPr>
          <p:cNvPr id="5" name="Slide Number Placeholder 4"/>
          <p:cNvSpPr>
            <a:spLocks noGrp="1"/>
          </p:cNvSpPr>
          <p:nvPr>
            <p:ph type="sldNum" sz="quarter" idx="5"/>
          </p:nvPr>
        </p:nvSpPr>
        <p:spPr/>
        <p:txBody>
          <a:bodyPr/>
          <a:lstStyle/>
          <a:p>
            <a:pPr>
              <a:defRPr/>
            </a:pPr>
            <a:fld id="{C48394B1-3151-D446-8CEB-09F0F6511C8D}" type="slidenum">
              <a:rPr lang="en-US" smtClean="0"/>
              <a:pPr>
                <a:defRPr/>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070667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p>
          <a:p>
            <a:endParaRPr lang="en-US" dirty="0" smtClean="0"/>
          </a:p>
          <a:p>
            <a:r>
              <a:rPr lang="en-US" dirty="0" smtClean="0"/>
              <a:t>Even </a:t>
            </a:r>
            <a:r>
              <a:rPr lang="en-US" dirty="0"/>
              <a:t>though this happens. </a:t>
            </a:r>
            <a:r>
              <a:rPr lang="en-US" dirty="0" smtClean="0"/>
              <a:t>They're </a:t>
            </a:r>
            <a:r>
              <a:rPr lang="en-US" dirty="0"/>
              <a:t>design strategies to overcome.</a:t>
            </a:r>
          </a:p>
        </p:txBody>
      </p:sp>
      <p:sp>
        <p:nvSpPr>
          <p:cNvPr id="4" name="Footer Placeholder 3"/>
          <p:cNvSpPr>
            <a:spLocks noGrp="1"/>
          </p:cNvSpPr>
          <p:nvPr>
            <p:ph type="ftr" sz="quarter" idx="4"/>
          </p:nvPr>
        </p:nvSpPr>
        <p:spPr/>
        <p:txBody>
          <a:bodyPr/>
          <a:lstStyle/>
          <a:p>
            <a:pPr>
              <a:defRPr/>
            </a:pPr>
            <a:r>
              <a:rPr lang="en-US"/>
              <a:t>Faculty Recruitment – Best Practices: Searching for Excellence</a:t>
            </a:r>
            <a:endParaRPr lang="en-US" dirty="0"/>
          </a:p>
        </p:txBody>
      </p:sp>
      <p:sp>
        <p:nvSpPr>
          <p:cNvPr id="5" name="Slide Number Placeholder 4"/>
          <p:cNvSpPr>
            <a:spLocks noGrp="1"/>
          </p:cNvSpPr>
          <p:nvPr>
            <p:ph type="sldNum" sz="quarter" idx="5"/>
          </p:nvPr>
        </p:nvSpPr>
        <p:spPr/>
        <p:txBody>
          <a:bodyPr/>
          <a:lstStyle/>
          <a:p>
            <a:pPr>
              <a:defRPr/>
            </a:pPr>
            <a:fld id="{C48394B1-3151-D446-8CEB-09F0F6511C8D}" type="slidenum">
              <a:rPr lang="en-US" smtClean="0"/>
              <a:pPr>
                <a:defRPr/>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04216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155901"/>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74700"/>
            <a:ext cx="3925887" cy="2943225"/>
          </a:xfrm>
        </p:spPr>
      </p:sp>
      <p:sp>
        <p:nvSpPr>
          <p:cNvPr id="3" name="Notes Placeholder 2"/>
          <p:cNvSpPr>
            <a:spLocks noGrp="1"/>
          </p:cNvSpPr>
          <p:nvPr>
            <p:ph type="body" idx="1"/>
          </p:nvPr>
        </p:nvSpPr>
        <p:spPr/>
        <p:txBody>
          <a:bodyPr>
            <a:normAutofit fontScale="92500"/>
          </a:bodyPr>
          <a:lstStyle/>
          <a:p>
            <a:pPr marL="174708" indent="-174708" defTabSz="931774" eaLnBrk="0" fontAlgn="base" hangingPunct="0">
              <a:spcBef>
                <a:spcPct val="30000"/>
              </a:spcBef>
              <a:spcAft>
                <a:spcPct val="0"/>
              </a:spcAft>
              <a:buFont typeface="Wingdings" charset="2"/>
              <a:buChar char="Ø"/>
              <a:defRPr/>
            </a:pPr>
            <a:r>
              <a:rPr lang="en-US" dirty="0" smtClean="0">
                <a:latin typeface="Arial" panose="020B0604020202020204" pitchFamily="34" charset="0"/>
                <a:ea typeface="MS PGothic" pitchFamily="34" charset="-128"/>
                <a:cs typeface="Arial" panose="020B0604020202020204" pitchFamily="34" charset="0"/>
              </a:rPr>
              <a:t>JJ</a:t>
            </a:r>
          </a:p>
          <a:p>
            <a:pPr marL="174708" indent="-174708" defTabSz="931774" eaLnBrk="0" fontAlgn="base" hangingPunct="0">
              <a:spcBef>
                <a:spcPct val="30000"/>
              </a:spcBef>
              <a:spcAft>
                <a:spcPct val="0"/>
              </a:spcAft>
              <a:buFont typeface="Wingdings" charset="2"/>
              <a:buChar char="Ø"/>
              <a:defRPr/>
            </a:pPr>
            <a:endParaRPr lang="en-US" dirty="0" smtClean="0">
              <a:latin typeface="Arial" panose="020B0604020202020204" pitchFamily="34" charset="0"/>
              <a:ea typeface="MS PGothic" pitchFamily="34" charset="-128"/>
              <a:cs typeface="Arial" panose="020B0604020202020204" pitchFamily="34" charset="0"/>
            </a:endParaRPr>
          </a:p>
          <a:p>
            <a:pPr marL="174708" indent="-174708" defTabSz="931774" eaLnBrk="0" fontAlgn="base" hangingPunct="0">
              <a:spcBef>
                <a:spcPct val="30000"/>
              </a:spcBef>
              <a:spcAft>
                <a:spcPct val="0"/>
              </a:spcAft>
              <a:buFont typeface="Wingdings" charset="2"/>
              <a:buChar char="Ø"/>
              <a:defRPr/>
            </a:pPr>
            <a:r>
              <a:rPr lang="en-US" dirty="0" smtClean="0">
                <a:latin typeface="Arial" panose="020B0604020202020204" pitchFamily="34" charset="0"/>
                <a:ea typeface="MS PGothic" pitchFamily="34" charset="-128"/>
                <a:cs typeface="Arial" panose="020B0604020202020204" pitchFamily="34" charset="0"/>
              </a:rPr>
              <a:t>This </a:t>
            </a:r>
            <a:r>
              <a:rPr lang="en-US" dirty="0">
                <a:latin typeface="Arial" panose="020B0604020202020204" pitchFamily="34" charset="0"/>
                <a:ea typeface="MS PGothic" pitchFamily="34" charset="-128"/>
                <a:cs typeface="Arial" panose="020B0604020202020204" pitchFamily="34" charset="0"/>
              </a:rPr>
              <a:t>is one the best empirical evidence that documents implicit bias in an evaluation process. – a REAL APPLICATION</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A research has shown that women have to publish much more often than men to compete successfully for scientific jobs in Sweden. This study investigated the evaluation system of Swedish Medical Research Council Postdoc Fellowships.</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This study is the first scientific study of sex discrimination in the awarding of a large number of research positions authored by researchers from the University of Goteborg. </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To do the study, they had to go to court to use the Swedish freedom of press act to obtain numerical scores that were developed as scientists, in a confidential peer review system, evaluated grant proposals, job applications and publications of other scientists. </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Authors found that to earn the same review panel score as a man, a woman had to publish three more papers in one of the most prestigious general science journals (like Nature itself) or 20 more papers in the next level, which would be a top journal in a specific field.</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And this problem is occurring in a country that the United Nations has recently said is ''the leading country in the world with respect to equal opportunities for men and women,'' write the authors of the study, ''so it is not too far-fetched to assume that gender-based discrimination may occur elsewhere.'‘</a:t>
            </a:r>
          </a:p>
          <a:p>
            <a:pPr marL="174708" indent="-174708" defTabSz="931774" eaLnBrk="0" fontAlgn="base" hangingPunct="0">
              <a:spcBef>
                <a:spcPct val="30000"/>
              </a:spcBef>
              <a:spcAft>
                <a:spcPct val="0"/>
              </a:spcAft>
              <a:buFont typeface="Wingdings" charset="2"/>
              <a:buChar char="Ø"/>
              <a:defRPr/>
            </a:pPr>
            <a:endParaRPr lang="en-US" dirty="0">
              <a:latin typeface="Arial" panose="020B0604020202020204" pitchFamily="34" charset="0"/>
              <a:ea typeface="MS PGothic"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C8A36301-9583-FD45-9B58-EB35CA276511}" type="slidenum">
              <a:rPr lang="en-US" altLang="x-none" smtClean="0"/>
              <a:pPr/>
              <a:t>12</a:t>
            </a:fld>
            <a:endParaRPr lang="en-US" altLang="x-non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301056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74700"/>
            <a:ext cx="3925887" cy="2943225"/>
          </a:xfrm>
        </p:spPr>
      </p:sp>
      <p:sp>
        <p:nvSpPr>
          <p:cNvPr id="3" name="Notes Placeholder 2"/>
          <p:cNvSpPr>
            <a:spLocks noGrp="1"/>
          </p:cNvSpPr>
          <p:nvPr>
            <p:ph type="body" idx="1"/>
          </p:nvPr>
        </p:nvSpPr>
        <p:spPr/>
        <p:txBody>
          <a:bodyPr>
            <a:normAutofit lnSpcReduction="10000"/>
          </a:bodyPr>
          <a:lstStyle/>
          <a:p>
            <a:pPr marL="174708" indent="-174708" defTabSz="931774" eaLnBrk="0" fontAlgn="base" hangingPunct="0">
              <a:spcBef>
                <a:spcPct val="30000"/>
              </a:spcBef>
              <a:spcAft>
                <a:spcPct val="0"/>
              </a:spcAft>
              <a:buFont typeface="Wingdings" charset="2"/>
              <a:buChar char="Ø"/>
              <a:defRPr/>
            </a:pPr>
            <a:r>
              <a:rPr lang="en-US" dirty="0" smtClean="0">
                <a:latin typeface="Arial" panose="020B0604020202020204" pitchFamily="34" charset="0"/>
                <a:ea typeface="MS PGothic" pitchFamily="34" charset="-128"/>
                <a:cs typeface="Arial" panose="020B0604020202020204" pitchFamily="34" charset="0"/>
              </a:rPr>
              <a:t>JJ</a:t>
            </a:r>
          </a:p>
          <a:p>
            <a:pPr marL="174708" indent="-174708" defTabSz="931774" eaLnBrk="0" fontAlgn="base" hangingPunct="0">
              <a:spcBef>
                <a:spcPct val="30000"/>
              </a:spcBef>
              <a:spcAft>
                <a:spcPct val="0"/>
              </a:spcAft>
              <a:buFont typeface="Wingdings" charset="2"/>
              <a:buChar char="Ø"/>
              <a:defRPr/>
            </a:pPr>
            <a:endParaRPr lang="en-US" dirty="0" smtClean="0">
              <a:latin typeface="Arial" panose="020B0604020202020204" pitchFamily="34" charset="0"/>
              <a:ea typeface="MS PGothic" pitchFamily="34" charset="-128"/>
              <a:cs typeface="Arial" panose="020B0604020202020204" pitchFamily="34" charset="0"/>
            </a:endParaRPr>
          </a:p>
          <a:p>
            <a:pPr marL="174708" indent="-174708" defTabSz="931774" eaLnBrk="0" fontAlgn="base" hangingPunct="0">
              <a:spcBef>
                <a:spcPct val="30000"/>
              </a:spcBef>
              <a:spcAft>
                <a:spcPct val="0"/>
              </a:spcAft>
              <a:buFont typeface="Wingdings" charset="2"/>
              <a:buChar char="Ø"/>
              <a:defRPr/>
            </a:pPr>
            <a:r>
              <a:rPr lang="en-US" dirty="0" smtClean="0">
                <a:latin typeface="Arial" panose="020B0604020202020204" pitchFamily="34" charset="0"/>
                <a:ea typeface="MS PGothic" pitchFamily="34" charset="-128"/>
                <a:cs typeface="Arial" panose="020B0604020202020204" pitchFamily="34" charset="0"/>
              </a:rPr>
              <a:t>A </a:t>
            </a:r>
            <a:r>
              <a:rPr lang="en-US" dirty="0">
                <a:latin typeface="Arial" panose="020B0604020202020204" pitchFamily="34" charset="0"/>
                <a:ea typeface="MS PGothic" pitchFamily="34" charset="-128"/>
                <a:cs typeface="Arial" panose="020B0604020202020204" pitchFamily="34" charset="0"/>
              </a:rPr>
              <a:t>research has shown that women have to publish much more often than men to compete successfully for scientific jobs in Sweden. This study investigated the evaluation system of Swedish Medical Research Council Postdoc Fellowships.</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This study is the first scientific study of sex discrimination in the awarding of a large number of research positions authored by researchers from the University of Goteborg. </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To do the study, they had to go to court to use the Swedish freedom of press act to obtain numerical scores that were developed as scientists, in a confidential peer review system, evaluated grant proposals, job applications and publications of other scientists. </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Authors found that to earn the same review panel score as a man, a woman had to publish three more papers in one of the most prestigious general science journals (like Nature itself) or 20 more papers in the next level, which would be a top journal in a specific field.</a:t>
            </a:r>
          </a:p>
          <a:p>
            <a:pPr marL="174708" indent="-174708" defTabSz="931774" eaLnBrk="0" fontAlgn="base" hangingPunct="0">
              <a:spcBef>
                <a:spcPct val="30000"/>
              </a:spcBef>
              <a:spcAft>
                <a:spcPct val="0"/>
              </a:spcAft>
              <a:buFont typeface="Wingdings" charset="2"/>
              <a:buChar char="Ø"/>
              <a:defRPr/>
            </a:pPr>
            <a:r>
              <a:rPr lang="en-US" dirty="0">
                <a:latin typeface="Arial" panose="020B0604020202020204" pitchFamily="34" charset="0"/>
                <a:ea typeface="MS PGothic" pitchFamily="34" charset="-128"/>
                <a:cs typeface="Arial" panose="020B0604020202020204" pitchFamily="34" charset="0"/>
              </a:rPr>
              <a:t>And this problem is occurring in a country that the United Nations has recently said is ''the leading country in the world with respect to equal opportunities for men and women,'' write the authors of the study, ''so it is not too far-fetched to assume that gender-based discrimination may occur elsewhere.'‘</a:t>
            </a:r>
          </a:p>
          <a:p>
            <a:pPr marL="174708" indent="-174708" defTabSz="931774" eaLnBrk="0" fontAlgn="base" hangingPunct="0">
              <a:spcBef>
                <a:spcPct val="30000"/>
              </a:spcBef>
              <a:spcAft>
                <a:spcPct val="0"/>
              </a:spcAft>
              <a:buFont typeface="Wingdings" charset="2"/>
              <a:buChar char="Ø"/>
              <a:defRPr/>
            </a:pPr>
            <a:endParaRPr lang="en-US" dirty="0">
              <a:latin typeface="Arial" panose="020B0604020202020204" pitchFamily="34" charset="0"/>
              <a:ea typeface="MS PGothic"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C8A36301-9583-FD45-9B58-EB35CA276511}" type="slidenum">
              <a:rPr lang="en-US" altLang="x-none" smtClean="0"/>
              <a:pPr/>
              <a:t>13</a:t>
            </a:fld>
            <a:endParaRPr lang="en-US" altLang="x-non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087594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p>
          <a:p>
            <a:endParaRPr lang="en-US" dirty="0" smtClean="0"/>
          </a:p>
          <a:p>
            <a:r>
              <a:rPr lang="en-US" dirty="0" smtClean="0"/>
              <a:t>If </a:t>
            </a:r>
            <a:r>
              <a:rPr lang="en-US" dirty="0"/>
              <a:t>you want </a:t>
            </a:r>
            <a:r>
              <a:rPr lang="en-US" dirty="0" smtClean="0"/>
              <a:t>to </a:t>
            </a:r>
            <a:r>
              <a:rPr lang="en-US" dirty="0"/>
              <a:t>know more. Its an easy read but provides ways you can overcome</a:t>
            </a:r>
          </a:p>
        </p:txBody>
      </p:sp>
      <p:sp>
        <p:nvSpPr>
          <p:cNvPr id="4" name="Slide Number Placeholder 3"/>
          <p:cNvSpPr>
            <a:spLocks noGrp="1"/>
          </p:cNvSpPr>
          <p:nvPr>
            <p:ph type="sldNum" sz="quarter" idx="10"/>
          </p:nvPr>
        </p:nvSpPr>
        <p:spPr/>
        <p:txBody>
          <a:bodyPr/>
          <a:lstStyle/>
          <a:p>
            <a:pPr>
              <a:defRPr/>
            </a:pPr>
            <a:fld id="{C48394B1-3151-D446-8CEB-09F0F6511C8D}" type="slidenum">
              <a:rPr lang="en-US" smtClean="0"/>
              <a:pPr>
                <a:defRPr/>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300658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p>
          <a:p>
            <a:endParaRPr lang="en-US" dirty="0" smtClean="0"/>
          </a:p>
          <a:p>
            <a:r>
              <a:rPr lang="en-US" dirty="0" smtClean="0"/>
              <a:t>We </a:t>
            </a:r>
            <a:r>
              <a:rPr lang="en-US" dirty="0"/>
              <a:t>will make you do something even though they would say they care about the environment. We will make you be more thoughtful about conservation.</a:t>
            </a:r>
          </a:p>
        </p:txBody>
      </p:sp>
      <p:sp>
        <p:nvSpPr>
          <p:cNvPr id="4" name="Footer Placeholder 3"/>
          <p:cNvSpPr>
            <a:spLocks noGrp="1"/>
          </p:cNvSpPr>
          <p:nvPr>
            <p:ph type="ftr" sz="quarter" idx="4"/>
          </p:nvPr>
        </p:nvSpPr>
        <p:spPr/>
        <p:txBody>
          <a:bodyPr/>
          <a:lstStyle/>
          <a:p>
            <a:pPr>
              <a:defRPr/>
            </a:pPr>
            <a:r>
              <a:rPr lang="en-US"/>
              <a:t>Faculty Recruitment – Best Practices: Searching for Excellence</a:t>
            </a:r>
            <a:endParaRPr lang="en-US" dirty="0"/>
          </a:p>
        </p:txBody>
      </p:sp>
      <p:sp>
        <p:nvSpPr>
          <p:cNvPr id="5" name="Slide Number Placeholder 4"/>
          <p:cNvSpPr>
            <a:spLocks noGrp="1"/>
          </p:cNvSpPr>
          <p:nvPr>
            <p:ph type="sldNum" sz="quarter" idx="5"/>
          </p:nvPr>
        </p:nvSpPr>
        <p:spPr/>
        <p:txBody>
          <a:bodyPr/>
          <a:lstStyle/>
          <a:p>
            <a:pPr>
              <a:defRPr/>
            </a:pPr>
            <a:fld id="{C48394B1-3151-D446-8CEB-09F0F6511C8D}" type="slidenum">
              <a:rPr lang="en-US" smtClean="0"/>
              <a:pPr>
                <a:defRPr/>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037526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p>
          <a:p>
            <a:endParaRPr lang="en-US" dirty="0" smtClean="0"/>
          </a:p>
          <a:p>
            <a:r>
              <a:rPr lang="en-US" dirty="0" smtClean="0"/>
              <a:t>Shortcuts </a:t>
            </a:r>
            <a:r>
              <a:rPr lang="en-US" dirty="0"/>
              <a:t>we often make when judging</a:t>
            </a:r>
            <a:r>
              <a:rPr lang="en-US" baseline="0" dirty="0"/>
              <a:t> other people.  </a:t>
            </a:r>
            <a:endParaRPr lang="en-US" dirty="0"/>
          </a:p>
        </p:txBody>
      </p:sp>
      <p:sp>
        <p:nvSpPr>
          <p:cNvPr id="4" name="Slide Number Placeholder 3"/>
          <p:cNvSpPr>
            <a:spLocks noGrp="1"/>
          </p:cNvSpPr>
          <p:nvPr>
            <p:ph type="sldNum" sz="quarter" idx="10"/>
          </p:nvPr>
        </p:nvSpPr>
        <p:spPr/>
        <p:txBody>
          <a:bodyPr/>
          <a:lstStyle/>
          <a:p>
            <a:pPr>
              <a:defRPr/>
            </a:pPr>
            <a:fld id="{C48394B1-3151-D446-8CEB-09F0F6511C8D}" type="slidenum">
              <a:rPr lang="en-US" smtClean="0"/>
              <a:pPr>
                <a:defRPr/>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831214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1978786"/>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p>
          <a:p>
            <a:endParaRPr lang="en-US" dirty="0" smtClean="0"/>
          </a:p>
          <a:p>
            <a:r>
              <a:rPr lang="en-US" dirty="0" smtClean="0"/>
              <a:t>Red </a:t>
            </a:r>
            <a:r>
              <a:rPr lang="en-US" dirty="0"/>
              <a:t>should be done as early as possible in the process. This should guide the choice of candidates.</a:t>
            </a:r>
          </a:p>
          <a:p>
            <a:r>
              <a:rPr lang="en-US" dirty="0"/>
              <a:t>Conversation should go back to the qualifications and evaluation criteria rather than your affective reactions.</a:t>
            </a:r>
          </a:p>
        </p:txBody>
      </p:sp>
      <p:sp>
        <p:nvSpPr>
          <p:cNvPr id="4" name="Slide Number Placeholder 3"/>
          <p:cNvSpPr>
            <a:spLocks noGrp="1"/>
          </p:cNvSpPr>
          <p:nvPr>
            <p:ph type="sldNum" sz="quarter" idx="10"/>
          </p:nvPr>
        </p:nvSpPr>
        <p:spPr/>
        <p:txBody>
          <a:bodyPr/>
          <a:lstStyle/>
          <a:p>
            <a:pPr>
              <a:defRPr/>
            </a:pPr>
            <a:fld id="{C48394B1-3151-D446-8CEB-09F0F6511C8D}"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dirty="0"/>
              <a:t>Faculty Recruitment – Best Practices: Searching for Excellence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096881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MG</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Faculty Recruitment – Best Practices: Searching for Excellence</a:t>
            </a:r>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p>
          <a:p>
            <a:endParaRPr lang="en-US" dirty="0" smtClean="0"/>
          </a:p>
          <a:p>
            <a:r>
              <a:rPr lang="en-US" dirty="0" smtClean="0"/>
              <a:t>Same </a:t>
            </a:r>
            <a:r>
              <a:rPr lang="en-US" dirty="0"/>
              <a:t>criteria for all applicants. You can create your own rubric if you like.</a:t>
            </a:r>
          </a:p>
          <a:p>
            <a:r>
              <a:rPr lang="en-US" dirty="0"/>
              <a:t>What is a check+ vs. Check-</a:t>
            </a:r>
          </a:p>
        </p:txBody>
      </p:sp>
      <p:sp>
        <p:nvSpPr>
          <p:cNvPr id="4" name="Slide Number Placeholder 3"/>
          <p:cNvSpPr>
            <a:spLocks noGrp="1"/>
          </p:cNvSpPr>
          <p:nvPr>
            <p:ph type="sldNum" sz="quarter" idx="10"/>
          </p:nvPr>
        </p:nvSpPr>
        <p:spPr/>
        <p:txBody>
          <a:bodyPr/>
          <a:lstStyle/>
          <a:p>
            <a:pPr>
              <a:defRPr/>
            </a:pPr>
            <a:fld id="{C48394B1-3151-D446-8CEB-09F0F6511C8D}"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dirty="0"/>
              <a:t>Faculty Recruitment – Best Practices: Searching for Excellence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505666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2454710"/>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p>
          <a:p>
            <a:endParaRPr lang="en-US" dirty="0" smtClean="0"/>
          </a:p>
          <a:p>
            <a:r>
              <a:rPr lang="en-US" dirty="0" smtClean="0"/>
              <a:t>Make </a:t>
            </a:r>
            <a:r>
              <a:rPr lang="en-US" dirty="0"/>
              <a:t>copies of activities in the </a:t>
            </a:r>
            <a:r>
              <a:rPr lang="en-US" dirty="0" err="1"/>
              <a:t>dropbox</a:t>
            </a:r>
            <a:r>
              <a:rPr lang="en-US" dirty="0"/>
              <a:t> folder “script final 2018 file” page 1 and 2 only. Page 3 is guidelines for what they should get from the activity</a:t>
            </a:r>
          </a:p>
        </p:txBody>
      </p:sp>
      <p:sp>
        <p:nvSpPr>
          <p:cNvPr id="4" name="Footer Placeholder 3"/>
          <p:cNvSpPr>
            <a:spLocks noGrp="1"/>
          </p:cNvSpPr>
          <p:nvPr>
            <p:ph type="ftr" sz="quarter" idx="4"/>
          </p:nvPr>
        </p:nvSpPr>
        <p:spPr/>
        <p:txBody>
          <a:bodyPr/>
          <a:lstStyle/>
          <a:p>
            <a:pPr>
              <a:defRPr/>
            </a:pPr>
            <a:r>
              <a:rPr lang="en-US"/>
              <a:t>Faculty Recruitment – Best Practices: Searching for Excellence</a:t>
            </a:r>
            <a:endParaRPr lang="en-US" dirty="0"/>
          </a:p>
        </p:txBody>
      </p:sp>
      <p:sp>
        <p:nvSpPr>
          <p:cNvPr id="5" name="Slide Number Placeholder 4"/>
          <p:cNvSpPr>
            <a:spLocks noGrp="1"/>
          </p:cNvSpPr>
          <p:nvPr>
            <p:ph type="sldNum" sz="quarter" idx="5"/>
          </p:nvPr>
        </p:nvSpPr>
        <p:spPr/>
        <p:txBody>
          <a:bodyPr/>
          <a:lstStyle/>
          <a:p>
            <a:pPr>
              <a:defRPr/>
            </a:pPr>
            <a:fld id="{C48394B1-3151-D446-8CEB-09F0F6511C8D}" type="slidenum">
              <a:rPr lang="en-US" smtClean="0"/>
              <a:pPr>
                <a:defRPr/>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7775374"/>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Slide Number Placeholder 3"/>
          <p:cNvSpPr>
            <a:spLocks noGrp="1"/>
          </p:cNvSpPr>
          <p:nvPr>
            <p:ph type="sldNum" sz="quarter" idx="10"/>
          </p:nvPr>
        </p:nvSpPr>
        <p:spPr/>
        <p:txBody>
          <a:bodyPr/>
          <a:lstStyle/>
          <a:p>
            <a:pPr>
              <a:defRPr/>
            </a:pPr>
            <a:fld id="{C48394B1-3151-D446-8CEB-09F0F6511C8D}"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a:t>Faculty Recruitment – Best Practices: Searching for Excellence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466965"/>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Slide Number Placeholder 3"/>
          <p:cNvSpPr>
            <a:spLocks noGrp="1"/>
          </p:cNvSpPr>
          <p:nvPr>
            <p:ph type="sldNum" sz="quarter" idx="10"/>
          </p:nvPr>
        </p:nvSpPr>
        <p:spPr/>
        <p:txBody>
          <a:bodyPr/>
          <a:lstStyle/>
          <a:p>
            <a:pPr>
              <a:defRPr/>
            </a:pPr>
            <a:fld id="{C48394B1-3151-D446-8CEB-09F0F6511C8D}"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dirty="0"/>
              <a:t>Faculty Recruitment – Best Practices: Searching for Excellence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523612"/>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Slide Number Placeholder 3"/>
          <p:cNvSpPr>
            <a:spLocks noGrp="1"/>
          </p:cNvSpPr>
          <p:nvPr>
            <p:ph type="sldNum" sz="quarter" idx="10"/>
          </p:nvPr>
        </p:nvSpPr>
        <p:spPr/>
        <p:txBody>
          <a:bodyPr/>
          <a:lstStyle/>
          <a:p>
            <a:pPr>
              <a:defRPr/>
            </a:pPr>
            <a:fld id="{C48394B1-3151-D446-8CEB-09F0F6511C8D}"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dirty="0"/>
              <a:t>Faculty Recruitment – Best Practices: Searching for Excellence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4702686"/>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Slide Number Placeholder 3"/>
          <p:cNvSpPr>
            <a:spLocks noGrp="1"/>
          </p:cNvSpPr>
          <p:nvPr>
            <p:ph type="sldNum" sz="quarter" idx="10"/>
          </p:nvPr>
        </p:nvSpPr>
        <p:spPr/>
        <p:txBody>
          <a:bodyPr/>
          <a:lstStyle/>
          <a:p>
            <a:pPr>
              <a:defRPr/>
            </a:pPr>
            <a:fld id="{C48394B1-3151-D446-8CEB-09F0F6511C8D}"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dirty="0"/>
              <a:t>Faculty Recruitment – Best Practices: Searching for Excellence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719609"/>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26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6511995"/>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6983086"/>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28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960129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endParaRPr lang="en-US" dirty="0"/>
          </a:p>
        </p:txBody>
      </p:sp>
      <p:sp>
        <p:nvSpPr>
          <p:cNvPr id="4" name="Footer Placeholder 3"/>
          <p:cNvSpPr>
            <a:spLocks noGrp="1"/>
          </p:cNvSpPr>
          <p:nvPr>
            <p:ph type="ftr" sz="quarter" idx="4"/>
          </p:nvPr>
        </p:nvSpPr>
        <p:spPr/>
        <p:txBody>
          <a:bodyPr/>
          <a:lstStyle/>
          <a:p>
            <a:pPr>
              <a:defRPr/>
            </a:pPr>
            <a:r>
              <a:rPr lang="en-US"/>
              <a:t>Faculty Recruitment – Best Practices: Searching for Excellence</a:t>
            </a:r>
            <a:endParaRPr lang="en-US" dirty="0"/>
          </a:p>
        </p:txBody>
      </p:sp>
      <p:sp>
        <p:nvSpPr>
          <p:cNvPr id="5" name="Slide Number Placeholder 4"/>
          <p:cNvSpPr>
            <a:spLocks noGrp="1"/>
          </p:cNvSpPr>
          <p:nvPr>
            <p:ph type="sldNum" sz="quarter" idx="5"/>
          </p:nvPr>
        </p:nvSpPr>
        <p:spPr/>
        <p:txBody>
          <a:bodyPr/>
          <a:lstStyle/>
          <a:p>
            <a:pPr>
              <a:defRPr/>
            </a:pPr>
            <a:fld id="{C48394B1-3151-D446-8CEB-09F0F6511C8D}" type="slidenum">
              <a:rPr lang="en-US" smtClean="0"/>
              <a:pPr>
                <a:defRPr/>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9880216"/>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Footer Placeholder 3"/>
          <p:cNvSpPr>
            <a:spLocks noGrp="1"/>
          </p:cNvSpPr>
          <p:nvPr>
            <p:ph type="ftr" sz="quarter" idx="10"/>
          </p:nvPr>
        </p:nvSpPr>
        <p:spPr/>
        <p:txBody>
          <a:bodyPr/>
          <a:lstStyle/>
          <a:p>
            <a:pPr>
              <a:defRPr/>
            </a:pPr>
            <a:r>
              <a:rPr lang="en-US" dirty="0"/>
              <a:t>Faculty Recruitment – Best Practices: Searching for Excellence</a:t>
            </a:r>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29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0092699"/>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Footer Placeholder 3"/>
          <p:cNvSpPr>
            <a:spLocks noGrp="1"/>
          </p:cNvSpPr>
          <p:nvPr>
            <p:ph type="ftr" sz="quarter" idx="4"/>
          </p:nvPr>
        </p:nvSpPr>
        <p:spPr/>
        <p:txBody>
          <a:bodyPr/>
          <a:lstStyle/>
          <a:p>
            <a:pPr>
              <a:defRPr/>
            </a:pPr>
            <a:r>
              <a:rPr lang="en-US"/>
              <a:t>Faculty Recruitment – Best Practices: Searching for Excellence</a:t>
            </a:r>
            <a:endParaRPr lang="en-US" dirty="0"/>
          </a:p>
        </p:txBody>
      </p:sp>
      <p:sp>
        <p:nvSpPr>
          <p:cNvPr id="5" name="Slide Number Placeholder 4"/>
          <p:cNvSpPr>
            <a:spLocks noGrp="1"/>
          </p:cNvSpPr>
          <p:nvPr>
            <p:ph type="sldNum" sz="quarter" idx="5"/>
          </p:nvPr>
        </p:nvSpPr>
        <p:spPr/>
        <p:txBody>
          <a:bodyPr/>
          <a:lstStyle/>
          <a:p>
            <a:pPr>
              <a:defRPr/>
            </a:pPr>
            <a:fld id="{C48394B1-3151-D446-8CEB-09F0F6511C8D}" type="slidenum">
              <a:rPr lang="en-US" smtClean="0"/>
              <a:pPr>
                <a:defRPr/>
              </a:pPr>
              <a:t>30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5123601"/>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31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550692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JJ</a:t>
            </a:r>
          </a:p>
          <a:p>
            <a:pPr defTabSz="966612" eaLnBrk="1" fontAlgn="auto" hangingPunct="1">
              <a:spcBef>
                <a:spcPts val="0"/>
              </a:spcBef>
              <a:spcAft>
                <a:spcPts val="0"/>
              </a:spcAft>
              <a:defRPr/>
            </a:pPr>
            <a:endParaRPr lang="en-US" dirty="0" smtClean="0"/>
          </a:p>
          <a:p>
            <a:pPr defTabSz="966612" eaLnBrk="1" fontAlgn="auto" hangingPunct="1">
              <a:spcBef>
                <a:spcPts val="0"/>
              </a:spcBef>
              <a:spcAft>
                <a:spcPts val="0"/>
              </a:spcAft>
              <a:defRPr/>
            </a:pPr>
            <a:r>
              <a:rPr lang="en-US" dirty="0" smtClean="0"/>
              <a:t>Who </a:t>
            </a:r>
            <a:r>
              <a:rPr lang="en-US" dirty="0"/>
              <a:t>we are and our collaborative work</a:t>
            </a:r>
            <a:r>
              <a:rPr lang="is-IS" dirty="0"/>
              <a:t>…</a:t>
            </a:r>
            <a:endParaRPr lang="en-US" dirty="0"/>
          </a:p>
          <a:p>
            <a:r>
              <a:rPr lang="en-US" dirty="0"/>
              <a:t>ADVANCE is a data</a:t>
            </a:r>
            <a:r>
              <a:rPr lang="en-US" baseline="0" dirty="0"/>
              <a:t> driven program to effect change.</a:t>
            </a:r>
          </a:p>
          <a:p>
            <a:endParaRPr lang="en-US" baseline="0" dirty="0"/>
          </a:p>
          <a:p>
            <a:r>
              <a:rPr lang="en-US" baseline="0" dirty="0"/>
              <a:t>Clear and convincing data reports are useful for driving change</a:t>
            </a:r>
          </a:p>
          <a:p>
            <a:r>
              <a:rPr lang="en-US" baseline="0" dirty="0"/>
              <a:t>2014 UD got $3.3 mill over 5 years. This official last </a:t>
            </a:r>
            <a:r>
              <a:rPr lang="en-US" baseline="0" dirty="0" err="1"/>
              <a:t>yr</a:t>
            </a:r>
            <a:r>
              <a:rPr lang="en-US" baseline="0" dirty="0"/>
              <a:t> NSF but 1 </a:t>
            </a:r>
            <a:r>
              <a:rPr lang="en-US" baseline="0" dirty="0" err="1"/>
              <a:t>yr</a:t>
            </a:r>
            <a:r>
              <a:rPr lang="en-US" baseline="0" dirty="0"/>
              <a:t> extension and the plan is the Admin will be continuing funding. </a:t>
            </a:r>
          </a:p>
          <a:p>
            <a:r>
              <a:rPr lang="en-US" baseline="0" dirty="0"/>
              <a:t>A lot of what Advance does is culture that benefits all faculty. This is not diversity training it is best practices based on research on how to recruit best and brightest faculty period!</a:t>
            </a:r>
            <a:endParaRPr lang="en-US" dirty="0"/>
          </a:p>
        </p:txBody>
      </p:sp>
      <p:sp>
        <p:nvSpPr>
          <p:cNvPr id="4" name="Slide Number Placeholder 3"/>
          <p:cNvSpPr>
            <a:spLocks noGrp="1"/>
          </p:cNvSpPr>
          <p:nvPr>
            <p:ph type="sldNum" sz="quarter" idx="10"/>
          </p:nvPr>
        </p:nvSpPr>
        <p:spPr/>
        <p:txBody>
          <a:bodyPr/>
          <a:lstStyle/>
          <a:p>
            <a:fld id="{F61951B3-0B81-B649-9B04-22B7E7FB7756}"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400304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p>
          <a:p>
            <a:endParaRPr lang="en-US" dirty="0" smtClean="0"/>
          </a:p>
          <a:p>
            <a:r>
              <a:rPr lang="en-US" dirty="0" smtClean="0"/>
              <a:t>1970s title </a:t>
            </a:r>
            <a:r>
              <a:rPr lang="en-US" dirty="0"/>
              <a:t>9 govt mandate that more women in workforce. Stopped trying after 1979</a:t>
            </a:r>
          </a:p>
          <a:p>
            <a:r>
              <a:rPr lang="en-US" dirty="0"/>
              <a:t>In 1990s a female in faculty at MIT despondent that her colleagues, wrote a letter and sent it to dean. Went to all women in school except 1 went to dean (19 signed)</a:t>
            </a:r>
          </a:p>
          <a:p>
            <a:r>
              <a:rPr lang="en-US" dirty="0"/>
              <a:t>Dean started looking at lab space, course release, became convinced that proactive needed and they did the things we are advocated. Then he left things stalled but after that the realized.</a:t>
            </a:r>
          </a:p>
          <a:p>
            <a:r>
              <a:rPr lang="en-US" dirty="0"/>
              <a:t>Take away 1. you can make a change if you try. 2. Leadership is critical . It has to be intentional</a:t>
            </a:r>
          </a:p>
        </p:txBody>
      </p:sp>
      <p:sp>
        <p:nvSpPr>
          <p:cNvPr id="4" name="Footer Placeholder 3"/>
          <p:cNvSpPr>
            <a:spLocks noGrp="1"/>
          </p:cNvSpPr>
          <p:nvPr>
            <p:ph type="ftr" sz="quarter" idx="4"/>
          </p:nvPr>
        </p:nvSpPr>
        <p:spPr/>
        <p:txBody>
          <a:bodyPr/>
          <a:lstStyle/>
          <a:p>
            <a:pPr>
              <a:defRPr/>
            </a:pPr>
            <a:r>
              <a:rPr lang="en-US"/>
              <a:t>Faculty Recruitment – Best Practices: Searching for Excellence</a:t>
            </a:r>
            <a:endParaRPr lang="en-US" dirty="0"/>
          </a:p>
        </p:txBody>
      </p:sp>
      <p:sp>
        <p:nvSpPr>
          <p:cNvPr id="5" name="Slide Number Placeholder 4"/>
          <p:cNvSpPr>
            <a:spLocks noGrp="1"/>
          </p:cNvSpPr>
          <p:nvPr>
            <p:ph type="sldNum" sz="quarter" idx="5"/>
          </p:nvPr>
        </p:nvSpPr>
        <p:spPr/>
        <p:txBody>
          <a:bodyPr/>
          <a:lstStyle/>
          <a:p>
            <a:pPr>
              <a:defRPr/>
            </a:pPr>
            <a:fld id="{C48394B1-3151-D446-8CEB-09F0F6511C8D}" type="slidenum">
              <a:rPr lang="en-US" smtClean="0"/>
              <a:pPr>
                <a:defRPr/>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166939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JJ</a:t>
            </a:r>
          </a:p>
          <a:p>
            <a:endParaRPr lang="en-US" dirty="0" smtClean="0"/>
          </a:p>
          <a:p>
            <a:r>
              <a:rPr lang="en-US" dirty="0" smtClean="0"/>
              <a:t>Who </a:t>
            </a:r>
            <a:r>
              <a:rPr lang="en-US" dirty="0"/>
              <a:t>are leaders here – it’s you!</a:t>
            </a:r>
          </a:p>
          <a:p>
            <a:r>
              <a:rPr lang="en-US" dirty="0"/>
              <a:t>Targeted calling.</a:t>
            </a:r>
          </a:p>
          <a:p>
            <a:r>
              <a:rPr lang="en-US" dirty="0"/>
              <a:t>Don’t say we are looking for women to apply. It should be what skills they have to bring that would make them an attractive candidate and fit within.</a:t>
            </a:r>
          </a:p>
        </p:txBody>
      </p:sp>
      <p:sp>
        <p:nvSpPr>
          <p:cNvPr id="4" name="Footer Placeholder 3"/>
          <p:cNvSpPr>
            <a:spLocks noGrp="1"/>
          </p:cNvSpPr>
          <p:nvPr>
            <p:ph type="ftr" sz="quarter" idx="4"/>
          </p:nvPr>
        </p:nvSpPr>
        <p:spPr/>
        <p:txBody>
          <a:bodyPr/>
          <a:lstStyle/>
          <a:p>
            <a:pPr>
              <a:defRPr/>
            </a:pPr>
            <a:r>
              <a:rPr lang="en-US"/>
              <a:t>Faculty Recruitment – Best Practices: Searching for Excellence</a:t>
            </a:r>
            <a:endParaRPr lang="en-US" dirty="0"/>
          </a:p>
        </p:txBody>
      </p:sp>
      <p:sp>
        <p:nvSpPr>
          <p:cNvPr id="5" name="Slide Number Placeholder 4"/>
          <p:cNvSpPr>
            <a:spLocks noGrp="1"/>
          </p:cNvSpPr>
          <p:nvPr>
            <p:ph type="sldNum" sz="quarter" idx="5"/>
          </p:nvPr>
        </p:nvSpPr>
        <p:spPr/>
        <p:txBody>
          <a:bodyPr/>
          <a:lstStyle/>
          <a:p>
            <a:pPr>
              <a:defRPr/>
            </a:pPr>
            <a:fld id="{C48394B1-3151-D446-8CEB-09F0F6511C8D}" type="slidenum">
              <a:rPr lang="en-US" smtClean="0"/>
              <a:pPr>
                <a:defRPr/>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362535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136434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a:t>
            </a:r>
            <a:endParaRPr lang="en-US" dirty="0"/>
          </a:p>
        </p:txBody>
      </p:sp>
      <p:sp>
        <p:nvSpPr>
          <p:cNvPr id="4" name="Footer Placeholder 3"/>
          <p:cNvSpPr>
            <a:spLocks noGrp="1"/>
          </p:cNvSpPr>
          <p:nvPr>
            <p:ph type="ftr" sz="quarter" idx="10"/>
          </p:nvPr>
        </p:nvSpPr>
        <p:spPr/>
        <p:txBody>
          <a:bodyPr/>
          <a:lstStyle/>
          <a:p>
            <a:pPr>
              <a:defRPr/>
            </a:pPr>
            <a:r>
              <a:rPr lang="en-US" smtClean="0"/>
              <a:t>Faculty Recruitment – Best Practices: Searching for Excellence</a:t>
            </a:r>
            <a:endParaRPr lang="en-US" dirty="0"/>
          </a:p>
        </p:txBody>
      </p:sp>
      <p:sp>
        <p:nvSpPr>
          <p:cNvPr id="5" name="Slide Number Placeholder 4"/>
          <p:cNvSpPr>
            <a:spLocks noGrp="1"/>
          </p:cNvSpPr>
          <p:nvPr>
            <p:ph type="sldNum" sz="quarter" idx="11"/>
          </p:nvPr>
        </p:nvSpPr>
        <p:spPr/>
        <p:txBody>
          <a:bodyPr/>
          <a:lstStyle/>
          <a:p>
            <a:pPr>
              <a:defRPr/>
            </a:pPr>
            <a:fld id="{C48394B1-3151-D446-8CEB-09F0F6511C8D}" type="slidenum">
              <a:rPr lang="en-US" smtClean="0"/>
              <a:pPr>
                <a:defRPr/>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820758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B178E5A-649E-C148-B6FD-234012001C1E}" type="slidenum">
              <a:rPr kumimoji="0" lang="en-US" sz="1300" b="0" i="0" u="none" strike="noStrike" kern="1200" cap="none" spc="0" normalizeH="0" baseline="0" noProof="0">
                <a:ln>
                  <a:noFill/>
                </a:ln>
                <a:solidFill>
                  <a:prstClr val="black"/>
                </a:solidFill>
                <a:effectLst/>
                <a:uLnTx/>
                <a:uFillTx/>
                <a:latin typeface="Arial" charset="0"/>
                <a:ea typeface="ＭＳ Ｐゴシック" charset="-128"/>
                <a:cs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charset="0"/>
              <a:ea typeface="ＭＳ Ｐゴシック" charset="-128"/>
              <a:cs typeface="ＭＳ Ｐゴシック" charset="-128"/>
            </a:endParaRPr>
          </a:p>
        </p:txBody>
      </p:sp>
      <p:sp>
        <p:nvSpPr>
          <p:cNvPr id="245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smtClean="0">
                <a:latin typeface="Arial" charset="0"/>
                <a:ea typeface="ＭＳ Ｐゴシック" charset="-128"/>
                <a:cs typeface="ＭＳ Ｐゴシック" charset="-128"/>
              </a:rPr>
              <a:t>JJ</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Are </a:t>
            </a:r>
            <a:r>
              <a:rPr lang="en-US" dirty="0">
                <a:latin typeface="Arial" charset="0"/>
                <a:ea typeface="ＭＳ Ｐゴシック" charset="-128"/>
                <a:cs typeface="ＭＳ Ｐゴシック" charset="-128"/>
              </a:rPr>
              <a:t>Squares A and B the same color?</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You can’t trust your brain even to choose these colors – if your brain has such simplistic shortcuts – be careful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030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2798395-80B9-8B4B-9BE2-820EB277635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4A6C288-A1CD-5D4F-9888-D7889806E1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3E7C7EA8-6473-1746-B49E-DCEC5F745B7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9822FD1-2FE0-8747-972F-17ED303DBE5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p:txBody>
          <a:bodyPr/>
          <a:lstStyle>
            <a:lvl1pPr>
              <a:defRPr/>
            </a:lvl1pPr>
          </a:lstStyle>
          <a:p>
            <a:pPr>
              <a:defRPr/>
            </a:pPr>
            <a:fld id="{1AB996C8-73E2-ED42-9648-3A2E59FB1D9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D57AA24-79A2-5640-AE52-FEF08438987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49239F9E-58FF-6B4C-BCF3-2E636CBD96A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6F9DA7C-420A-3E41-AB70-5B45FBCDB6C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E5904EF3-F74F-8F46-ADD6-C0842B4C42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A26445C2-C0EC-DA48-8DEF-81CEC4E3F92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70305"/>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008902"/>
            <a:ext cx="8229600" cy="42311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Helvetica Neue" pitchFamily="37" charset="0"/>
                <a:ea typeface="Geneva" pitchFamily="37" charset="-128"/>
                <a:cs typeface="Geneva" pitchFamily="37" charset="-128"/>
              </a:defRPr>
            </a:lvl1pPr>
          </a:lstStyle>
          <a:p>
            <a:pPr>
              <a:defRPr/>
            </a:pPr>
            <a:r>
              <a:rPr lang="en-US" dirty="0"/>
              <a:t>1</a:t>
            </a: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hdr="0" ftr="0" dt="0"/>
  <p:txStyles>
    <p:titleStyle>
      <a:lvl1pPr algn="ctr" defTabSz="457200" rtl="0" eaLnBrk="0" fontAlgn="base" hangingPunct="0">
        <a:spcBef>
          <a:spcPct val="0"/>
        </a:spcBef>
        <a:spcAft>
          <a:spcPct val="0"/>
        </a:spcAft>
        <a:defRPr sz="3200" kern="1200">
          <a:solidFill>
            <a:schemeClr val="tx1"/>
          </a:solidFill>
          <a:latin typeface="Helvetica Neue"/>
          <a:ea typeface="Geneva" pitchFamily="-65" charset="-128"/>
          <a:cs typeface="Geneva" pitchFamily="-65" charset="-128"/>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Helvetica Neue"/>
          <a:ea typeface="Geneva" pitchFamily="-65" charset="-128"/>
          <a:cs typeface="Geneva" pitchFamily="-65" charset="-128"/>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Helvetica Neue"/>
          <a:ea typeface="Geneva"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Helvetica Neue"/>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udel.edu/advance" TargetMode="External"/><Relationship Id="rId5" Type="http://schemas.openxmlformats.org/officeDocument/2006/relationships/image" Target="../media/image3.png"/><Relationship Id="rId6" Type="http://schemas.openxmlformats.org/officeDocument/2006/relationships/image" Target="../media/image4.emf"/><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persci.mit.edu/gallery/checkershadow" TargetMode="Externa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227221" y="1997152"/>
            <a:ext cx="8744513" cy="989049"/>
          </a:xfrm>
        </p:spPr>
        <p:txBody>
          <a:bodyPr/>
          <a:lstStyle/>
          <a:p>
            <a:pPr eaLnBrk="1" hangingPunct="1"/>
            <a:r>
              <a:rPr lang="en-US" sz="3600" dirty="0">
                <a:solidFill>
                  <a:srgbClr val="011893"/>
                </a:solidFill>
                <a:latin typeface="Times"/>
                <a:ea typeface="Al Tarikh" charset="-78"/>
                <a:cs typeface="Times"/>
              </a:rPr>
              <a:t/>
            </a:r>
            <a:br>
              <a:rPr lang="en-US" sz="3600" dirty="0">
                <a:solidFill>
                  <a:srgbClr val="011893"/>
                </a:solidFill>
                <a:latin typeface="Times"/>
                <a:ea typeface="Al Tarikh" charset="-78"/>
                <a:cs typeface="Times"/>
              </a:rPr>
            </a:br>
            <a:r>
              <a:rPr lang="en-US" sz="3600" dirty="0">
                <a:solidFill>
                  <a:srgbClr val="011893"/>
                </a:solidFill>
                <a:latin typeface="Times"/>
                <a:ea typeface="Al Tarikh" charset="-78"/>
                <a:cs typeface="Times"/>
              </a:rPr>
              <a:t>Recruiting and Hiring for Faculty Excellence</a:t>
            </a:r>
          </a:p>
        </p:txBody>
      </p:sp>
      <p:sp>
        <p:nvSpPr>
          <p:cNvPr id="15363" name="Subtitle 2"/>
          <p:cNvSpPr>
            <a:spLocks noGrp="1"/>
          </p:cNvSpPr>
          <p:nvPr>
            <p:ph type="subTitle" idx="1"/>
          </p:nvPr>
        </p:nvSpPr>
        <p:spPr>
          <a:xfrm>
            <a:off x="433209" y="3233899"/>
            <a:ext cx="8538525" cy="1371600"/>
          </a:xfrm>
        </p:spPr>
        <p:txBody>
          <a:bodyPr/>
          <a:lstStyle/>
          <a:p>
            <a:pPr eaLnBrk="1" hangingPunct="1"/>
            <a:r>
              <a:rPr lang="en-US" sz="2000" b="1" dirty="0">
                <a:solidFill>
                  <a:schemeClr val="tx1"/>
                </a:solidFill>
                <a:latin typeface="Times"/>
                <a:ea typeface="Al Tarikh" charset="-78"/>
                <a:cs typeface="Times"/>
              </a:rPr>
              <a:t>UD ADVANCE:  Mellissa Gordon, College of Education and Human Development </a:t>
            </a:r>
          </a:p>
          <a:p>
            <a:pPr eaLnBrk="1" hangingPunct="1"/>
            <a:r>
              <a:rPr lang="en-US" sz="2000" b="1" dirty="0">
                <a:solidFill>
                  <a:schemeClr val="tx1"/>
                </a:solidFill>
                <a:latin typeface="Times"/>
                <a:ea typeface="Al Tarikh" charset="-78"/>
                <a:cs typeface="Times"/>
              </a:rPr>
              <a:t> </a:t>
            </a:r>
            <a:r>
              <a:rPr lang="en-US" sz="2000" b="1" dirty="0" smtClean="0">
                <a:solidFill>
                  <a:schemeClr val="tx1"/>
                </a:solidFill>
                <a:latin typeface="Times"/>
                <a:ea typeface="Al Tarikh" charset="-78"/>
                <a:cs typeface="Times"/>
              </a:rPr>
              <a:t>Heather Doty,</a:t>
            </a:r>
            <a:r>
              <a:rPr lang="en-US" sz="2000" b="1" dirty="0" smtClean="0">
                <a:solidFill>
                  <a:schemeClr val="tx1"/>
                </a:solidFill>
                <a:latin typeface="Times"/>
                <a:ea typeface="Al Tarikh" charset="-78"/>
                <a:cs typeface="Times"/>
              </a:rPr>
              <a:t> College </a:t>
            </a:r>
            <a:r>
              <a:rPr lang="en-US" sz="2000" b="1" dirty="0">
                <a:solidFill>
                  <a:schemeClr val="tx1"/>
                </a:solidFill>
                <a:latin typeface="Times"/>
                <a:ea typeface="Al Tarikh" charset="-78"/>
                <a:cs typeface="Times"/>
              </a:rPr>
              <a:t>of </a:t>
            </a:r>
            <a:r>
              <a:rPr lang="en-US" sz="2000" b="1" dirty="0" smtClean="0">
                <a:solidFill>
                  <a:schemeClr val="tx1"/>
                </a:solidFill>
                <a:latin typeface="Times"/>
                <a:ea typeface="Al Tarikh" charset="-78"/>
                <a:cs typeface="Times"/>
              </a:rPr>
              <a:t>Engineering</a:t>
            </a:r>
            <a:endParaRPr lang="en-US" sz="2000" b="1" dirty="0">
              <a:solidFill>
                <a:schemeClr val="tx1"/>
              </a:solidFill>
              <a:latin typeface="Times"/>
              <a:ea typeface="Al Tarikh" charset="-78"/>
              <a:cs typeface="Times"/>
            </a:endParaRPr>
          </a:p>
          <a:p>
            <a:pPr eaLnBrk="1" hangingPunct="1"/>
            <a:r>
              <a:rPr lang="en-US" sz="2000" b="1" dirty="0" smtClean="0">
                <a:solidFill>
                  <a:schemeClr val="tx1"/>
                </a:solidFill>
                <a:latin typeface="Times"/>
                <a:ea typeface="Al Tarikh" charset="-78"/>
                <a:cs typeface="Times"/>
              </a:rPr>
              <a:t>October 8, </a:t>
            </a:r>
            <a:r>
              <a:rPr lang="en-US" sz="2000" b="1" dirty="0">
                <a:solidFill>
                  <a:schemeClr val="tx1"/>
                </a:solidFill>
                <a:latin typeface="Times"/>
                <a:ea typeface="Al Tarikh" charset="-78"/>
                <a:cs typeface="Times"/>
              </a:rPr>
              <a:t>2018</a:t>
            </a:r>
          </a:p>
          <a:p>
            <a:pPr algn="l" eaLnBrk="1" hangingPunct="1"/>
            <a:endParaRPr lang="en-US" sz="2000" b="1" dirty="0">
              <a:solidFill>
                <a:schemeClr val="tx1"/>
              </a:solidFill>
              <a:latin typeface="Times"/>
              <a:ea typeface="Al Tarikh" charset="-78"/>
              <a:cs typeface="Times"/>
            </a:endParaRPr>
          </a:p>
          <a:p>
            <a:pPr algn="l" eaLnBrk="1" hangingPunct="1"/>
            <a:r>
              <a:rPr lang="en-US" sz="2000" b="1" dirty="0">
                <a:solidFill>
                  <a:schemeClr val="tx1"/>
                </a:solidFill>
                <a:latin typeface="Times"/>
                <a:ea typeface="Al Tarikh" charset="-78"/>
                <a:cs typeface="Times"/>
              </a:rPr>
              <a:t>UD-NSF ADVANCE Institutional Transformation Cooperative Agreement</a:t>
            </a:r>
          </a:p>
        </p:txBody>
      </p:sp>
      <p:sp>
        <p:nvSpPr>
          <p:cNvPr id="15364" name="TextBox 3"/>
          <p:cNvSpPr txBox="1">
            <a:spLocks noChangeArrowheads="1"/>
          </p:cNvSpPr>
          <p:nvPr/>
        </p:nvSpPr>
        <p:spPr bwMode="auto">
          <a:xfrm>
            <a:off x="1415940" y="5743365"/>
            <a:ext cx="6400800" cy="461665"/>
          </a:xfrm>
          <a:prstGeom prst="rect">
            <a:avLst/>
          </a:prstGeom>
          <a:noFill/>
          <a:ln w="9525">
            <a:noFill/>
            <a:miter lim="800000"/>
            <a:headEnd/>
            <a:tailEnd/>
          </a:ln>
        </p:spPr>
        <p:txBody>
          <a:bodyPr>
            <a:prstTxWarp prst="textNoShape">
              <a:avLst/>
            </a:prstTxWarp>
            <a:spAutoFit/>
          </a:bodyPr>
          <a:lstStyle/>
          <a:p>
            <a:pPr algn="ctr" eaLnBrk="1" hangingPunct="1"/>
            <a:r>
              <a:rPr lang="en-US" sz="2400" dirty="0">
                <a:latin typeface="Helvetica Neue" charset="0"/>
                <a:hlinkClick r:id="rId4"/>
              </a:rPr>
              <a:t>www.udel.edu/advance</a:t>
            </a:r>
            <a:r>
              <a:rPr lang="en-US" sz="2400" dirty="0">
                <a:latin typeface="Helvetica Neue" charset="0"/>
              </a:rPr>
              <a:t> </a:t>
            </a:r>
          </a:p>
        </p:txBody>
      </p:sp>
      <p:pic>
        <p:nvPicPr>
          <p:cNvPr id="5" name="Picture 26" descr="NSFsymbol"/>
          <p:cNvPicPr>
            <a:picLocks noChangeAspect="1" noChangeArrowheads="1"/>
          </p:cNvPicPr>
          <p:nvPr/>
        </p:nvPicPr>
        <p:blipFill>
          <a:blip r:embed="rId5"/>
          <a:srcRect/>
          <a:stretch>
            <a:fillRect/>
          </a:stretch>
        </p:blipFill>
        <p:spPr bwMode="auto">
          <a:xfrm>
            <a:off x="0" y="5607478"/>
            <a:ext cx="1296785" cy="1296785"/>
          </a:xfrm>
          <a:prstGeom prst="rect">
            <a:avLst/>
          </a:prstGeom>
          <a:noFill/>
          <a:ln w="9525">
            <a:noFill/>
            <a:miter lim="800000"/>
            <a:headEnd/>
            <a:tailEnd/>
          </a:ln>
        </p:spPr>
      </p:pic>
      <p:sp>
        <p:nvSpPr>
          <p:cNvPr id="6" name="Rectangle 5"/>
          <p:cNvSpPr/>
          <p:nvPr/>
        </p:nvSpPr>
        <p:spPr>
          <a:xfrm>
            <a:off x="1576646" y="6300579"/>
            <a:ext cx="7467600" cy="369332"/>
          </a:xfrm>
          <a:prstGeom prst="rect">
            <a:avLst/>
          </a:prstGeom>
        </p:spPr>
        <p:txBody>
          <a:bodyPr wrap="square">
            <a:spAutoFit/>
          </a:bodyPr>
          <a:lstStyle/>
          <a:p>
            <a:r>
              <a:rPr lang="en-US" b="1" dirty="0">
                <a:latin typeface="Times" pitchFamily="2" charset="0"/>
                <a:ea typeface="Arial" charset="0"/>
                <a:cs typeface="Arial" charset="0"/>
              </a:rPr>
              <a:t>NSF ADVANCE PAID 081993 and ADVANCE-IT HRD </a:t>
            </a:r>
            <a:r>
              <a:rPr lang="en-US" b="1" dirty="0">
                <a:latin typeface="Times" pitchFamily="2" charset="0"/>
              </a:rPr>
              <a:t>1409472</a:t>
            </a:r>
            <a:endParaRPr lang="en-US" b="1" dirty="0">
              <a:solidFill>
                <a:srgbClr val="FF0000"/>
              </a:solidFill>
              <a:latin typeface="Times" pitchFamily="2" charset="0"/>
              <a:ea typeface="Arial" charset="0"/>
              <a:cs typeface="Arial" charset="0"/>
            </a:endParaRPr>
          </a:p>
        </p:txBody>
      </p:sp>
      <p:pic>
        <p:nvPicPr>
          <p:cNvPr id="7" name="Picture 6" descr="UD ADVANCE identity2.pdf"/>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 y="666485"/>
            <a:ext cx="3276600" cy="1236756"/>
          </a:xfrm>
          <a:prstGeom prst="rect">
            <a:avLst/>
          </a:prstGeom>
        </p:spPr>
      </p:pic>
      <p:pic>
        <p:nvPicPr>
          <p:cNvPr id="8" name="Picture 6"/>
          <p:cNvPicPr>
            <a:picLocks noChangeAspect="1"/>
          </p:cNvPicPr>
          <p:nvPr/>
        </p:nvPicPr>
        <p:blipFill>
          <a:blip r:embed="rId7"/>
          <a:srcRect/>
          <a:stretch>
            <a:fillRect/>
          </a:stretch>
        </p:blipFill>
        <p:spPr bwMode="auto">
          <a:xfrm>
            <a:off x="7054747" y="1433575"/>
            <a:ext cx="1952556" cy="555936"/>
          </a:xfrm>
          <a:prstGeom prst="rect">
            <a:avLst/>
          </a:prstGeom>
          <a:noFill/>
          <a:ln w="9525">
            <a:noFill/>
            <a:miter lim="800000"/>
            <a:headEnd/>
            <a:tailEnd/>
          </a:ln>
        </p:spPr>
      </p:pic>
      <p:pic>
        <p:nvPicPr>
          <p:cNvPr id="9" name="Picture 7"/>
          <p:cNvPicPr>
            <a:picLocks noChangeAspect="1"/>
          </p:cNvPicPr>
          <p:nvPr/>
        </p:nvPicPr>
        <p:blipFill>
          <a:blip r:embed="rId8"/>
          <a:srcRect/>
          <a:stretch>
            <a:fillRect/>
          </a:stretch>
        </p:blipFill>
        <p:spPr bwMode="auto">
          <a:xfrm>
            <a:off x="7054747" y="853500"/>
            <a:ext cx="1916987" cy="45524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bwMode="auto">
          <a:xfrm>
            <a:off x="0" y="963882"/>
            <a:ext cx="9144000" cy="11366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tx1"/>
                </a:solidFill>
                <a:latin typeface="Helvetica Neue"/>
                <a:ea typeface="Geneva" pitchFamily="-65" charset="-128"/>
                <a:cs typeface="Geneva" pitchFamily="-65" charset="-128"/>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a:lstStyle>
          <a:p>
            <a:r>
              <a:rPr lang="en-US" i="1" dirty="0">
                <a:solidFill>
                  <a:srgbClr val="011893"/>
                </a:solidFill>
                <a:latin typeface="Times"/>
                <a:cs typeface="Times"/>
              </a:rPr>
              <a:t>Blind Spot: Hidden Biases of Good People</a:t>
            </a:r>
            <a:endParaRPr lang="en-US" dirty="0">
              <a:solidFill>
                <a:srgbClr val="011893"/>
              </a:solidFill>
              <a:latin typeface="Times"/>
              <a:cs typeface="Times"/>
            </a:endParaRPr>
          </a:p>
          <a:p>
            <a:r>
              <a:rPr lang="en-US" sz="1800" dirty="0">
                <a:solidFill>
                  <a:schemeClr val="tx2"/>
                </a:solidFill>
                <a:latin typeface="Times"/>
                <a:cs typeface="Times"/>
              </a:rPr>
              <a:t>Banaji &amp; Greenwald</a:t>
            </a:r>
          </a:p>
          <a:p>
            <a:endParaRPr lang="en-US" sz="1800" dirty="0"/>
          </a:p>
        </p:txBody>
      </p:sp>
      <p:sp>
        <p:nvSpPr>
          <p:cNvPr id="6" name="Title 3"/>
          <p:cNvSpPr>
            <a:spLocks noGrp="1"/>
          </p:cNvSpPr>
          <p:nvPr>
            <p:ph type="title"/>
          </p:nvPr>
        </p:nvSpPr>
        <p:spPr>
          <a:xfrm>
            <a:off x="2257424" y="5301979"/>
            <a:ext cx="4629150" cy="1290454"/>
          </a:xfrm>
        </p:spPr>
        <p:txBody>
          <a:bodyPr/>
          <a:lstStyle/>
          <a:p>
            <a:r>
              <a:rPr lang="en-US" sz="2400" dirty="0">
                <a:latin typeface="Times"/>
                <a:ea typeface="Helvetica Neue" charset="0"/>
                <a:cs typeface="Times"/>
              </a:rPr>
              <a:t>Carla Kaplan:</a:t>
            </a:r>
            <a:br>
              <a:rPr lang="en-US" sz="2400" dirty="0">
                <a:latin typeface="Times"/>
                <a:ea typeface="Helvetica Neue" charset="0"/>
                <a:cs typeface="Times"/>
              </a:rPr>
            </a:br>
            <a:r>
              <a:rPr lang="en-US" sz="2400" dirty="0">
                <a:latin typeface="Times"/>
                <a:ea typeface="Helvetica Neue" charset="0"/>
                <a:cs typeface="Times"/>
              </a:rPr>
              <a:t>Talented Quilter</a:t>
            </a:r>
            <a:br>
              <a:rPr lang="en-US" sz="2400" dirty="0">
                <a:latin typeface="Times"/>
                <a:ea typeface="Helvetica Neue" charset="0"/>
                <a:cs typeface="Times"/>
              </a:rPr>
            </a:br>
            <a:r>
              <a:rPr lang="en-US" sz="2400" i="1" dirty="0">
                <a:latin typeface="Times"/>
                <a:ea typeface="Helvetica Neue" charset="0"/>
                <a:cs typeface="Times"/>
              </a:rPr>
              <a:t>AND</a:t>
            </a:r>
            <a:r>
              <a:rPr lang="en-US" sz="2400" dirty="0">
                <a:latin typeface="Times"/>
                <a:ea typeface="Helvetica Neue" charset="0"/>
                <a:cs typeface="Times"/>
              </a:rPr>
              <a:t> </a:t>
            </a:r>
            <a:br>
              <a:rPr lang="en-US" sz="2400" dirty="0">
                <a:latin typeface="Times"/>
                <a:ea typeface="Helvetica Neue" charset="0"/>
                <a:cs typeface="Times"/>
              </a:rPr>
            </a:br>
            <a:r>
              <a:rPr lang="en-US" sz="2400" dirty="0">
                <a:latin typeface="Times"/>
                <a:ea typeface="Helvetica Neue" charset="0"/>
                <a:cs typeface="Times"/>
              </a:rPr>
              <a:t>Yale Professor</a:t>
            </a:r>
            <a:r>
              <a:rPr lang="en-US" sz="2400" dirty="0">
                <a:latin typeface="Times"/>
                <a:cs typeface="Times"/>
              </a:rPr>
              <a:t/>
            </a:r>
            <a:br>
              <a:rPr lang="en-US" sz="2400" dirty="0">
                <a:latin typeface="Times"/>
                <a:cs typeface="Times"/>
              </a:rPr>
            </a:br>
            <a:endParaRPr lang="en-US" sz="2400" dirty="0">
              <a:latin typeface="Times"/>
              <a:cs typeface="Times"/>
            </a:endParaRPr>
          </a:p>
        </p:txBody>
      </p:sp>
      <p:pic>
        <p:nvPicPr>
          <p:cNvPr id="2" name="Picture 1"/>
          <p:cNvPicPr>
            <a:picLocks noChangeAspect="1"/>
          </p:cNvPicPr>
          <p:nvPr/>
        </p:nvPicPr>
        <p:blipFill>
          <a:blip r:embed="rId3"/>
          <a:stretch>
            <a:fillRect/>
          </a:stretch>
        </p:blipFill>
        <p:spPr>
          <a:xfrm>
            <a:off x="3699444" y="2100532"/>
            <a:ext cx="1688986" cy="2679130"/>
          </a:xfrm>
          <a:prstGeom prst="rect">
            <a:avLst/>
          </a:prstGeom>
        </p:spPr>
      </p:pic>
      <p:sp>
        <p:nvSpPr>
          <p:cNvPr id="3" name="Slide Number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63B1BC-488D-C646-A9E7-8F68B0C015FF}"/>
              </a:ext>
            </a:extLst>
          </p:cNvPr>
          <p:cNvSpPr>
            <a:spLocks noGrp="1"/>
          </p:cNvSpPr>
          <p:nvPr>
            <p:ph type="sldNum" sz="quarter" idx="10"/>
          </p:nvPr>
        </p:nvSpPr>
        <p:spPr/>
        <p:txBody>
          <a:bodyPr/>
          <a:lstStyle/>
          <a:p>
            <a:pPr>
              <a:defRPr/>
            </a:pPr>
            <a:fld id="{3E7C7EA8-6473-1746-B49E-DCEC5F745B7E}" type="slidenum">
              <a:rPr lang="en-US" smtClean="0"/>
              <a:pPr>
                <a:defRPr/>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703036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790832" y="2677190"/>
            <a:ext cx="7661190" cy="3785652"/>
          </a:xfrm>
          <a:prstGeom prst="rect">
            <a:avLst/>
          </a:prstGeom>
        </p:spPr>
        <p:txBody>
          <a:bodyPr wrap="square">
            <a:spAutoFit/>
          </a:bodyPr>
          <a:lstStyle/>
          <a:p>
            <a:r>
              <a:rPr lang="en-US" sz="2400" dirty="0">
                <a:latin typeface="Times"/>
                <a:cs typeface="Times"/>
              </a:rPr>
              <a:t>Only one identity gave her access to a renowned specialist.</a:t>
            </a:r>
          </a:p>
          <a:p>
            <a:endParaRPr lang="en-US" sz="2400" dirty="0">
              <a:latin typeface="Times"/>
              <a:cs typeface="Times"/>
            </a:endParaRPr>
          </a:p>
          <a:p>
            <a:r>
              <a:rPr lang="en-US" sz="2400" dirty="0">
                <a:latin typeface="Times"/>
                <a:cs typeface="Times"/>
              </a:rPr>
              <a:t>Physician’s blind spot: </a:t>
            </a:r>
            <a:r>
              <a:rPr lang="en-US" sz="2400" i="1" dirty="0">
                <a:latin typeface="Times"/>
                <a:cs typeface="Times"/>
              </a:rPr>
              <a:t>Privileging </a:t>
            </a:r>
            <a:r>
              <a:rPr lang="en-US" sz="2400" dirty="0">
                <a:latin typeface="Times"/>
                <a:cs typeface="Times"/>
              </a:rPr>
              <a:t>one identity over another.</a:t>
            </a:r>
          </a:p>
          <a:p>
            <a:endParaRPr lang="en-US" sz="2400" dirty="0">
              <a:latin typeface="Times"/>
              <a:cs typeface="Times"/>
            </a:endParaRPr>
          </a:p>
          <a:p>
            <a:pPr>
              <a:lnSpc>
                <a:spcPct val="125000"/>
              </a:lnSpc>
            </a:pPr>
            <a:r>
              <a:rPr lang="en-US" sz="2400" dirty="0">
                <a:solidFill>
                  <a:srgbClr val="011893"/>
                </a:solidFill>
                <a:latin typeface="Times"/>
                <a:cs typeface="Times"/>
              </a:rPr>
              <a:t>Conclusion: Good people’s unconscious assumptions affect both in-group and out-group via hidden discrimination.</a:t>
            </a:r>
          </a:p>
          <a:p>
            <a:pPr marL="585788" lvl="1" indent="-415925">
              <a:lnSpc>
                <a:spcPct val="125000"/>
              </a:lnSpc>
              <a:buFont typeface="System Font Regular"/>
              <a:buChar char="−"/>
            </a:pPr>
            <a:r>
              <a:rPr lang="en-US" sz="2400" dirty="0">
                <a:latin typeface="Times"/>
                <a:cs typeface="Times"/>
              </a:rPr>
              <a:t>In-group members receive invisible benefits</a:t>
            </a:r>
          </a:p>
          <a:p>
            <a:pPr marL="585788" lvl="1" indent="-415925">
              <a:lnSpc>
                <a:spcPct val="125000"/>
              </a:lnSpc>
              <a:buFont typeface="System Font Regular"/>
              <a:buChar char="−"/>
            </a:pPr>
            <a:r>
              <a:rPr lang="en-US" sz="2400" dirty="0">
                <a:latin typeface="Times"/>
                <a:cs typeface="Times"/>
              </a:rPr>
              <a:t>Out-group members are disadvantaged</a:t>
            </a:r>
          </a:p>
          <a:p>
            <a:endParaRPr lang="en-US" sz="2400" dirty="0">
              <a:solidFill>
                <a:schemeClr val="accent1"/>
              </a:solidFill>
              <a:latin typeface="Times"/>
              <a:cs typeface="Times"/>
            </a:endParaRPr>
          </a:p>
        </p:txBody>
      </p:sp>
      <p:sp>
        <p:nvSpPr>
          <p:cNvPr id="8" name="Title 3"/>
          <p:cNvSpPr>
            <a:spLocks noGrp="1"/>
          </p:cNvSpPr>
          <p:nvPr>
            <p:ph type="title"/>
          </p:nvPr>
        </p:nvSpPr>
        <p:spPr>
          <a:xfrm>
            <a:off x="0" y="2040732"/>
            <a:ext cx="9144000" cy="742950"/>
          </a:xfrm>
        </p:spPr>
        <p:txBody>
          <a:bodyPr/>
          <a:lstStyle/>
          <a:p>
            <a:r>
              <a:rPr lang="en-US" sz="1800" dirty="0">
                <a:latin typeface="Times"/>
                <a:cs typeface="Times"/>
              </a:rPr>
              <a:t>Carla Kaplan, Talented Quilter AND Yale Professor</a:t>
            </a:r>
            <a:r>
              <a:rPr lang="en-US" sz="1800" dirty="0"/>
              <a:t/>
            </a:r>
            <a:br>
              <a:rPr lang="en-US" sz="1800" dirty="0"/>
            </a:br>
            <a:endParaRPr lang="en-US" sz="1800" dirty="0"/>
          </a:p>
        </p:txBody>
      </p:sp>
      <p:sp>
        <p:nvSpPr>
          <p:cNvPr id="6" name="Title 1"/>
          <p:cNvSpPr txBox="1">
            <a:spLocks/>
          </p:cNvSpPr>
          <p:nvPr/>
        </p:nvSpPr>
        <p:spPr bwMode="auto">
          <a:xfrm>
            <a:off x="0" y="1073151"/>
            <a:ext cx="9144000" cy="11366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tx1"/>
                </a:solidFill>
                <a:latin typeface="Helvetica Neue"/>
                <a:ea typeface="Geneva" pitchFamily="-65" charset="-128"/>
                <a:cs typeface="Geneva" pitchFamily="-65" charset="-128"/>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a:lstStyle>
          <a:p>
            <a:r>
              <a:rPr lang="en-US" i="1" dirty="0">
                <a:solidFill>
                  <a:srgbClr val="011893"/>
                </a:solidFill>
                <a:latin typeface="Times"/>
                <a:cs typeface="Times"/>
              </a:rPr>
              <a:t>Blind Spot: Hidden Biases of Good People</a:t>
            </a:r>
            <a:endParaRPr lang="en-US" dirty="0">
              <a:solidFill>
                <a:srgbClr val="011893"/>
              </a:solidFill>
              <a:latin typeface="Times"/>
              <a:cs typeface="Times"/>
            </a:endParaRPr>
          </a:p>
          <a:p>
            <a:r>
              <a:rPr lang="en-US" sz="1800" dirty="0">
                <a:solidFill>
                  <a:schemeClr val="tx2"/>
                </a:solidFill>
                <a:latin typeface="Times"/>
                <a:cs typeface="Times"/>
              </a:rPr>
              <a:t>Banaji &amp; Greenwald</a:t>
            </a:r>
          </a:p>
          <a:p>
            <a:endParaRPr lang="en-US" sz="1800" dirty="0"/>
          </a:p>
        </p:txBody>
      </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9C6D10A-10D8-CA44-86B6-2DFCEB281C23}"/>
              </a:ext>
            </a:extLst>
          </p:cNvPr>
          <p:cNvSpPr>
            <a:spLocks noGrp="1"/>
          </p:cNvSpPr>
          <p:nvPr>
            <p:ph type="sldNum" sz="quarter" idx="10"/>
          </p:nvPr>
        </p:nvSpPr>
        <p:spPr/>
        <p:txBody>
          <a:bodyPr/>
          <a:lstStyle/>
          <a:p>
            <a:pPr>
              <a:defRPr/>
            </a:pPr>
            <a:fld id="{3E7C7EA8-6473-1746-B49E-DCEC5F745B7E}" type="slidenum">
              <a:rPr lang="en-US" smtClean="0"/>
              <a:pPr>
                <a:defRPr/>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176110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50534"/>
            <a:ext cx="8229600" cy="990600"/>
          </a:xfrm>
        </p:spPr>
        <p:txBody>
          <a:bodyPr/>
          <a:lstStyle/>
          <a:p>
            <a:r>
              <a:rPr lang="en-US" dirty="0">
                <a:solidFill>
                  <a:srgbClr val="011893"/>
                </a:solidFill>
                <a:latin typeface="Times"/>
                <a:cs typeface="Times"/>
              </a:rPr>
              <a:t>Blind Spots &amp; Hidden Biases</a:t>
            </a:r>
          </a:p>
        </p:txBody>
      </p:sp>
      <p:sp>
        <p:nvSpPr>
          <p:cNvPr id="8" name="Content Placeholder 7"/>
          <p:cNvSpPr>
            <a:spLocks noGrp="1"/>
          </p:cNvSpPr>
          <p:nvPr>
            <p:ph idx="1"/>
          </p:nvPr>
        </p:nvSpPr>
        <p:spPr>
          <a:xfrm>
            <a:off x="457200" y="1941134"/>
            <a:ext cx="8229600" cy="3921430"/>
          </a:xfrm>
        </p:spPr>
        <p:txBody>
          <a:bodyPr/>
          <a:lstStyle/>
          <a:p>
            <a:pPr marL="0" indent="0">
              <a:lnSpc>
                <a:spcPct val="125000"/>
              </a:lnSpc>
              <a:buNone/>
            </a:pPr>
            <a:r>
              <a:rPr lang="en-US" sz="2700" dirty="0">
                <a:latin typeface="Times"/>
                <a:cs typeface="Times"/>
              </a:rPr>
              <a:t>Like the checkerboard example, many biases operate outside of awareness.</a:t>
            </a:r>
          </a:p>
          <a:p>
            <a:pPr marL="0" indent="0">
              <a:buNone/>
            </a:pPr>
            <a:endParaRPr lang="en-US" sz="1000" b="1" dirty="0">
              <a:latin typeface="Times"/>
              <a:cs typeface="Times"/>
            </a:endParaRPr>
          </a:p>
          <a:p>
            <a:pPr marL="357188" indent="0">
              <a:buNone/>
            </a:pPr>
            <a:r>
              <a:rPr lang="en-US" sz="2400" dirty="0">
                <a:latin typeface="Times"/>
                <a:cs typeface="Times"/>
              </a:rPr>
              <a:t>“[W]hen we are confronted with empirical data at odds with the way we ‘know’ the world to work… we choose to ignore data or try to fit [it] into our preconceived belief structure.” </a:t>
            </a:r>
          </a:p>
          <a:p>
            <a:pPr marL="471488" indent="0">
              <a:buNone/>
            </a:pPr>
            <a:r>
              <a:rPr lang="en-US" dirty="0">
                <a:latin typeface="Times"/>
                <a:cs typeface="Times"/>
              </a:rPr>
              <a:t>David Schwartz. 2017. </a:t>
            </a:r>
            <a:r>
              <a:rPr lang="en-US" i="1" dirty="0">
                <a:latin typeface="Times"/>
                <a:cs typeface="Times"/>
              </a:rPr>
              <a:t>The Last Man Who Knew Everything: The Life and </a:t>
            </a:r>
          </a:p>
          <a:p>
            <a:pPr marL="471488" indent="0">
              <a:buNone/>
            </a:pPr>
            <a:r>
              <a:rPr lang="en-US" i="1" dirty="0">
                <a:latin typeface="Times"/>
                <a:cs typeface="Times"/>
              </a:rPr>
              <a:t>Times of Enrico Fermi, Father of the Nuclear Age. </a:t>
            </a:r>
            <a:r>
              <a:rPr lang="en-US" dirty="0">
                <a:latin typeface="Times"/>
                <a:cs typeface="Times"/>
              </a:rPr>
              <a:t>Hachette Press</a:t>
            </a:r>
          </a:p>
          <a:p>
            <a:pPr marL="0" indent="0">
              <a:buNone/>
            </a:pPr>
            <a:endParaRPr lang="en-US" sz="1000" b="1" dirty="0">
              <a:latin typeface="Times"/>
              <a:cs typeface="Times"/>
            </a:endParaRPr>
          </a:p>
          <a:p>
            <a:pPr marL="0" indent="0">
              <a:lnSpc>
                <a:spcPct val="125000"/>
              </a:lnSpc>
              <a:buNone/>
            </a:pPr>
            <a:r>
              <a:rPr lang="en-US" sz="2700" dirty="0">
                <a:latin typeface="Times"/>
                <a:cs typeface="Times"/>
              </a:rPr>
              <a:t>We can introduce design strategies into the search to help circumvent blind spots and hidden biases.</a:t>
            </a:r>
          </a:p>
          <a:p>
            <a:pPr marL="0" indent="0">
              <a:buNone/>
            </a:pPr>
            <a:endParaRPr lang="en-US" sz="1400" b="1" dirty="0">
              <a:latin typeface="Times"/>
              <a:cs typeface="Times"/>
            </a:endParaRPr>
          </a:p>
        </p:txBody>
      </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0829F7-2F96-E844-850F-6A00DDD26652}"/>
              </a:ext>
            </a:extLst>
          </p:cNvPr>
          <p:cNvSpPr>
            <a:spLocks noGrp="1"/>
          </p:cNvSpPr>
          <p:nvPr>
            <p:ph type="sldNum" sz="quarter" idx="10"/>
          </p:nvPr>
        </p:nvSpPr>
        <p:spPr/>
        <p:txBody>
          <a:bodyPr/>
          <a:lstStyle/>
          <a:p>
            <a:pPr>
              <a:defRPr/>
            </a:pPr>
            <a:fld id="{3E7C7EA8-6473-1746-B49E-DCEC5F745B7E}" type="slidenum">
              <a:rPr lang="en-US" smtClean="0"/>
              <a:pPr>
                <a:defRPr/>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631606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77038" y="938797"/>
            <a:ext cx="8621484" cy="1138829"/>
          </a:xfrm>
        </p:spPr>
        <p:txBody>
          <a:bodyPr/>
          <a:lstStyle/>
          <a:p>
            <a:r>
              <a:rPr lang="en-US" dirty="0">
                <a:solidFill>
                  <a:srgbClr val="000099"/>
                </a:solidFill>
                <a:latin typeface="Times" pitchFamily="2" charset="0"/>
                <a:ea typeface="ＭＳ Ｐゴシック" charset="0"/>
                <a:cs typeface="ＭＳ Ｐゴシック" charset="0"/>
              </a:rPr>
              <a:t>Swedish Medical Research Council Fellowship</a:t>
            </a:r>
            <a:r>
              <a:rPr lang="en-US" sz="2400" u="sng" dirty="0">
                <a:solidFill>
                  <a:srgbClr val="000099"/>
                </a:solidFill>
                <a:latin typeface="Helvetica Neue"/>
                <a:ea typeface="ＭＳ Ｐゴシック" charset="0"/>
                <a:cs typeface="ＭＳ Ｐゴシック" charset="0"/>
              </a:rPr>
              <a:t/>
            </a:r>
            <a:br>
              <a:rPr lang="en-US" sz="2400" u="sng" dirty="0">
                <a:solidFill>
                  <a:srgbClr val="000099"/>
                </a:solidFill>
                <a:latin typeface="Helvetica Neue"/>
                <a:ea typeface="ＭＳ Ｐゴシック" charset="0"/>
                <a:cs typeface="ＭＳ Ｐゴシック" charset="0"/>
              </a:rPr>
            </a:br>
            <a:endParaRPr lang="en-US" sz="2400" dirty="0"/>
          </a:p>
        </p:txBody>
      </p:sp>
      <p:sp>
        <p:nvSpPr>
          <p:cNvPr id="4" name="Subtitle 3"/>
          <p:cNvSpPr>
            <a:spLocks noGrp="1"/>
          </p:cNvSpPr>
          <p:nvPr>
            <p:ph type="subTitle" idx="1"/>
          </p:nvPr>
        </p:nvSpPr>
        <p:spPr>
          <a:xfrm>
            <a:off x="529603" y="1810560"/>
            <a:ext cx="6293228" cy="5319098"/>
          </a:xfrm>
        </p:spPr>
        <p:txBody>
          <a:bodyPr>
            <a:noAutofit/>
          </a:bodyPr>
          <a:lstStyle/>
          <a:p>
            <a:pPr algn="l"/>
            <a:r>
              <a:rPr lang="en-US" sz="2700" dirty="0">
                <a:solidFill>
                  <a:srgbClr val="000000"/>
                </a:solidFill>
                <a:latin typeface="Times" pitchFamily="2" charset="0"/>
                <a:ea typeface="ＭＳ Ｐゴシック" charset="0"/>
              </a:rPr>
              <a:t>Authors …</a:t>
            </a:r>
          </a:p>
          <a:p>
            <a:pPr marL="520700" indent="-520700" algn="l"/>
            <a:r>
              <a:rPr lang="en-US" sz="2700" dirty="0">
                <a:solidFill>
                  <a:srgbClr val="000000"/>
                </a:solidFill>
                <a:latin typeface="Times" pitchFamily="2" charset="0"/>
                <a:ea typeface="ＭＳ Ｐゴシック" charset="0"/>
              </a:rPr>
              <a:t>… observed that 46% of applicants (N=114) but only 20% of the awardees were female.</a:t>
            </a:r>
            <a:endParaRPr lang="en-US" sz="1000" dirty="0">
              <a:solidFill>
                <a:srgbClr val="000000"/>
              </a:solidFill>
              <a:latin typeface="Times" pitchFamily="2" charset="0"/>
              <a:ea typeface="ＭＳ Ｐゴシック" charset="0"/>
            </a:endParaRPr>
          </a:p>
          <a:p>
            <a:pPr marL="520700" indent="-520700" algn="l"/>
            <a:r>
              <a:rPr lang="en-US" sz="2700" dirty="0">
                <a:solidFill>
                  <a:srgbClr val="000000"/>
                </a:solidFill>
                <a:latin typeface="Times" pitchFamily="2" charset="0"/>
                <a:ea typeface="ＭＳ Ｐゴシック" charset="0"/>
              </a:rPr>
              <a:t>…acquired access to applications and reviewer scores.</a:t>
            </a:r>
          </a:p>
          <a:p>
            <a:pPr marL="520700" indent="-520700" algn="l"/>
            <a:r>
              <a:rPr lang="en-US" sz="2700" dirty="0">
                <a:solidFill>
                  <a:srgbClr val="000000"/>
                </a:solidFill>
                <a:latin typeface="Times" pitchFamily="2" charset="0"/>
                <a:ea typeface="ＭＳ Ｐゴシック" charset="0"/>
              </a:rPr>
              <a:t>…developed </a:t>
            </a:r>
            <a:r>
              <a:rPr lang="ja-JP" altLang="en-US" sz="2700">
                <a:solidFill>
                  <a:srgbClr val="000000"/>
                </a:solidFill>
                <a:latin typeface="Times" pitchFamily="2" charset="0"/>
                <a:ea typeface="ＭＳ Ｐゴシック" charset="0"/>
              </a:rPr>
              <a:t>“</a:t>
            </a:r>
            <a:r>
              <a:rPr lang="en-US" altLang="ja-JP" sz="2700" dirty="0">
                <a:solidFill>
                  <a:srgbClr val="000000"/>
                </a:solidFill>
                <a:latin typeface="Times" pitchFamily="2" charset="0"/>
              </a:rPr>
              <a:t>impact score</a:t>
            </a:r>
            <a:r>
              <a:rPr lang="en-US" altLang="ja-JP" sz="2700" dirty="0">
                <a:solidFill>
                  <a:srgbClr val="000000"/>
                </a:solidFill>
                <a:latin typeface="Times" pitchFamily="2" charset="0"/>
                <a:ea typeface="ＭＳ Ｐゴシック" charset="0"/>
              </a:rPr>
              <a:t>” based on aspects of applicants’ publications.</a:t>
            </a:r>
          </a:p>
          <a:p>
            <a:pPr marL="520700" indent="-520700" algn="l"/>
            <a:r>
              <a:rPr lang="en-US" altLang="ja-JP" sz="2700" dirty="0">
                <a:solidFill>
                  <a:srgbClr val="000000"/>
                </a:solidFill>
                <a:latin typeface="Times" pitchFamily="2" charset="0"/>
                <a:ea typeface="ＭＳ Ｐゴシック" charset="0"/>
              </a:rPr>
              <a:t>… c</a:t>
            </a:r>
            <a:r>
              <a:rPr lang="en-US" altLang="ja-JP" sz="2700" dirty="0">
                <a:solidFill>
                  <a:srgbClr val="000000"/>
                </a:solidFill>
                <a:latin typeface="Times" pitchFamily="2" charset="0"/>
              </a:rPr>
              <a:t>ompared applicants’ impact scores to original reviewer scores.</a:t>
            </a:r>
          </a:p>
        </p:txBody>
      </p:sp>
      <p:sp>
        <p:nvSpPr>
          <p:cNvPr id="55299" name="Rectangle 2"/>
          <p:cNvSpPr>
            <a:spLocks/>
          </p:cNvSpPr>
          <p:nvPr/>
        </p:nvSpPr>
        <p:spPr bwMode="auto">
          <a:xfrm>
            <a:off x="1492180" y="1213752"/>
            <a:ext cx="5791200" cy="52802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lIns="0" tIns="0" rIns="0" bIns="0" anchor="ctr"/>
          <a:lstStyle/>
          <a:p>
            <a:pPr algn="l"/>
            <a:r>
              <a:rPr lang="en-US" sz="2000" dirty="0">
                <a:latin typeface="Arial" panose="020B0604020202020204" pitchFamily="34" charset="0"/>
                <a:ea typeface="ＭＳ Ｐゴシック" charset="0"/>
                <a:cs typeface="Arial" panose="020B0604020202020204" pitchFamily="34" charset="0"/>
              </a:rPr>
              <a:t> </a:t>
            </a:r>
          </a:p>
        </p:txBody>
      </p:sp>
      <p:pic>
        <p:nvPicPr>
          <p:cNvPr id="55300"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69220" y="2798686"/>
            <a:ext cx="2032376" cy="31175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pic>
      <p:sp>
        <p:nvSpPr>
          <p:cNvPr id="8" name="TextBox 7"/>
          <p:cNvSpPr txBox="1"/>
          <p:nvPr/>
        </p:nvSpPr>
        <p:spPr>
          <a:xfrm>
            <a:off x="529603" y="6430428"/>
            <a:ext cx="8778169" cy="338554"/>
          </a:xfrm>
          <a:prstGeom prst="rect">
            <a:avLst/>
          </a:prstGeom>
          <a:noFill/>
        </p:spPr>
        <p:txBody>
          <a:bodyPr wrap="square" rtlCol="0">
            <a:spAutoFit/>
          </a:bodyPr>
          <a:lstStyle/>
          <a:p>
            <a:r>
              <a:rPr lang="en-US" sz="1600" dirty="0">
                <a:solidFill>
                  <a:schemeClr val="tx2">
                    <a:lumMod val="60000"/>
                    <a:lumOff val="40000"/>
                  </a:schemeClr>
                </a:solidFill>
                <a:latin typeface="+mj-lt"/>
                <a:cs typeface="Arial" panose="020B0604020202020204" pitchFamily="34" charset="0"/>
              </a:rPr>
              <a:t>Wenneras and Wold, “Nepotism and Sexism in Peer-Review”  </a:t>
            </a:r>
            <a:r>
              <a:rPr lang="en-US" sz="1600" i="1" dirty="0">
                <a:solidFill>
                  <a:schemeClr val="tx2">
                    <a:lumMod val="60000"/>
                    <a:lumOff val="40000"/>
                  </a:schemeClr>
                </a:solidFill>
                <a:latin typeface="+mj-lt"/>
                <a:cs typeface="Arial" panose="020B0604020202020204" pitchFamily="34" charset="0"/>
              </a:rPr>
              <a:t>Nature</a:t>
            </a:r>
            <a:r>
              <a:rPr lang="en-US" sz="1600" dirty="0">
                <a:solidFill>
                  <a:schemeClr val="tx2">
                    <a:lumMod val="60000"/>
                    <a:lumOff val="40000"/>
                  </a:schemeClr>
                </a:solidFill>
                <a:latin typeface="+mj-lt"/>
                <a:cs typeface="Arial" panose="020B0604020202020204" pitchFamily="34" charset="0"/>
              </a:rPr>
              <a:t>, vol. 387, May 1997.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099253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9" name="Rectangle 2"/>
          <p:cNvSpPr>
            <a:spLocks/>
          </p:cNvSpPr>
          <p:nvPr/>
        </p:nvSpPr>
        <p:spPr bwMode="auto">
          <a:xfrm>
            <a:off x="444306" y="986004"/>
            <a:ext cx="5547184" cy="587199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txBody>
          <a:bodyPr lIns="0" tIns="0" rIns="0" bIns="0" anchor="t"/>
          <a:lstStyle/>
          <a:p>
            <a:r>
              <a:rPr lang="en-US" sz="2800" dirty="0">
                <a:solidFill>
                  <a:srgbClr val="011893"/>
                </a:solidFill>
                <a:latin typeface="Times" pitchFamily="2" charset="0"/>
                <a:ea typeface="ＭＳ Ｐゴシック" charset="0"/>
                <a:cs typeface="Arial" panose="020B0604020202020204" pitchFamily="34" charset="0"/>
              </a:rPr>
              <a:t>Results:</a:t>
            </a:r>
          </a:p>
          <a:p>
            <a:endParaRPr lang="en-US" sz="800" dirty="0">
              <a:solidFill>
                <a:srgbClr val="011893"/>
              </a:solidFill>
              <a:latin typeface="Times" pitchFamily="2" charset="0"/>
              <a:ea typeface="ＭＳ Ｐゴシック" charset="0"/>
              <a:cs typeface="Arial" panose="020B0604020202020204" pitchFamily="34" charset="0"/>
            </a:endParaRPr>
          </a:p>
          <a:p>
            <a:pPr marL="457200" indent="-457200">
              <a:buFont typeface="Wingdings" pitchFamily="2" charset="2"/>
              <a:buChar char="ü"/>
            </a:pPr>
            <a:r>
              <a:rPr lang="en-US" sz="2400" dirty="0">
                <a:latin typeface="Times" pitchFamily="2" charset="0"/>
                <a:ea typeface="ＭＳ Ｐゴシック" charset="0"/>
                <a:cs typeface="Arial" panose="020B0604020202020204" pitchFamily="34" charset="0"/>
              </a:rPr>
              <a:t>Women had to be significantly more productive than men in order to receive the same reviewer score.</a:t>
            </a:r>
          </a:p>
          <a:p>
            <a:endParaRPr lang="en-US" sz="800" dirty="0">
              <a:latin typeface="Times" pitchFamily="2" charset="0"/>
              <a:ea typeface="ＭＳ Ｐゴシック" charset="0"/>
              <a:cs typeface="Arial" panose="020B0604020202020204" pitchFamily="34" charset="0"/>
            </a:endParaRPr>
          </a:p>
          <a:p>
            <a:pPr marL="457200" indent="-457200">
              <a:buFont typeface="Wingdings" pitchFamily="2" charset="2"/>
              <a:buChar char="ü"/>
            </a:pPr>
            <a:r>
              <a:rPr lang="en-US" sz="2400" dirty="0">
                <a:latin typeface="Times" pitchFamily="2" charset="0"/>
                <a:ea typeface="ＭＳ Ｐゴシック" charset="0"/>
                <a:cs typeface="Arial" panose="020B0604020202020204" pitchFamily="34" charset="0"/>
              </a:rPr>
              <a:t>And for men or women…</a:t>
            </a:r>
          </a:p>
          <a:p>
            <a:pPr marL="520700"/>
            <a:r>
              <a:rPr lang="en-US" sz="2400" dirty="0">
                <a:solidFill>
                  <a:srgbClr val="003399"/>
                </a:solidFill>
                <a:latin typeface="Times" pitchFamily="2" charset="0"/>
                <a:ea typeface="ＭＳ Ｐゴシック" charset="0"/>
                <a:cs typeface="Helvetica Neue"/>
              </a:rPr>
              <a:t>Affiliation with a member of the review panel gave a comparable advantage.</a:t>
            </a:r>
          </a:p>
          <a:p>
            <a:pPr marL="520700"/>
            <a:endParaRPr lang="en-US" sz="1600" dirty="0">
              <a:solidFill>
                <a:srgbClr val="003399"/>
              </a:solidFill>
              <a:latin typeface="Times" pitchFamily="2" charset="0"/>
              <a:ea typeface="ＭＳ Ｐゴシック" charset="0"/>
              <a:cs typeface="Helvetica Neue"/>
            </a:endParaRPr>
          </a:p>
          <a:p>
            <a:pPr marL="15875"/>
            <a:r>
              <a:rPr lang="en-US" sz="2800" dirty="0">
                <a:solidFill>
                  <a:srgbClr val="003399"/>
                </a:solidFill>
                <a:latin typeface="Times" pitchFamily="2" charset="0"/>
                <a:ea typeface="ＭＳ Ｐゴシック" charset="0"/>
                <a:cs typeface="Helvetica Neue"/>
              </a:rPr>
              <a:t>Follow-Up Research </a:t>
            </a:r>
          </a:p>
          <a:p>
            <a:pPr marL="15875"/>
            <a:endParaRPr lang="en-US" sz="800" dirty="0">
              <a:solidFill>
                <a:srgbClr val="003399"/>
              </a:solidFill>
              <a:latin typeface="Times" pitchFamily="2" charset="0"/>
              <a:ea typeface="ＭＳ Ｐゴシック" charset="0"/>
              <a:cs typeface="Helvetica Neue"/>
            </a:endParaRPr>
          </a:p>
          <a:p>
            <a:pPr marL="473075" indent="-457200">
              <a:buFont typeface="Wingdings" pitchFamily="2" charset="2"/>
              <a:buChar char="ü"/>
            </a:pPr>
            <a:r>
              <a:rPr lang="en-US" sz="2400" dirty="0">
                <a:latin typeface="Times" pitchFamily="2" charset="0"/>
                <a:ea typeface="ＭＳ Ｐゴシック" charset="0"/>
                <a:cs typeface="Helvetica Neue"/>
              </a:rPr>
              <a:t>The Swedish Research Council did a series of follow-up studies and made adjustments to the evaluation process. The result was a narrowed gap in success rates.</a:t>
            </a:r>
          </a:p>
          <a:p>
            <a:endParaRPr lang="en-US" sz="2400" dirty="0">
              <a:solidFill>
                <a:schemeClr val="tx1"/>
              </a:solidFill>
              <a:latin typeface="Arial" panose="020B0604020202020204" pitchFamily="34" charset="0"/>
              <a:cs typeface="Arial" panose="020B0604020202020204" pitchFamily="34" charset="0"/>
            </a:endParaRPr>
          </a:p>
        </p:txBody>
      </p:sp>
      <p:pic>
        <p:nvPicPr>
          <p:cNvPr id="55300"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89492" y="1371600"/>
            <a:ext cx="2881178" cy="4419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12700">
                <a:solidFill>
                  <a:srgbClr val="000000"/>
                </a:solidFill>
                <a:miter lim="800000"/>
                <a:headEnd/>
                <a:tailEnd/>
              </a14:hiddenLine>
            </a:ext>
          </a:extLst>
        </p:spPr>
      </p:pic>
      <p:sp>
        <p:nvSpPr>
          <p:cNvPr id="8" name="TextBox 7"/>
          <p:cNvSpPr txBox="1"/>
          <p:nvPr/>
        </p:nvSpPr>
        <p:spPr>
          <a:xfrm>
            <a:off x="4947557" y="6304002"/>
            <a:ext cx="6035465" cy="553998"/>
          </a:xfrm>
          <a:prstGeom prst="rect">
            <a:avLst/>
          </a:prstGeom>
          <a:noFill/>
        </p:spPr>
        <p:txBody>
          <a:bodyPr wrap="square" rtlCol="0">
            <a:spAutoFit/>
          </a:bodyPr>
          <a:lstStyle/>
          <a:p>
            <a:r>
              <a:rPr lang="en-US" sz="1000" dirty="0">
                <a:solidFill>
                  <a:schemeClr val="accent1"/>
                </a:solidFill>
                <a:latin typeface="Helvetica Neue"/>
              </a:rPr>
              <a:t>Wenneras and Wold, </a:t>
            </a:r>
            <a:r>
              <a:rPr lang="en-US" sz="1000" i="1" dirty="0">
                <a:solidFill>
                  <a:schemeClr val="accent1"/>
                </a:solidFill>
                <a:latin typeface="Helvetica Neue"/>
              </a:rPr>
              <a:t>Nature</a:t>
            </a:r>
            <a:r>
              <a:rPr lang="en-US" sz="1000" dirty="0">
                <a:solidFill>
                  <a:schemeClr val="accent1"/>
                </a:solidFill>
                <a:latin typeface="Helvetica Neue"/>
              </a:rPr>
              <a:t>, vol. 387, May 1997. </a:t>
            </a:r>
          </a:p>
          <a:p>
            <a:r>
              <a:rPr lang="en-US" sz="1000" dirty="0">
                <a:solidFill>
                  <a:schemeClr val="accent1"/>
                </a:solidFill>
                <a:latin typeface="Helvetica Neue"/>
              </a:rPr>
              <a:t>Ahlqvist, V, et al. Swedish Research Council Report 2012/13 &amp; 2014/15</a:t>
            </a:r>
          </a:p>
          <a:p>
            <a:r>
              <a:rPr lang="en-US" sz="1000" dirty="0">
                <a:solidFill>
                  <a:schemeClr val="accent1"/>
                </a:solidFill>
                <a:latin typeface="Helvetica Neue"/>
              </a:rPr>
              <a:t>Jacobsson, EC Workshop, Brussels, 2017</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5821495"/>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0" y="691980"/>
            <a:ext cx="9144000" cy="886833"/>
          </a:xfrm>
        </p:spPr>
        <p:txBody>
          <a:bodyPr>
            <a:noAutofit/>
          </a:bodyPr>
          <a:lstStyle/>
          <a:p>
            <a:r>
              <a:rPr lang="en-US" dirty="0">
                <a:solidFill>
                  <a:srgbClr val="003399"/>
                </a:solidFill>
                <a:latin typeface="Times"/>
                <a:cs typeface="Times"/>
              </a:rPr>
              <a:t>Better Searches by Design</a:t>
            </a:r>
          </a:p>
        </p:txBody>
      </p:sp>
      <p:sp>
        <p:nvSpPr>
          <p:cNvPr id="15" name="Content Placeholder 14"/>
          <p:cNvSpPr>
            <a:spLocks noGrp="1"/>
          </p:cNvSpPr>
          <p:nvPr>
            <p:ph sz="half" idx="1"/>
          </p:nvPr>
        </p:nvSpPr>
        <p:spPr>
          <a:xfrm>
            <a:off x="457200" y="1981200"/>
            <a:ext cx="7772400" cy="4144963"/>
          </a:xfrm>
        </p:spPr>
        <p:txBody>
          <a:bodyPr/>
          <a:lstStyle/>
          <a:p>
            <a:pPr>
              <a:buNone/>
            </a:pPr>
            <a:endParaRPr lang="en-US" dirty="0">
              <a:latin typeface="Times"/>
              <a:cs typeface="Times"/>
            </a:endParaRPr>
          </a:p>
          <a:p>
            <a:pPr>
              <a:buNone/>
            </a:pPr>
            <a:endParaRPr lang="en-US" dirty="0">
              <a:latin typeface="Times"/>
              <a:cs typeface="Times"/>
            </a:endParaRPr>
          </a:p>
        </p:txBody>
      </p:sp>
      <p:pic>
        <p:nvPicPr>
          <p:cNvPr id="16" name="Picture 15"/>
          <p:cNvPicPr>
            <a:picLocks noChangeAspect="1"/>
          </p:cNvPicPr>
          <p:nvPr/>
        </p:nvPicPr>
        <p:blipFill>
          <a:blip r:embed="rId3"/>
          <a:stretch>
            <a:fillRect/>
          </a:stretch>
        </p:blipFill>
        <p:spPr>
          <a:xfrm>
            <a:off x="677333" y="1981200"/>
            <a:ext cx="2218267" cy="3361011"/>
          </a:xfrm>
          <a:prstGeom prst="rect">
            <a:avLst/>
          </a:prstGeom>
        </p:spPr>
      </p:pic>
      <p:sp>
        <p:nvSpPr>
          <p:cNvPr id="17" name="TextBox 16"/>
          <p:cNvSpPr txBox="1"/>
          <p:nvPr/>
        </p:nvSpPr>
        <p:spPr>
          <a:xfrm>
            <a:off x="3454400" y="2863672"/>
            <a:ext cx="4978400" cy="1200328"/>
          </a:xfrm>
          <a:prstGeom prst="rect">
            <a:avLst/>
          </a:prstGeom>
          <a:noFill/>
        </p:spPr>
        <p:txBody>
          <a:bodyPr wrap="square" rtlCol="0">
            <a:spAutoFit/>
          </a:bodyPr>
          <a:lstStyle/>
          <a:p>
            <a:r>
              <a:rPr lang="en-US" sz="2400" dirty="0">
                <a:latin typeface="Times"/>
                <a:cs typeface="Times"/>
              </a:rPr>
              <a:t>You can’t ‘de-bias’ people, but you can reduce the influence of bias in processes and environments </a:t>
            </a:r>
          </a:p>
        </p:txBody>
      </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66AB94F-0F73-6940-A53C-4F4D676F3DA4}"/>
              </a:ext>
            </a:extLst>
          </p:cNvPr>
          <p:cNvSpPr>
            <a:spLocks noGrp="1"/>
          </p:cNvSpPr>
          <p:nvPr>
            <p:ph type="sldNum" sz="quarter" idx="10"/>
          </p:nvPr>
        </p:nvSpPr>
        <p:spPr/>
        <p:txBody>
          <a:bodyPr/>
          <a:lstStyle/>
          <a:p>
            <a:pPr>
              <a:defRPr/>
            </a:pPr>
            <a:fld id="{1AB996C8-73E2-ED42-9648-3A2E59FB1D91}" type="slidenum">
              <a:rPr lang="en-US" smtClean="0"/>
              <a:pPr>
                <a:defRPr/>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241995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7294" y="812874"/>
            <a:ext cx="3545793" cy="1162050"/>
          </a:xfrm>
        </p:spPr>
        <p:txBody>
          <a:bodyPr/>
          <a:lstStyle/>
          <a:p>
            <a:r>
              <a:rPr lang="en-US" sz="3600" dirty="0">
                <a:latin typeface="Times" pitchFamily="2" charset="0"/>
              </a:rPr>
              <a:t>Design</a:t>
            </a:r>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2743200" y="679688"/>
            <a:ext cx="6531731" cy="6178312"/>
          </a:xfrm>
          <a:prstGeom prst="rect">
            <a:avLst/>
          </a:prstGeom>
        </p:spPr>
      </p:pic>
      <p:sp>
        <p:nvSpPr>
          <p:cNvPr id="4" name="Slide Number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9A2C9B-6851-4347-AD2B-DECFDDD967F0}"/>
              </a:ext>
            </a:extLst>
          </p:cNvPr>
          <p:cNvSpPr>
            <a:spLocks noGrp="1"/>
          </p:cNvSpPr>
          <p:nvPr>
            <p:ph type="sldNum" sz="quarter" idx="10"/>
          </p:nvPr>
        </p:nvSpPr>
        <p:spPr/>
        <p:txBody>
          <a:bodyPr/>
          <a:lstStyle/>
          <a:p>
            <a:pPr>
              <a:defRPr/>
            </a:pPr>
            <a:fld id="{E5904EF3-F74F-8F46-ADD6-C0842B4C4220}" type="slidenum">
              <a:rPr lang="en-US" smtClean="0"/>
              <a:pPr>
                <a:defRPr/>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686826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229082" y="1415371"/>
            <a:ext cx="8685836" cy="5442629"/>
          </a:xfrm>
        </p:spPr>
        <p:txBody>
          <a:bodyPr>
            <a:noAutofit/>
          </a:bodyPr>
          <a:lstStyle/>
          <a:p>
            <a:pPr marL="251460" indent="0">
              <a:spcBef>
                <a:spcPts val="0"/>
              </a:spcBef>
              <a:buNone/>
            </a:pPr>
            <a:r>
              <a:rPr lang="en-US" sz="2700" dirty="0">
                <a:solidFill>
                  <a:srgbClr val="0432FF"/>
                </a:solidFill>
                <a:latin typeface="Times"/>
                <a:cs typeface="Times"/>
              </a:rPr>
              <a:t>Having an excellent and diverse pool of candidates.</a:t>
            </a:r>
          </a:p>
          <a:p>
            <a:pPr marL="251460" indent="0">
              <a:spcBef>
                <a:spcPts val="0"/>
              </a:spcBef>
              <a:buNone/>
            </a:pPr>
            <a:r>
              <a:rPr lang="en-US" sz="2700" dirty="0">
                <a:latin typeface="Times"/>
                <a:cs typeface="Times"/>
              </a:rPr>
              <a:t>Avoid </a:t>
            </a:r>
            <a:r>
              <a:rPr lang="en-US" sz="2700" dirty="0">
                <a:solidFill>
                  <a:srgbClr val="C00000"/>
                </a:solidFill>
                <a:latin typeface="Times"/>
                <a:cs typeface="Times"/>
              </a:rPr>
              <a:t>Cloning:</a:t>
            </a:r>
            <a:r>
              <a:rPr lang="en-US" sz="2700" dirty="0">
                <a:latin typeface="Times"/>
                <a:cs typeface="Times"/>
              </a:rPr>
              <a:t> </a:t>
            </a:r>
            <a:r>
              <a:rPr lang="en-US" dirty="0">
                <a:latin typeface="Times"/>
                <a:cs typeface="Times"/>
              </a:rPr>
              <a:t>Looking for people just like ourselves can limit breadth of perspective</a:t>
            </a:r>
            <a:endParaRPr lang="en-US" sz="2700" dirty="0">
              <a:latin typeface="Times"/>
              <a:cs typeface="Times"/>
            </a:endParaRPr>
          </a:p>
          <a:p>
            <a:pPr marL="251460" indent="0">
              <a:spcBef>
                <a:spcPts val="0"/>
              </a:spcBef>
              <a:buNone/>
            </a:pPr>
            <a:endParaRPr lang="en-US" sz="1000" dirty="0">
              <a:solidFill>
                <a:srgbClr val="C00000"/>
              </a:solidFill>
              <a:latin typeface="Times"/>
              <a:cs typeface="Times"/>
            </a:endParaRPr>
          </a:p>
          <a:p>
            <a:pPr marL="251460" indent="0">
              <a:spcBef>
                <a:spcPts val="0"/>
              </a:spcBef>
              <a:buNone/>
            </a:pPr>
            <a:r>
              <a:rPr lang="en-US" sz="2700" dirty="0">
                <a:solidFill>
                  <a:srgbClr val="0432FF"/>
                </a:solidFill>
                <a:latin typeface="Times"/>
                <a:cs typeface="Times"/>
              </a:rPr>
              <a:t>Having and utilizing all information.</a:t>
            </a:r>
          </a:p>
          <a:p>
            <a:pPr marL="251460" indent="0">
              <a:spcBef>
                <a:spcPts val="0"/>
              </a:spcBef>
              <a:buNone/>
            </a:pPr>
            <a:r>
              <a:rPr lang="en-US" sz="2700" dirty="0">
                <a:latin typeface="Times"/>
                <a:cs typeface="Times"/>
              </a:rPr>
              <a:t>Avoid </a:t>
            </a:r>
            <a:r>
              <a:rPr lang="en-US" dirty="0">
                <a:solidFill>
                  <a:srgbClr val="C00000"/>
                </a:solidFill>
                <a:latin typeface="Times"/>
                <a:cs typeface="Times"/>
              </a:rPr>
              <a:t>Snap Judgment: </a:t>
            </a:r>
            <a:r>
              <a:rPr lang="en-US" dirty="0">
                <a:latin typeface="Times"/>
                <a:cs typeface="Times"/>
              </a:rPr>
              <a:t>Based on limited information</a:t>
            </a:r>
            <a:endParaRPr lang="en-US" sz="2700" dirty="0">
              <a:latin typeface="Times"/>
              <a:cs typeface="Times"/>
            </a:endParaRPr>
          </a:p>
          <a:p>
            <a:pPr marL="251460" indent="0">
              <a:spcBef>
                <a:spcPts val="0"/>
              </a:spcBef>
              <a:buNone/>
            </a:pPr>
            <a:endParaRPr lang="en-US" sz="1000" dirty="0">
              <a:latin typeface="Times"/>
              <a:cs typeface="Times"/>
            </a:endParaRPr>
          </a:p>
          <a:p>
            <a:pPr marL="251460" indent="0">
              <a:spcBef>
                <a:spcPts val="0"/>
              </a:spcBef>
              <a:buNone/>
            </a:pPr>
            <a:r>
              <a:rPr lang="en-US" sz="2700" dirty="0">
                <a:solidFill>
                  <a:srgbClr val="0432FF"/>
                </a:solidFill>
                <a:latin typeface="Times"/>
                <a:cs typeface="Times"/>
              </a:rPr>
              <a:t>Awareness that the best candidate may not be “like you.”  </a:t>
            </a:r>
          </a:p>
          <a:p>
            <a:pPr marL="251460" indent="0">
              <a:spcBef>
                <a:spcPts val="0"/>
              </a:spcBef>
              <a:buNone/>
            </a:pPr>
            <a:r>
              <a:rPr lang="en-US" sz="2700" dirty="0">
                <a:latin typeface="Times"/>
                <a:cs typeface="Times"/>
              </a:rPr>
              <a:t>Avoid </a:t>
            </a:r>
            <a:r>
              <a:rPr lang="en-US" dirty="0">
                <a:solidFill>
                  <a:srgbClr val="C00000"/>
                </a:solidFill>
                <a:latin typeface="Times"/>
                <a:cs typeface="Times"/>
              </a:rPr>
              <a:t>Good Fit/Bad Fit: </a:t>
            </a:r>
            <a:r>
              <a:rPr lang="en-US" dirty="0">
                <a:latin typeface="Times"/>
                <a:cs typeface="Times"/>
              </a:rPr>
              <a:t>Sometimes a shortcut for how comfortable or culturally at ease one feels</a:t>
            </a:r>
          </a:p>
          <a:p>
            <a:pPr marL="251460" indent="0">
              <a:spcBef>
                <a:spcPts val="0"/>
              </a:spcBef>
              <a:buNone/>
            </a:pPr>
            <a:endParaRPr lang="en-US" sz="1000" dirty="0">
              <a:latin typeface="Times"/>
              <a:cs typeface="Times"/>
            </a:endParaRPr>
          </a:p>
          <a:p>
            <a:pPr marL="251460" indent="0">
              <a:spcBef>
                <a:spcPts val="0"/>
              </a:spcBef>
              <a:buNone/>
            </a:pPr>
            <a:r>
              <a:rPr lang="en-US" sz="2700" dirty="0">
                <a:solidFill>
                  <a:srgbClr val="0432FF"/>
                </a:solidFill>
                <a:latin typeface="Times"/>
                <a:cs typeface="Times"/>
              </a:rPr>
              <a:t>Awareness of each individual’s potential contributions and </a:t>
            </a:r>
          </a:p>
          <a:p>
            <a:pPr marL="251460" indent="0">
              <a:spcBef>
                <a:spcPts val="0"/>
              </a:spcBef>
              <a:buNone/>
            </a:pPr>
            <a:r>
              <a:rPr lang="en-US" sz="2700" dirty="0">
                <a:solidFill>
                  <a:srgbClr val="0432FF"/>
                </a:solidFill>
                <a:latin typeface="Times"/>
                <a:cs typeface="Times"/>
              </a:rPr>
              <a:t>competence. </a:t>
            </a:r>
            <a:r>
              <a:rPr lang="en-US" sz="2700" dirty="0">
                <a:latin typeface="Times"/>
                <a:cs typeface="Times"/>
              </a:rPr>
              <a:t>Avoid </a:t>
            </a:r>
            <a:r>
              <a:rPr lang="en-US" dirty="0">
                <a:solidFill>
                  <a:srgbClr val="C00000"/>
                </a:solidFill>
                <a:latin typeface="Times"/>
                <a:cs typeface="Times"/>
              </a:rPr>
              <a:t>Stereotyping: </a:t>
            </a:r>
            <a:r>
              <a:rPr lang="en-US" dirty="0">
                <a:latin typeface="Times"/>
                <a:cs typeface="Times"/>
              </a:rPr>
              <a:t>Characterized by assumptions about competence</a:t>
            </a:r>
            <a:endParaRPr lang="en-US" dirty="0">
              <a:solidFill>
                <a:srgbClr val="C00000"/>
              </a:solidFill>
              <a:latin typeface="Times"/>
              <a:cs typeface="Times"/>
            </a:endParaRPr>
          </a:p>
          <a:p>
            <a:pPr indent="0">
              <a:buNone/>
            </a:pPr>
            <a:endParaRPr lang="en-US" sz="2700" dirty="0">
              <a:solidFill>
                <a:srgbClr val="C00000"/>
              </a:solidFill>
              <a:latin typeface="Times"/>
              <a:cs typeface="Times"/>
            </a:endParaRPr>
          </a:p>
        </p:txBody>
      </p:sp>
      <p:sp>
        <p:nvSpPr>
          <p:cNvPr id="7" name="Title 6"/>
          <p:cNvSpPr>
            <a:spLocks noGrp="1"/>
          </p:cNvSpPr>
          <p:nvPr>
            <p:ph type="title"/>
          </p:nvPr>
        </p:nvSpPr>
        <p:spPr>
          <a:xfrm>
            <a:off x="0" y="528538"/>
            <a:ext cx="9144000" cy="886833"/>
          </a:xfrm>
        </p:spPr>
        <p:txBody>
          <a:bodyPr>
            <a:noAutofit/>
          </a:bodyPr>
          <a:lstStyle/>
          <a:p>
            <a:r>
              <a:rPr lang="en-US" dirty="0">
                <a:solidFill>
                  <a:srgbClr val="0227CE"/>
                </a:solidFill>
                <a:latin typeface="Times"/>
                <a:cs typeface="Times"/>
              </a:rPr>
              <a:t>Design Your Search To Maximize:</a:t>
            </a:r>
          </a:p>
        </p:txBody>
      </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2856C4-4627-5947-B2CE-64D0750D8E98}"/>
              </a:ext>
            </a:extLst>
          </p:cNvPr>
          <p:cNvSpPr>
            <a:spLocks noGrp="1"/>
          </p:cNvSpPr>
          <p:nvPr>
            <p:ph type="sldNum" sz="quarter" idx="10"/>
          </p:nvPr>
        </p:nvSpPr>
        <p:spPr/>
        <p:txBody>
          <a:bodyPr/>
          <a:lstStyle/>
          <a:p>
            <a:pPr>
              <a:defRPr/>
            </a:pPr>
            <a:fld id="{1AB996C8-73E2-ED42-9648-3A2E59FB1D91}" type="slidenum">
              <a:rPr lang="en-US" smtClean="0"/>
              <a:pPr>
                <a:defRPr/>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9224054"/>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C58FDDB-C674-5645-B69B-FE11A934FC7D}"/>
              </a:ext>
            </a:extLst>
          </p:cNvPr>
          <p:cNvSpPr txBox="1"/>
          <p:nvPr/>
        </p:nvSpPr>
        <p:spPr>
          <a:xfrm>
            <a:off x="604156" y="1832035"/>
            <a:ext cx="8082643" cy="4031873"/>
          </a:xfrm>
          <a:prstGeom prst="rect">
            <a:avLst/>
          </a:prstGeom>
          <a:noFill/>
        </p:spPr>
        <p:txBody>
          <a:bodyPr wrap="square" rtlCol="0">
            <a:spAutoFit/>
          </a:bodyPr>
          <a:lstStyle/>
          <a:p>
            <a:pPr marL="342900" indent="-342900">
              <a:lnSpc>
                <a:spcPct val="125000"/>
              </a:lnSpc>
              <a:buFont typeface="System Font Regular"/>
              <a:buChar char="−"/>
            </a:pPr>
            <a:r>
              <a:rPr lang="en-US" sz="2400" dirty="0">
                <a:latin typeface="Times" pitchFamily="2" charset="0"/>
              </a:rPr>
              <a:t>Assure the committee represents a diversity of faculty and opinions.</a:t>
            </a:r>
          </a:p>
          <a:p>
            <a:endParaRPr lang="en-US" sz="1000" dirty="0">
              <a:latin typeface="Times" pitchFamily="2" charset="0"/>
            </a:endParaRPr>
          </a:p>
          <a:p>
            <a:pPr marL="342900" indent="-342900">
              <a:buFont typeface="System Font Regular"/>
              <a:buChar char="−"/>
            </a:pPr>
            <a:r>
              <a:rPr lang="en-US" sz="2400" dirty="0">
                <a:latin typeface="Times" pitchFamily="2" charset="0"/>
              </a:rPr>
              <a:t>Plan meeting times so that all committee members can attend.</a:t>
            </a:r>
          </a:p>
          <a:p>
            <a:endParaRPr lang="en-US" sz="1000" dirty="0">
              <a:latin typeface="Times" pitchFamily="2" charset="0"/>
            </a:endParaRPr>
          </a:p>
          <a:p>
            <a:pPr marL="342900" indent="-342900">
              <a:buFont typeface="System Font Regular"/>
              <a:buChar char="−"/>
            </a:pPr>
            <a:r>
              <a:rPr lang="en-US" sz="2400" dirty="0">
                <a:latin typeface="Times" pitchFamily="2" charset="0"/>
              </a:rPr>
              <a:t>Create an AGENDA for each meeting.</a:t>
            </a:r>
          </a:p>
          <a:p>
            <a:endParaRPr lang="en-US" sz="1000" dirty="0">
              <a:latin typeface="Times" pitchFamily="2" charset="0"/>
            </a:endParaRPr>
          </a:p>
          <a:p>
            <a:pPr marL="342900" indent="-342900">
              <a:lnSpc>
                <a:spcPct val="125000"/>
              </a:lnSpc>
              <a:buFont typeface="System Font Regular"/>
              <a:buChar char="−"/>
            </a:pPr>
            <a:r>
              <a:rPr lang="en-US" sz="2400" dirty="0">
                <a:latin typeface="Times" pitchFamily="2" charset="0"/>
              </a:rPr>
              <a:t>Assure everyone gets a say.</a:t>
            </a:r>
          </a:p>
          <a:p>
            <a:r>
              <a:rPr lang="en-US" sz="2400" dirty="0">
                <a:latin typeface="Times" pitchFamily="2" charset="0"/>
              </a:rPr>
              <a:t>	- If needed have time limits for items.</a:t>
            </a:r>
          </a:p>
          <a:p>
            <a:endParaRPr lang="en-US" sz="1000" dirty="0">
              <a:latin typeface="Times" pitchFamily="2" charset="0"/>
            </a:endParaRPr>
          </a:p>
          <a:p>
            <a:pPr marL="342900" indent="-342900">
              <a:lnSpc>
                <a:spcPct val="125000"/>
              </a:lnSpc>
              <a:buFont typeface="System Font Regular"/>
              <a:buChar char="−"/>
            </a:pPr>
            <a:r>
              <a:rPr lang="en-US" sz="2400" dirty="0">
                <a:latin typeface="Times" pitchFamily="2" charset="0"/>
              </a:rPr>
              <a:t>Keep a record of decisions through careful minutes.</a:t>
            </a:r>
          </a:p>
          <a:p>
            <a:r>
              <a:rPr lang="en-US" sz="2400" dirty="0">
                <a:latin typeface="Times" pitchFamily="2" charset="0"/>
              </a:rPr>
              <a:t>	Refer to the minutes at the start of the next meeting. </a:t>
            </a:r>
          </a:p>
        </p:txBody>
      </p:sp>
      <p:sp>
        <p:nvSpPr>
          <p:cNvPr id="8" name="Tit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15987A-CC83-2949-9C75-4652E0F8D42C}"/>
              </a:ext>
            </a:extLst>
          </p:cNvPr>
          <p:cNvSpPr>
            <a:spLocks noGrp="1"/>
          </p:cNvSpPr>
          <p:nvPr>
            <p:ph type="title"/>
          </p:nvPr>
        </p:nvSpPr>
        <p:spPr/>
        <p:txBody>
          <a:bodyPr/>
          <a:lstStyle/>
          <a:p>
            <a:r>
              <a:rPr lang="en-US" dirty="0">
                <a:solidFill>
                  <a:srgbClr val="011893"/>
                </a:solidFill>
                <a:latin typeface="Times" pitchFamily="2" charset="0"/>
              </a:rPr>
              <a:t>Design Strategy 1: Committee Meetings</a:t>
            </a:r>
          </a:p>
        </p:txBody>
      </p:sp>
      <p:sp>
        <p:nvSpPr>
          <p:cNvPr id="9" name="Slide Number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926561C-D0E4-3542-A2E2-2CFB22C0BF3B}"/>
              </a:ext>
            </a:extLst>
          </p:cNvPr>
          <p:cNvSpPr>
            <a:spLocks noGrp="1"/>
          </p:cNvSpPr>
          <p:nvPr>
            <p:ph type="sldNum" sz="quarter" idx="10"/>
          </p:nvPr>
        </p:nvSpPr>
        <p:spPr/>
        <p:txBody>
          <a:bodyPr/>
          <a:lstStyle/>
          <a:p>
            <a:pPr>
              <a:defRPr/>
            </a:pPr>
            <a:fld id="{1AB996C8-73E2-ED42-9648-3A2E59FB1D91}" type="slidenum">
              <a:rPr lang="en-US" smtClean="0"/>
              <a:pPr>
                <a:defRPr/>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697660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3617" y="974500"/>
            <a:ext cx="8229600" cy="990600"/>
          </a:xfrm>
        </p:spPr>
        <p:txBody>
          <a:bodyPr/>
          <a:lstStyle/>
          <a:p>
            <a:r>
              <a:rPr lang="en-US" dirty="0">
                <a:solidFill>
                  <a:srgbClr val="011893"/>
                </a:solidFill>
                <a:latin typeface="Times"/>
                <a:cs typeface="Times"/>
              </a:rPr>
              <a:t>Design Strategy 2: Evaluation Tools</a:t>
            </a:r>
          </a:p>
        </p:txBody>
      </p:sp>
      <p:sp>
        <p:nvSpPr>
          <p:cNvPr id="3" name="Content Placeholder 2"/>
          <p:cNvSpPr>
            <a:spLocks noGrp="1"/>
          </p:cNvSpPr>
          <p:nvPr>
            <p:ph idx="1"/>
          </p:nvPr>
        </p:nvSpPr>
        <p:spPr>
          <a:xfrm>
            <a:off x="413617" y="2189952"/>
            <a:ext cx="8466667" cy="3535363"/>
          </a:xfrm>
        </p:spPr>
        <p:txBody>
          <a:bodyPr/>
          <a:lstStyle/>
          <a:p>
            <a:pPr lvl="1">
              <a:lnSpc>
                <a:spcPct val="125000"/>
              </a:lnSpc>
              <a:buFont typeface="System Font Regular"/>
              <a:buChar char="−"/>
            </a:pPr>
            <a:r>
              <a:rPr lang="en-US" sz="2400" dirty="0">
                <a:latin typeface="Times"/>
                <a:cs typeface="Times"/>
              </a:rPr>
              <a:t>Evaluation is a tiered process.</a:t>
            </a:r>
          </a:p>
          <a:p>
            <a:pPr marL="457200" lvl="1" indent="0">
              <a:lnSpc>
                <a:spcPct val="125000"/>
              </a:lnSpc>
              <a:buNone/>
            </a:pPr>
            <a:r>
              <a:rPr lang="en-US" sz="2400" dirty="0">
                <a:latin typeface="Times"/>
                <a:cs typeface="Times"/>
              </a:rPr>
              <a:t>	- Narrowing the pool; creating short-lists, etc.</a:t>
            </a:r>
          </a:p>
          <a:p>
            <a:pPr lvl="1">
              <a:lnSpc>
                <a:spcPct val="125000"/>
              </a:lnSpc>
              <a:buFont typeface="System Font Regular"/>
              <a:buChar char="−"/>
            </a:pPr>
            <a:r>
              <a:rPr lang="en-US" sz="2400" b="1" dirty="0">
                <a:solidFill>
                  <a:srgbClr val="FF0000"/>
                </a:solidFill>
                <a:latin typeface="Times"/>
                <a:cs typeface="Times"/>
              </a:rPr>
              <a:t>For each part, the s</a:t>
            </a:r>
            <a:r>
              <a:rPr lang="en-US" sz="2400" b="1" dirty="0">
                <a:solidFill>
                  <a:srgbClr val="FF0000"/>
                </a:solidFill>
                <a:latin typeface="Times"/>
                <a:ea typeface="Al Tarikh" charset="-78"/>
                <a:cs typeface="Times"/>
              </a:rPr>
              <a:t>earch committee should agree on candidate qualifications and evaluation criteria</a:t>
            </a:r>
            <a:r>
              <a:rPr lang="en-US" sz="2400" dirty="0">
                <a:latin typeface="Times"/>
                <a:ea typeface="Al Tarikh" charset="-78"/>
                <a:cs typeface="Times"/>
              </a:rPr>
              <a:t>.</a:t>
            </a:r>
          </a:p>
          <a:p>
            <a:pPr lvl="1">
              <a:lnSpc>
                <a:spcPct val="125000"/>
              </a:lnSpc>
              <a:buFont typeface="System Font Regular"/>
              <a:buChar char="−"/>
            </a:pPr>
            <a:r>
              <a:rPr lang="en-US" sz="2400" dirty="0">
                <a:latin typeface="Times"/>
                <a:ea typeface="Al Tarikh" charset="-78"/>
                <a:cs typeface="Times"/>
              </a:rPr>
              <a:t>Based on these qualifications and criteria, search committees should create evaluation tools.</a:t>
            </a:r>
          </a:p>
          <a:p>
            <a:pPr lvl="1">
              <a:lnSpc>
                <a:spcPct val="125000"/>
              </a:lnSpc>
              <a:buFont typeface="System Font Regular"/>
              <a:buChar char="−"/>
            </a:pPr>
            <a:r>
              <a:rPr lang="en-US" sz="2400" dirty="0">
                <a:latin typeface="Times"/>
                <a:cs typeface="Times"/>
              </a:rPr>
              <a:t>You may need different evaluations tools for different parts of the process. </a:t>
            </a:r>
          </a:p>
          <a:p>
            <a:pPr marL="457200" lvl="1" indent="0">
              <a:lnSpc>
                <a:spcPct val="125000"/>
              </a:lnSpc>
              <a:buNone/>
            </a:pPr>
            <a:endParaRPr lang="en-US" sz="2400" dirty="0">
              <a:latin typeface="Times"/>
              <a:ea typeface="Al Tarikh" charset="-78"/>
              <a:cs typeface="Times"/>
            </a:endParaRPr>
          </a:p>
          <a:p>
            <a:pPr marL="457200" lvl="1" indent="0">
              <a:buNone/>
            </a:pPr>
            <a:endParaRPr lang="en-US" sz="800" dirty="0">
              <a:latin typeface="Times"/>
              <a:ea typeface="Al Tarikh" charset="-78"/>
              <a:cs typeface="Times"/>
            </a:endParaRPr>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CEC69C-76F4-734D-B67B-8F159B814791}"/>
              </a:ext>
            </a:extLst>
          </p:cNvPr>
          <p:cNvSpPr>
            <a:spLocks noGrp="1"/>
          </p:cNvSpPr>
          <p:nvPr>
            <p:ph type="sldNum" sz="quarter" idx="10"/>
          </p:nvPr>
        </p:nvSpPr>
        <p:spPr/>
        <p:txBody>
          <a:bodyPr/>
          <a:lstStyle/>
          <a:p>
            <a:pPr>
              <a:defRPr/>
            </a:pPr>
            <a:fld id="{3E7C7EA8-6473-1746-B49E-DCEC5F745B7E}" type="slidenum">
              <a:rPr lang="en-US" smtClean="0"/>
              <a:pPr>
                <a:defRPr/>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525585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70305"/>
            <a:ext cx="9039851" cy="1360998"/>
          </a:xfrm>
        </p:spPr>
        <p:txBody>
          <a:bodyPr/>
          <a:lstStyle/>
          <a:p>
            <a:r>
              <a:rPr lang="en-US" sz="3600" dirty="0">
                <a:solidFill>
                  <a:srgbClr val="011893"/>
                </a:solidFill>
                <a:latin typeface="Times" pitchFamily="2" charset="0"/>
              </a:rPr>
              <a:t>Agenda</a:t>
            </a:r>
          </a:p>
        </p:txBody>
      </p:sp>
      <p:sp>
        <p:nvSpPr>
          <p:cNvPr id="3" name="Content Placeholder 2"/>
          <p:cNvSpPr>
            <a:spLocks noGrp="1"/>
          </p:cNvSpPr>
          <p:nvPr>
            <p:ph idx="1"/>
          </p:nvPr>
        </p:nvSpPr>
        <p:spPr>
          <a:xfrm>
            <a:off x="1588576" y="1964280"/>
            <a:ext cx="7328918" cy="5813280"/>
          </a:xfrm>
        </p:spPr>
        <p:txBody>
          <a:bodyPr/>
          <a:lstStyle/>
          <a:p>
            <a:pPr marL="457200" indent="-457200">
              <a:buFont typeface="+mj-lt"/>
              <a:buAutoNum type="arabicPeriod"/>
            </a:pPr>
            <a:r>
              <a:rPr lang="en-US" sz="2700" dirty="0">
                <a:latin typeface="Times"/>
                <a:cs typeface="Times"/>
              </a:rPr>
              <a:t>Background</a:t>
            </a:r>
          </a:p>
          <a:p>
            <a:pPr marL="457200" indent="-457200">
              <a:buFont typeface="+mj-lt"/>
              <a:buAutoNum type="arabicPeriod"/>
            </a:pPr>
            <a:r>
              <a:rPr lang="en-US" sz="2700" dirty="0">
                <a:latin typeface="Times"/>
                <a:cs typeface="Times"/>
              </a:rPr>
              <a:t>Deepening the pool</a:t>
            </a:r>
          </a:p>
          <a:p>
            <a:pPr marL="457200" indent="-457200">
              <a:buFont typeface="+mj-lt"/>
              <a:buAutoNum type="arabicPeriod"/>
            </a:pPr>
            <a:r>
              <a:rPr lang="en-US" sz="2700" dirty="0">
                <a:latin typeface="Times"/>
                <a:cs typeface="Times"/>
              </a:rPr>
              <a:t>Better searches by design </a:t>
            </a:r>
          </a:p>
          <a:p>
            <a:pPr marL="458788" lvl="1" indent="0">
              <a:buNone/>
            </a:pPr>
            <a:r>
              <a:rPr lang="en-US" sz="2700" dirty="0">
                <a:latin typeface="Times"/>
                <a:cs typeface="Times"/>
              </a:rPr>
              <a:t>Reducing the effect of blinds spots and hidden biases &amp; improving the search process.</a:t>
            </a:r>
          </a:p>
          <a:p>
            <a:pPr marL="457200" indent="-457200">
              <a:buFont typeface="+mj-lt"/>
              <a:buAutoNum type="arabicPeriod"/>
            </a:pPr>
            <a:r>
              <a:rPr lang="en-US" sz="2700" dirty="0">
                <a:latin typeface="Times"/>
                <a:cs typeface="Times"/>
              </a:rPr>
              <a:t>Avoiding the slippery slope </a:t>
            </a:r>
          </a:p>
          <a:p>
            <a:pPr marL="457200" indent="-457200">
              <a:buFont typeface="+mj-lt"/>
              <a:buAutoNum type="arabicPeriod"/>
            </a:pPr>
            <a:r>
              <a:rPr lang="en-US" sz="2700" dirty="0">
                <a:latin typeface="Times"/>
                <a:cs typeface="Times"/>
              </a:rPr>
              <a:t>Interviews</a:t>
            </a:r>
          </a:p>
          <a:p>
            <a:pPr marL="457200" indent="-457200">
              <a:buFont typeface="+mj-lt"/>
              <a:buAutoNum type="arabicPeriod"/>
            </a:pPr>
            <a:r>
              <a:rPr lang="en-US" sz="2700" dirty="0">
                <a:latin typeface="Times"/>
                <a:cs typeface="Times"/>
              </a:rPr>
              <a:t>After the search</a:t>
            </a:r>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47CCAA-B796-554B-AE5D-03F903D8B71E}"/>
              </a:ext>
            </a:extLst>
          </p:cNvPr>
          <p:cNvSpPr>
            <a:spLocks noGrp="1"/>
          </p:cNvSpPr>
          <p:nvPr>
            <p:ph type="sldNum" sz="quarter" idx="10"/>
          </p:nvPr>
        </p:nvSpPr>
        <p:spPr>
          <a:xfrm>
            <a:off x="6553199" y="6356350"/>
            <a:ext cx="2343665" cy="501650"/>
          </a:xfrm>
        </p:spPr>
        <p:txBody>
          <a:bodyPr/>
          <a:lstStyle/>
          <a:p>
            <a:pPr>
              <a:defRPr/>
            </a:pPr>
            <a:fld id="{3E7C7EA8-6473-1746-B49E-DCEC5F745B7E}" type="slidenum">
              <a:rPr lang="en-US" smtClean="0"/>
              <a:pPr>
                <a:defRPr/>
              </a:pPr>
              <a:t>1</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331"/>
            <a:ext cx="8229600" cy="990600"/>
          </a:xfrm>
        </p:spPr>
        <p:txBody>
          <a:bodyPr/>
          <a:lstStyle/>
          <a:p>
            <a:r>
              <a:rPr lang="en-US" dirty="0">
                <a:solidFill>
                  <a:srgbClr val="011893"/>
                </a:solidFill>
                <a:latin typeface="Times"/>
                <a:cs typeface="Times"/>
              </a:rPr>
              <a:t>Example Evaluation Tool</a:t>
            </a:r>
          </a:p>
        </p:txBody>
      </p:sp>
      <p:sp>
        <p:nvSpPr>
          <p:cNvPr id="3" name="Content Placeholder 2"/>
          <p:cNvSpPr>
            <a:spLocks noGrp="1"/>
          </p:cNvSpPr>
          <p:nvPr>
            <p:ph idx="1"/>
          </p:nvPr>
        </p:nvSpPr>
        <p:spPr>
          <a:xfrm>
            <a:off x="413617" y="2189952"/>
            <a:ext cx="8466667" cy="3535363"/>
          </a:xfrm>
        </p:spPr>
        <p:txBody>
          <a:bodyPr/>
          <a:lstStyle/>
          <a:p>
            <a:pPr marL="457200" lvl="1" indent="0">
              <a:lnSpc>
                <a:spcPct val="125000"/>
              </a:lnSpc>
              <a:buNone/>
            </a:pPr>
            <a:endParaRPr lang="en-US" sz="2400" dirty="0">
              <a:latin typeface="Times"/>
              <a:ea typeface="Al Tarikh" charset="-78"/>
              <a:cs typeface="Times"/>
            </a:endParaRPr>
          </a:p>
          <a:p>
            <a:pPr marL="457200" lvl="1" indent="0">
              <a:buNone/>
            </a:pPr>
            <a:endParaRPr lang="en-US" sz="800" dirty="0">
              <a:latin typeface="Times"/>
              <a:ea typeface="Al Tarikh" charset="-78"/>
              <a:cs typeface="Times"/>
            </a:endParaRPr>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CEC69C-76F4-734D-B67B-8F159B814791}"/>
              </a:ext>
            </a:extLst>
          </p:cNvPr>
          <p:cNvSpPr>
            <a:spLocks noGrp="1"/>
          </p:cNvSpPr>
          <p:nvPr>
            <p:ph type="sldNum" sz="quarter" idx="10"/>
          </p:nvPr>
        </p:nvSpPr>
        <p:spPr/>
        <p:txBody>
          <a:bodyPr/>
          <a:lstStyle/>
          <a:p>
            <a:pPr>
              <a:defRPr/>
            </a:pPr>
            <a:fld id="{3E7C7EA8-6473-1746-B49E-DCEC5F745B7E}" type="slidenum">
              <a:rPr lang="en-US" smtClean="0"/>
              <a:pPr>
                <a:defRPr/>
              </a:pPr>
              <a:t>19</a:t>
            </a:fld>
            <a:endParaRPr lang="en-US" dirty="0"/>
          </a:p>
        </p:txBody>
      </p:sp>
      <p:graphicFrame>
        <p:nvGraphicFramePr>
          <p:cNvPr id="4" name="Tabl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F4A879-2731-734C-BA89-D233CCDFD38F}"/>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225126"/>
              </p:ext>
            </p:extLst>
          </p:nvPr>
        </p:nvGraphicFramePr>
        <p:xfrm>
          <a:off x="729018" y="1795096"/>
          <a:ext cx="7835864" cy="3387740"/>
        </p:xfrm>
        <a:graphic>
          <a:graphicData uri="http://schemas.openxmlformats.org/drawingml/2006/table">
            <a:tbl>
              <a:tblPr firstRow="1" bandRow="1">
                <a:tableStyleId>{5C22544A-7EE6-4342-B048-85BDC9FD1C3A}</a:tableStyleId>
              </a:tblPr>
              <a:tblGrid>
                <a:gridCol w="109203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637165759"/>
                    </a:ext>
                  </a:extLst>
                </a:gridCol>
                <a:gridCol w="110763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948639613"/>
                    </a:ext>
                  </a:extLst>
                </a:gridCol>
                <a:gridCol w="187872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234668434"/>
                    </a:ext>
                  </a:extLst>
                </a:gridCol>
                <a:gridCol w="171678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372714736"/>
                    </a:ext>
                  </a:extLst>
                </a:gridCol>
                <a:gridCol w="204067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245532664"/>
                    </a:ext>
                  </a:extLst>
                </a:gridCol>
              </a:tblGrid>
              <a:tr h="1096770">
                <a:tc>
                  <a:txBody>
                    <a:bodyPr/>
                    <a:lstStyle/>
                    <a:p>
                      <a:pPr algn="ctr"/>
                      <a:r>
                        <a:rPr lang="en-US" dirty="0">
                          <a:solidFill>
                            <a:schemeClr val="bg1"/>
                          </a:solidFill>
                        </a:rPr>
                        <a:t>Name</a:t>
                      </a:r>
                    </a:p>
                  </a:txBody>
                  <a:tcPr anchor="ctr"/>
                </a:tc>
                <a:tc>
                  <a:txBody>
                    <a:bodyPr/>
                    <a:lstStyle/>
                    <a:p>
                      <a:pPr algn="ctr"/>
                      <a:r>
                        <a:rPr lang="en-US" dirty="0"/>
                        <a:t>Has PhD</a:t>
                      </a:r>
                    </a:p>
                  </a:txBody>
                  <a:tcPr/>
                </a:tc>
                <a:tc>
                  <a:txBody>
                    <a:bodyPr/>
                    <a:lstStyle/>
                    <a:p>
                      <a:pPr algn="ctr"/>
                      <a:r>
                        <a:rPr lang="en-US" dirty="0"/>
                        <a:t>Evidence of Research Productivity</a:t>
                      </a:r>
                    </a:p>
                  </a:txBody>
                  <a:tcPr/>
                </a:tc>
                <a:tc>
                  <a:txBody>
                    <a:bodyPr/>
                    <a:lstStyle/>
                    <a:p>
                      <a:pPr algn="ctr"/>
                      <a:r>
                        <a:rPr lang="en-US" dirty="0"/>
                        <a:t>Evidence of Teaching Effectiveness</a:t>
                      </a:r>
                    </a:p>
                  </a:txBody>
                  <a:tcPr/>
                </a:tc>
                <a:tc>
                  <a:txBody>
                    <a:bodyPr/>
                    <a:lstStyle/>
                    <a:p>
                      <a:pPr algn="ctr"/>
                      <a:r>
                        <a:rPr lang="en-US" dirty="0"/>
                        <a:t>Evidence of Ability to Make Contributions to Departments &amp; UD</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45512238"/>
                  </a:ext>
                </a:extLst>
              </a:tr>
              <a:tr h="549755">
                <a:tc>
                  <a:txBody>
                    <a:bodyPr/>
                    <a:lstStyle/>
                    <a:p>
                      <a:pPr algn="ctr"/>
                      <a:r>
                        <a:rPr lang="en-US" dirty="0"/>
                        <a:t>Dr. A</a:t>
                      </a:r>
                    </a:p>
                  </a:txBody>
                  <a:tcPr anchor="ctr"/>
                </a:tc>
                <a:tc>
                  <a:txBody>
                    <a:bodyPr/>
                    <a:lstStyle/>
                    <a:p>
                      <a:pPr algn="ctr"/>
                      <a:r>
                        <a:rPr lang="en-US" dirty="0"/>
                        <a:t>Y/N</a:t>
                      </a:r>
                    </a:p>
                  </a:txBody>
                  <a:tcPr anchor="ctr"/>
                </a:tc>
                <a:tc>
                  <a:txBody>
                    <a:bodyPr/>
                    <a:lstStyle/>
                    <a:p>
                      <a:pPr algn="ct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125253627"/>
                  </a:ext>
                </a:extLst>
              </a:tr>
              <a:tr h="549755">
                <a:tc>
                  <a:txBody>
                    <a:bodyPr/>
                    <a:lstStyle/>
                    <a:p>
                      <a:pPr algn="ctr"/>
                      <a:r>
                        <a:rPr lang="en-US" dirty="0"/>
                        <a:t>Dr. B</a:t>
                      </a:r>
                    </a:p>
                  </a:txBody>
                  <a:tcPr anchor="ctr"/>
                </a:tc>
                <a:tc>
                  <a:txBody>
                    <a:bodyPr/>
                    <a:lstStyle/>
                    <a:p>
                      <a:pPr algn="ctr"/>
                      <a:r>
                        <a:rPr lang="en-US" dirty="0"/>
                        <a:t>Y/N</a:t>
                      </a:r>
                    </a:p>
                  </a:txBody>
                  <a:tcPr anchor="ctr"/>
                </a:tc>
                <a:tc>
                  <a:txBody>
                    <a:bodyPr/>
                    <a:lstStyle/>
                    <a:p>
                      <a:pPr algn="ct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765895106"/>
                  </a:ext>
                </a:extLst>
              </a:tr>
              <a:tr h="549755">
                <a:tc>
                  <a:txBody>
                    <a:bodyPr/>
                    <a:lstStyle/>
                    <a:p>
                      <a:pPr algn="ctr"/>
                      <a:r>
                        <a:rPr lang="en-US" dirty="0"/>
                        <a:t>Dr. C</a:t>
                      </a:r>
                    </a:p>
                  </a:txBody>
                  <a:tcPr anchor="ctr"/>
                </a:tc>
                <a:tc>
                  <a:txBody>
                    <a:bodyPr/>
                    <a:lstStyle/>
                    <a:p>
                      <a:pPr algn="ctr"/>
                      <a:r>
                        <a:rPr lang="en-US" dirty="0"/>
                        <a:t>Y/N</a:t>
                      </a:r>
                    </a:p>
                  </a:txBody>
                  <a:tcPr anchor="ctr"/>
                </a:tc>
                <a:tc>
                  <a:txBody>
                    <a:bodyPr/>
                    <a:lstStyle/>
                    <a:p>
                      <a:pPr algn="ct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479940286"/>
                  </a:ext>
                </a:extLst>
              </a:tr>
              <a:tr h="549755">
                <a:tc>
                  <a:txBody>
                    <a:bodyPr/>
                    <a:lstStyle/>
                    <a:p>
                      <a:pPr algn="ctr"/>
                      <a:r>
                        <a:rPr lang="en-US" dirty="0"/>
                        <a:t>Dr.  D</a:t>
                      </a:r>
                    </a:p>
                  </a:txBody>
                  <a:tcPr anchor="ctr"/>
                </a:tc>
                <a:tc>
                  <a:txBody>
                    <a:bodyPr/>
                    <a:lstStyle/>
                    <a:p>
                      <a:pPr algn="ctr"/>
                      <a:r>
                        <a:rPr lang="en-US" dirty="0"/>
                        <a:t>Y/N</a:t>
                      </a:r>
                    </a:p>
                  </a:txBody>
                  <a:tcPr anchor="ctr"/>
                </a:tc>
                <a:tc>
                  <a:txBody>
                    <a:bodyPr/>
                    <a:lstStyle/>
                    <a:p>
                      <a:pPr algn="ct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717252860"/>
                  </a:ext>
                </a:extLst>
              </a:tr>
            </a:tbl>
          </a:graphicData>
        </a:graphic>
      </p:graphicFrame>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672BB4-4485-2D4D-81F5-EA008B1DBDCF}"/>
              </a:ext>
            </a:extLst>
          </p:cNvPr>
          <p:cNvSpPr txBox="1"/>
          <p:nvPr/>
        </p:nvSpPr>
        <p:spPr>
          <a:xfrm>
            <a:off x="296018" y="5419399"/>
            <a:ext cx="8701864" cy="992579"/>
          </a:xfrm>
          <a:prstGeom prst="rect">
            <a:avLst/>
          </a:prstGeom>
          <a:noFill/>
        </p:spPr>
        <p:txBody>
          <a:bodyPr wrap="square" rtlCol="0">
            <a:spAutoFit/>
          </a:bodyPr>
          <a:lstStyle/>
          <a:p>
            <a:pPr marL="457200" indent="-457200">
              <a:lnSpc>
                <a:spcPct val="125000"/>
              </a:lnSpc>
              <a:buFontTx/>
              <a:buChar char="-"/>
            </a:pPr>
            <a:r>
              <a:rPr lang="en-US" sz="2400" dirty="0">
                <a:latin typeface="Times" pitchFamily="2" charset="0"/>
              </a:rPr>
              <a:t>If in doubt, keep the person in the pool.</a:t>
            </a:r>
          </a:p>
          <a:p>
            <a:pPr marL="457200" indent="-457200">
              <a:lnSpc>
                <a:spcPct val="125000"/>
              </a:lnSpc>
              <a:buFontTx/>
              <a:buChar char="-"/>
            </a:pPr>
            <a:r>
              <a:rPr lang="en-US" sz="2400" dirty="0">
                <a:latin typeface="Times" pitchFamily="2" charset="0"/>
              </a:rPr>
              <a:t>Use more fine-tuned criteria for other stages of the process.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6228570"/>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0" y="966235"/>
            <a:ext cx="9144000" cy="990600"/>
          </a:xfrm>
        </p:spPr>
        <p:txBody>
          <a:bodyPr>
            <a:noAutofit/>
          </a:bodyPr>
          <a:lstStyle/>
          <a:p>
            <a:pPr algn="ctr">
              <a:lnSpc>
                <a:spcPct val="125000"/>
              </a:lnSpc>
            </a:pPr>
            <a:r>
              <a:rPr lang="en-US" sz="3000" dirty="0">
                <a:solidFill>
                  <a:srgbClr val="0228D6"/>
                </a:solidFill>
                <a:latin typeface="Times" pitchFamily="2" charset="0"/>
                <a:cs typeface="Arial" panose="020B0604020202020204" pitchFamily="34" charset="0"/>
              </a:rPr>
              <a:t>Design Strategy 3: Optimize Conditions for Evaluation </a:t>
            </a:r>
          </a:p>
        </p:txBody>
      </p:sp>
      <p:sp>
        <p:nvSpPr>
          <p:cNvPr id="6" name="Content Placeholder 2"/>
          <p:cNvSpPr>
            <a:spLocks noGrp="1"/>
          </p:cNvSpPr>
          <p:nvPr>
            <p:ph idx="1"/>
          </p:nvPr>
        </p:nvSpPr>
        <p:spPr>
          <a:xfrm>
            <a:off x="1" y="1956835"/>
            <a:ext cx="9143999" cy="3215194"/>
          </a:xfrm>
        </p:spPr>
        <p:txBody>
          <a:bodyPr>
            <a:noAutofit/>
          </a:bodyPr>
          <a:lstStyle/>
          <a:p>
            <a:pPr lvl="1">
              <a:lnSpc>
                <a:spcPct val="120000"/>
              </a:lnSpc>
            </a:pPr>
            <a:r>
              <a:rPr lang="en-US" sz="2500" dirty="0">
                <a:solidFill>
                  <a:srgbClr val="0432FF"/>
                </a:solidFill>
                <a:latin typeface="Times" pitchFamily="2" charset="0"/>
              </a:rPr>
              <a:t>Minimize distractions </a:t>
            </a:r>
            <a:r>
              <a:rPr lang="en-US" sz="2500" dirty="0">
                <a:latin typeface="Times" pitchFamily="2" charset="0"/>
              </a:rPr>
              <a:t>such as exhaustion, hunger, competing activities.</a:t>
            </a:r>
          </a:p>
          <a:p>
            <a:pPr marL="457200" lvl="1" indent="0">
              <a:lnSpc>
                <a:spcPct val="120000"/>
              </a:lnSpc>
              <a:buNone/>
            </a:pPr>
            <a:r>
              <a:rPr lang="en-US" sz="2500" dirty="0">
                <a:latin typeface="Times" pitchFamily="2" charset="0"/>
              </a:rPr>
              <a:t>	Distractions increase the probability of defaulting to </a:t>
            </a:r>
          </a:p>
          <a:p>
            <a:pPr marL="457200" lvl="1" indent="0">
              <a:lnSpc>
                <a:spcPct val="120000"/>
              </a:lnSpc>
              <a:buNone/>
            </a:pPr>
            <a:r>
              <a:rPr lang="en-US" sz="2500" dirty="0">
                <a:latin typeface="Times" pitchFamily="2" charset="0"/>
              </a:rPr>
              <a:t>	intuitive, often unjustified, conclusions.</a:t>
            </a:r>
          </a:p>
          <a:p>
            <a:pPr marL="457200" lvl="1" indent="0">
              <a:lnSpc>
                <a:spcPct val="120000"/>
              </a:lnSpc>
              <a:buNone/>
            </a:pPr>
            <a:endParaRPr lang="en-US" sz="1000" dirty="0">
              <a:latin typeface="Times" pitchFamily="2" charset="0"/>
            </a:endParaRPr>
          </a:p>
          <a:p>
            <a:pPr lvl="1">
              <a:lnSpc>
                <a:spcPct val="120000"/>
              </a:lnSpc>
            </a:pPr>
            <a:r>
              <a:rPr lang="en-US" sz="2500" dirty="0">
                <a:solidFill>
                  <a:srgbClr val="0432FF"/>
                </a:solidFill>
                <a:latin typeface="Times" pitchFamily="2" charset="0"/>
              </a:rPr>
              <a:t>Randomize</a:t>
            </a:r>
            <a:r>
              <a:rPr lang="en-US" sz="2500" b="1" dirty="0">
                <a:latin typeface="Times" pitchFamily="2" charset="0"/>
              </a:rPr>
              <a:t> </a:t>
            </a:r>
            <a:r>
              <a:rPr lang="en-US" sz="2500" dirty="0">
                <a:latin typeface="Times" pitchFamily="2" charset="0"/>
              </a:rPr>
              <a:t>the order of candidate applications for each reviewer. </a:t>
            </a:r>
          </a:p>
          <a:p>
            <a:pPr marL="457200" lvl="1" indent="0">
              <a:lnSpc>
                <a:spcPct val="120000"/>
              </a:lnSpc>
              <a:buNone/>
            </a:pPr>
            <a:endParaRPr lang="en-US" sz="1000" dirty="0">
              <a:latin typeface="Times" pitchFamily="2" charset="0"/>
            </a:endParaRPr>
          </a:p>
          <a:p>
            <a:pPr lvl="1">
              <a:lnSpc>
                <a:spcPct val="120000"/>
              </a:lnSpc>
            </a:pPr>
            <a:r>
              <a:rPr lang="en-US" sz="2500" dirty="0">
                <a:solidFill>
                  <a:srgbClr val="0432FF"/>
                </a:solidFill>
                <a:latin typeface="Times" pitchFamily="2" charset="0"/>
              </a:rPr>
              <a:t>Compare candidates </a:t>
            </a:r>
            <a:r>
              <a:rPr lang="en-US" sz="2500" dirty="0">
                <a:latin typeface="Times" pitchFamily="2" charset="0"/>
              </a:rPr>
              <a:t>while scoring instead of evaluating them individually. </a:t>
            </a:r>
          </a:p>
          <a:p>
            <a:pPr lvl="2">
              <a:buNone/>
            </a:pPr>
            <a:endParaRPr lang="en-US" sz="2700" dirty="0"/>
          </a:p>
        </p:txBody>
      </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E244BF-DE0E-7949-9C50-6E9D0D85922E}"/>
              </a:ext>
            </a:extLst>
          </p:cNvPr>
          <p:cNvSpPr>
            <a:spLocks noGrp="1"/>
          </p:cNvSpPr>
          <p:nvPr>
            <p:ph type="sldNum" sz="quarter" idx="10"/>
          </p:nvPr>
        </p:nvSpPr>
        <p:spPr/>
        <p:txBody>
          <a:bodyPr/>
          <a:lstStyle/>
          <a:p>
            <a:pPr>
              <a:defRPr/>
            </a:pPr>
            <a:fld id="{3E7C7EA8-6473-1746-B49E-DCEC5F745B7E}" type="slidenum">
              <a:rPr lang="en-US" smtClean="0"/>
              <a:pPr>
                <a:defRPr/>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255094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 y="2524269"/>
            <a:ext cx="9144000" cy="507831"/>
          </a:xfrm>
          <a:prstGeom prst="rect">
            <a:avLst/>
          </a:prstGeom>
          <a:noFill/>
        </p:spPr>
        <p:txBody>
          <a:bodyPr wrap="square" rtlCol="0">
            <a:spAutoFit/>
          </a:bodyPr>
          <a:lstStyle/>
          <a:p>
            <a:pPr lvl="1" algn="ctr"/>
            <a:r>
              <a:rPr lang="en-US" sz="2700" dirty="0">
                <a:latin typeface="Times"/>
                <a:cs typeface="Times"/>
              </a:rPr>
              <a:t>Script: “A Committee Meeting”</a:t>
            </a:r>
            <a:endParaRPr lang="en-US" dirty="0"/>
          </a:p>
        </p:txBody>
      </p:sp>
      <p:sp>
        <p:nvSpPr>
          <p:cNvPr id="4" name="Title 1"/>
          <p:cNvSpPr txBox="1">
            <a:spLocks/>
          </p:cNvSpPr>
          <p:nvPr/>
        </p:nvSpPr>
        <p:spPr bwMode="auto">
          <a:xfrm>
            <a:off x="0" y="1289703"/>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3200" dirty="0">
                <a:solidFill>
                  <a:srgbClr val="011893"/>
                </a:solidFill>
                <a:latin typeface="Times" pitchFamily="2" charset="0"/>
                <a:ea typeface="Geneva" pitchFamily="-65" charset="-128"/>
                <a:cs typeface="Geneva" pitchFamily="-65" charset="-128"/>
              </a:rPr>
              <a:t>Group Discussion: 10 Minutes</a:t>
            </a:r>
            <a:endParaRPr kumimoji="0" lang="en-US" sz="3200" b="0" i="0" u="none" strike="noStrike" kern="1200" cap="none" spc="0" normalizeH="0" baseline="0" noProof="0" dirty="0">
              <a:ln>
                <a:noFill/>
              </a:ln>
              <a:solidFill>
                <a:srgbClr val="011893"/>
              </a:solidFill>
              <a:effectLst/>
              <a:uLnTx/>
              <a:uFillTx/>
              <a:latin typeface="Times" pitchFamily="2" charset="0"/>
              <a:ea typeface="Geneva" pitchFamily="-65" charset="-128"/>
              <a:cs typeface="Geneva" pitchFamily="-65" charset="-128"/>
            </a:endParaRPr>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AE7B20-A883-ED42-ADB9-5993E164C84F}"/>
              </a:ext>
            </a:extLst>
          </p:cNvPr>
          <p:cNvSpPr>
            <a:spLocks noGrp="1"/>
          </p:cNvSpPr>
          <p:nvPr>
            <p:ph type="sldNum" sz="quarter" idx="10"/>
          </p:nvPr>
        </p:nvSpPr>
        <p:spPr/>
        <p:txBody>
          <a:bodyPr/>
          <a:lstStyle/>
          <a:p>
            <a:pPr>
              <a:defRPr/>
            </a:pPr>
            <a:fld id="{C6F9DA7C-420A-3E41-AB70-5B45FBCDB6CC}" type="slidenum">
              <a:rPr lang="en-US" smtClean="0"/>
              <a:pPr>
                <a:defRPr/>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3205244"/>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2182"/>
            <a:ext cx="8229600" cy="990600"/>
          </a:xfrm>
        </p:spPr>
        <p:txBody>
          <a:bodyPr/>
          <a:lstStyle/>
          <a:p>
            <a:pPr lvl="0"/>
            <a:r>
              <a:rPr lang="en-US" sz="3600" dirty="0">
                <a:solidFill>
                  <a:srgbClr val="011893"/>
                </a:solidFill>
                <a:latin typeface="Times"/>
                <a:ea typeface="Al Tarikh" charset="-78"/>
                <a:cs typeface="Times"/>
              </a:rPr>
              <a:t>Avoiding the Slippery Slope</a:t>
            </a:r>
          </a:p>
        </p:txBody>
      </p:sp>
      <p:sp>
        <p:nvSpPr>
          <p:cNvPr id="3" name="Content Placeholder 2"/>
          <p:cNvSpPr>
            <a:spLocks noGrp="1"/>
          </p:cNvSpPr>
          <p:nvPr>
            <p:ph idx="1"/>
          </p:nvPr>
        </p:nvSpPr>
        <p:spPr>
          <a:xfrm>
            <a:off x="0" y="2417286"/>
            <a:ext cx="9144000" cy="4726084"/>
          </a:xfrm>
        </p:spPr>
        <p:txBody>
          <a:bodyPr/>
          <a:lstStyle/>
          <a:p>
            <a:pPr marL="1373188" lvl="2" indent="-473075">
              <a:buNone/>
            </a:pPr>
            <a:r>
              <a:rPr lang="en-US" sz="2400" dirty="0">
                <a:solidFill>
                  <a:srgbClr val="0228D6"/>
                </a:solidFill>
                <a:latin typeface="Times"/>
                <a:ea typeface="Al Tarikh" charset="-78"/>
                <a:cs typeface="Times"/>
              </a:rPr>
              <a:t>Q: </a:t>
            </a:r>
            <a:r>
              <a:rPr lang="en-US" sz="2400" dirty="0">
                <a:latin typeface="Times"/>
                <a:ea typeface="Al Tarikh" charset="-78"/>
                <a:cs typeface="Times"/>
              </a:rPr>
              <a:t>Some people in my committee speak up early </a:t>
            </a:r>
          </a:p>
          <a:p>
            <a:pPr marL="1373188" lvl="2" indent="-473075">
              <a:buNone/>
            </a:pPr>
            <a:r>
              <a:rPr lang="en-US" sz="2400" dirty="0">
                <a:latin typeface="Times"/>
                <a:ea typeface="Al Tarikh" charset="-78"/>
                <a:cs typeface="Times"/>
              </a:rPr>
              <a:t>     and assertively, causing others to abandon their</a:t>
            </a:r>
          </a:p>
          <a:p>
            <a:pPr marL="1373188" lvl="2" indent="-473075">
              <a:lnSpc>
                <a:spcPct val="120000"/>
              </a:lnSpc>
              <a:buNone/>
            </a:pPr>
            <a:r>
              <a:rPr lang="en-US" sz="2400" dirty="0">
                <a:latin typeface="Times"/>
                <a:ea typeface="Al Tarikh" charset="-78"/>
                <a:cs typeface="Times"/>
              </a:rPr>
              <a:t>     opinions and fall in line with that individual.</a:t>
            </a:r>
          </a:p>
          <a:p>
            <a:pPr marL="1373188" lvl="2" indent="-473075">
              <a:lnSpc>
                <a:spcPct val="120000"/>
              </a:lnSpc>
              <a:buNone/>
            </a:pPr>
            <a:r>
              <a:rPr lang="en-US" sz="2400" dirty="0">
                <a:latin typeface="Times"/>
                <a:ea typeface="Al Tarikh" charset="-78"/>
                <a:cs typeface="Times"/>
              </a:rPr>
              <a:t>     </a:t>
            </a:r>
            <a:r>
              <a:rPr lang="en-US" sz="2400" i="1" dirty="0">
                <a:latin typeface="Times"/>
                <a:ea typeface="Al Tarikh" charset="-78"/>
                <a:cs typeface="Times"/>
              </a:rPr>
              <a:t>How can we avoid that? </a:t>
            </a:r>
          </a:p>
          <a:p>
            <a:pPr marL="1373188" lvl="2" indent="-473075">
              <a:lnSpc>
                <a:spcPct val="120000"/>
              </a:lnSpc>
              <a:buNone/>
            </a:pPr>
            <a:endParaRPr lang="en-US" sz="1000" i="1" dirty="0">
              <a:latin typeface="Times"/>
              <a:ea typeface="Al Tarikh" charset="-78"/>
              <a:cs typeface="Times"/>
            </a:endParaRPr>
          </a:p>
          <a:p>
            <a:pPr marL="1373188" lvl="2" indent="-473075">
              <a:lnSpc>
                <a:spcPct val="120000"/>
              </a:lnSpc>
              <a:buNone/>
            </a:pPr>
            <a:endParaRPr lang="en-US" sz="2400" b="1" dirty="0">
              <a:latin typeface="Times"/>
              <a:ea typeface="Al Tarikh" charset="-78"/>
              <a:cs typeface="Times"/>
            </a:endParaRPr>
          </a:p>
        </p:txBody>
      </p:sp>
      <p:pic>
        <p:nvPicPr>
          <p:cNvPr id="5" name="Picture 4" descr="image.png"/>
          <p:cNvPicPr>
            <a:picLocks noChangeAspect="1"/>
          </p:cNvPicPr>
          <p:nvPr/>
        </p:nvPicPr>
        <p:blipFill>
          <a:blip r:embed="rId3"/>
          <a:stretch>
            <a:fillRect/>
          </a:stretch>
        </p:blipFill>
        <p:spPr>
          <a:xfrm>
            <a:off x="7138166" y="1"/>
            <a:ext cx="2005833" cy="2417286"/>
          </a:xfrm>
          <a:prstGeom prst="rect">
            <a:avLst/>
          </a:prstGeom>
        </p:spPr>
      </p:pic>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291873-9671-234F-A1B6-5EACA447E613}"/>
              </a:ext>
            </a:extLst>
          </p:cNvPr>
          <p:cNvSpPr>
            <a:spLocks noGrp="1"/>
          </p:cNvSpPr>
          <p:nvPr>
            <p:ph type="sldNum" sz="quarter" idx="10"/>
          </p:nvPr>
        </p:nvSpPr>
        <p:spPr/>
        <p:txBody>
          <a:bodyPr/>
          <a:lstStyle/>
          <a:p>
            <a:pPr>
              <a:defRPr/>
            </a:pPr>
            <a:fld id="{3E7C7EA8-6473-1746-B49E-DCEC5F745B7E}" type="slidenum">
              <a:rPr lang="en-US" smtClean="0"/>
              <a:pPr>
                <a:defRPr/>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1465362"/>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2182"/>
            <a:ext cx="8229600" cy="990600"/>
          </a:xfrm>
        </p:spPr>
        <p:txBody>
          <a:bodyPr/>
          <a:lstStyle/>
          <a:p>
            <a:pPr lvl="0"/>
            <a:r>
              <a:rPr lang="en-US" sz="3600" dirty="0">
                <a:solidFill>
                  <a:srgbClr val="011893"/>
                </a:solidFill>
                <a:latin typeface="Times"/>
                <a:ea typeface="Al Tarikh" charset="-78"/>
                <a:cs typeface="Times"/>
              </a:rPr>
              <a:t>Avoiding the Slippery Slope</a:t>
            </a:r>
          </a:p>
        </p:txBody>
      </p:sp>
      <p:sp>
        <p:nvSpPr>
          <p:cNvPr id="3" name="Content Placeholder 2"/>
          <p:cNvSpPr>
            <a:spLocks noGrp="1"/>
          </p:cNvSpPr>
          <p:nvPr>
            <p:ph idx="1"/>
          </p:nvPr>
        </p:nvSpPr>
        <p:spPr>
          <a:xfrm>
            <a:off x="0" y="2417286"/>
            <a:ext cx="9144000" cy="4726084"/>
          </a:xfrm>
        </p:spPr>
        <p:txBody>
          <a:bodyPr/>
          <a:lstStyle/>
          <a:p>
            <a:pPr marL="1373188" lvl="2" indent="-473075">
              <a:buNone/>
            </a:pPr>
            <a:r>
              <a:rPr lang="en-US" sz="2400" dirty="0">
                <a:solidFill>
                  <a:srgbClr val="0228D6"/>
                </a:solidFill>
                <a:latin typeface="Times"/>
                <a:ea typeface="Al Tarikh" charset="-78"/>
                <a:cs typeface="Times"/>
              </a:rPr>
              <a:t>Q: </a:t>
            </a:r>
            <a:r>
              <a:rPr lang="en-US" sz="2400" dirty="0">
                <a:latin typeface="Times"/>
                <a:ea typeface="Al Tarikh" charset="-78"/>
                <a:cs typeface="Times"/>
              </a:rPr>
              <a:t>Some people in my committee speak up early </a:t>
            </a:r>
          </a:p>
          <a:p>
            <a:pPr marL="1373188" lvl="2" indent="-473075">
              <a:buNone/>
            </a:pPr>
            <a:r>
              <a:rPr lang="en-US" sz="2400" dirty="0">
                <a:latin typeface="Times"/>
                <a:ea typeface="Al Tarikh" charset="-78"/>
                <a:cs typeface="Times"/>
              </a:rPr>
              <a:t>     and assertively, causing others to abandon their</a:t>
            </a:r>
          </a:p>
          <a:p>
            <a:pPr marL="1373188" lvl="2" indent="-473075">
              <a:lnSpc>
                <a:spcPct val="120000"/>
              </a:lnSpc>
              <a:buNone/>
            </a:pPr>
            <a:r>
              <a:rPr lang="en-US" sz="2400" dirty="0">
                <a:latin typeface="Times"/>
                <a:ea typeface="Al Tarikh" charset="-78"/>
                <a:cs typeface="Times"/>
              </a:rPr>
              <a:t>     opinions and fall in line with that individual.</a:t>
            </a:r>
          </a:p>
          <a:p>
            <a:pPr marL="1373188" lvl="2" indent="-473075">
              <a:lnSpc>
                <a:spcPct val="120000"/>
              </a:lnSpc>
              <a:buNone/>
            </a:pPr>
            <a:r>
              <a:rPr lang="en-US" sz="2400" dirty="0">
                <a:latin typeface="Times"/>
                <a:ea typeface="Al Tarikh" charset="-78"/>
                <a:cs typeface="Times"/>
              </a:rPr>
              <a:t>     </a:t>
            </a:r>
            <a:r>
              <a:rPr lang="en-US" sz="2400" i="1" dirty="0">
                <a:latin typeface="Times"/>
                <a:ea typeface="Al Tarikh" charset="-78"/>
                <a:cs typeface="Times"/>
              </a:rPr>
              <a:t>How can we avoid that? </a:t>
            </a:r>
          </a:p>
          <a:p>
            <a:pPr marL="1373188" lvl="2" indent="-473075">
              <a:lnSpc>
                <a:spcPct val="120000"/>
              </a:lnSpc>
              <a:buNone/>
            </a:pPr>
            <a:endParaRPr lang="en-US" sz="1000" i="1" dirty="0">
              <a:latin typeface="Times"/>
              <a:ea typeface="Al Tarikh" charset="-78"/>
              <a:cs typeface="Times"/>
            </a:endParaRPr>
          </a:p>
          <a:p>
            <a:pPr marL="1373188" lvl="2" indent="-473075">
              <a:lnSpc>
                <a:spcPct val="120000"/>
              </a:lnSpc>
              <a:buNone/>
            </a:pPr>
            <a:r>
              <a:rPr lang="en-US" sz="2400" dirty="0">
                <a:solidFill>
                  <a:srgbClr val="0228D6"/>
                </a:solidFill>
                <a:latin typeface="Times"/>
                <a:ea typeface="Al Tarikh" charset="-78"/>
                <a:cs typeface="Times"/>
              </a:rPr>
              <a:t>A:  </a:t>
            </a:r>
            <a:r>
              <a:rPr lang="en-US" sz="2400" dirty="0">
                <a:latin typeface="Times"/>
                <a:ea typeface="Al Tarikh" charset="-78"/>
                <a:cs typeface="Times"/>
              </a:rPr>
              <a:t>Each evaluator should </a:t>
            </a:r>
            <a:r>
              <a:rPr lang="en-US" sz="2400" u="sng" dirty="0">
                <a:latin typeface="Times"/>
                <a:ea typeface="Al Tarikh" charset="-78"/>
                <a:cs typeface="Times"/>
              </a:rPr>
              <a:t>write and submit in advance</a:t>
            </a:r>
            <a:r>
              <a:rPr lang="en-US" sz="2400" dirty="0">
                <a:latin typeface="Times"/>
                <a:ea typeface="Al Tarikh" charset="-78"/>
                <a:cs typeface="Times"/>
              </a:rPr>
              <a:t> a </a:t>
            </a:r>
            <a:r>
              <a:rPr lang="en-US" sz="2400" u="sng" dirty="0">
                <a:latin typeface="Times"/>
                <a:ea typeface="Al Tarikh" charset="-78"/>
                <a:cs typeface="Times"/>
              </a:rPr>
              <a:t>brief</a:t>
            </a:r>
            <a:r>
              <a:rPr lang="en-US" sz="2400" dirty="0">
                <a:latin typeface="Times"/>
                <a:ea typeface="Al Tarikh" charset="-78"/>
                <a:cs typeface="Times"/>
              </a:rPr>
              <a:t> summary and rationale of their evaluation that references previously agreed upon evaluation criteria.</a:t>
            </a:r>
            <a:endParaRPr lang="en-US" sz="2400" i="1" dirty="0">
              <a:latin typeface="Times"/>
              <a:ea typeface="Al Tarikh" charset="-78"/>
              <a:cs typeface="Times"/>
            </a:endParaRPr>
          </a:p>
          <a:p>
            <a:pPr marL="927100" lvl="2" indent="-439738">
              <a:buNone/>
            </a:pPr>
            <a:r>
              <a:rPr lang="en-US" sz="2400" dirty="0">
                <a:latin typeface="Times"/>
                <a:ea typeface="Al Tarikh" charset="-78"/>
                <a:cs typeface="Times"/>
              </a:rPr>
              <a:t> </a:t>
            </a:r>
            <a:endParaRPr lang="en-US" sz="2400" b="1" dirty="0">
              <a:latin typeface="Times"/>
              <a:ea typeface="Al Tarikh" charset="-78"/>
              <a:cs typeface="Times"/>
            </a:endParaRPr>
          </a:p>
        </p:txBody>
      </p:sp>
      <p:pic>
        <p:nvPicPr>
          <p:cNvPr id="5" name="Picture 4" descr="image.png"/>
          <p:cNvPicPr>
            <a:picLocks noChangeAspect="1"/>
          </p:cNvPicPr>
          <p:nvPr/>
        </p:nvPicPr>
        <p:blipFill>
          <a:blip r:embed="rId3"/>
          <a:stretch>
            <a:fillRect/>
          </a:stretch>
        </p:blipFill>
        <p:spPr>
          <a:xfrm>
            <a:off x="7138166" y="1"/>
            <a:ext cx="2005833" cy="2417286"/>
          </a:xfrm>
          <a:prstGeom prst="rect">
            <a:avLst/>
          </a:prstGeom>
        </p:spPr>
      </p:pic>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291873-9671-234F-A1B6-5EACA447E613}"/>
              </a:ext>
            </a:extLst>
          </p:cNvPr>
          <p:cNvSpPr>
            <a:spLocks noGrp="1"/>
          </p:cNvSpPr>
          <p:nvPr>
            <p:ph type="sldNum" sz="quarter" idx="10"/>
          </p:nvPr>
        </p:nvSpPr>
        <p:spPr/>
        <p:txBody>
          <a:bodyPr/>
          <a:lstStyle/>
          <a:p>
            <a:pPr>
              <a:defRPr/>
            </a:pPr>
            <a:fld id="{3E7C7EA8-6473-1746-B49E-DCEC5F745B7E}" type="slidenum">
              <a:rPr lang="en-US" smtClean="0"/>
              <a:pPr>
                <a:defRPr/>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4922507"/>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2182"/>
            <a:ext cx="8229600" cy="990600"/>
          </a:xfrm>
        </p:spPr>
        <p:txBody>
          <a:bodyPr/>
          <a:lstStyle/>
          <a:p>
            <a:pPr lvl="0"/>
            <a:r>
              <a:rPr lang="en-US" sz="3600" dirty="0">
                <a:solidFill>
                  <a:srgbClr val="011893"/>
                </a:solidFill>
                <a:latin typeface="Times"/>
                <a:ea typeface="Al Tarikh" charset="-78"/>
                <a:cs typeface="Times"/>
              </a:rPr>
              <a:t>Avoiding the Slippery Slope</a:t>
            </a:r>
          </a:p>
        </p:txBody>
      </p:sp>
      <p:sp>
        <p:nvSpPr>
          <p:cNvPr id="3" name="Content Placeholder 2"/>
          <p:cNvSpPr>
            <a:spLocks noGrp="1"/>
          </p:cNvSpPr>
          <p:nvPr>
            <p:ph idx="1"/>
          </p:nvPr>
        </p:nvSpPr>
        <p:spPr>
          <a:xfrm>
            <a:off x="0" y="2417286"/>
            <a:ext cx="9144000" cy="4726084"/>
          </a:xfrm>
        </p:spPr>
        <p:txBody>
          <a:bodyPr/>
          <a:lstStyle/>
          <a:p>
            <a:pPr marL="1373188" lvl="2" indent="-473075">
              <a:lnSpc>
                <a:spcPct val="120000"/>
              </a:lnSpc>
              <a:buNone/>
            </a:pPr>
            <a:r>
              <a:rPr lang="en-US" sz="2400" dirty="0">
                <a:solidFill>
                  <a:srgbClr val="0228D6"/>
                </a:solidFill>
                <a:latin typeface="Times"/>
                <a:ea typeface="Al Tarikh" charset="-78"/>
                <a:cs typeface="Times"/>
              </a:rPr>
              <a:t>Q:  </a:t>
            </a:r>
            <a:r>
              <a:rPr lang="en-US" sz="2400" dirty="0">
                <a:latin typeface="Times"/>
                <a:ea typeface="Al Tarikh" charset="-78"/>
                <a:cs typeface="Times"/>
              </a:rPr>
              <a:t>I’ve noticed that in some searches the evaluation </a:t>
            </a:r>
          </a:p>
          <a:p>
            <a:pPr marL="1373188" lvl="2" indent="-473075">
              <a:lnSpc>
                <a:spcPct val="120000"/>
              </a:lnSpc>
              <a:buNone/>
            </a:pPr>
            <a:r>
              <a:rPr lang="en-US" sz="2400" dirty="0">
                <a:latin typeface="Times"/>
                <a:ea typeface="Al Tarikh" charset="-78"/>
                <a:cs typeface="Times"/>
              </a:rPr>
              <a:t>	criteria seem to shift.  </a:t>
            </a:r>
            <a:r>
              <a:rPr lang="en-US" sz="2400" i="1" dirty="0">
                <a:latin typeface="Times"/>
                <a:ea typeface="Al Tarikh" charset="-78"/>
                <a:cs typeface="Times"/>
              </a:rPr>
              <a:t>How can that be avoided? </a:t>
            </a:r>
          </a:p>
          <a:p>
            <a:pPr marL="1373188" lvl="2" indent="-473075">
              <a:lnSpc>
                <a:spcPct val="120000"/>
              </a:lnSpc>
              <a:buNone/>
            </a:pPr>
            <a:endParaRPr lang="en-US" sz="1000" i="1" dirty="0">
              <a:latin typeface="Times"/>
              <a:ea typeface="Al Tarikh" charset="-78"/>
              <a:cs typeface="Times"/>
            </a:endParaRPr>
          </a:p>
          <a:p>
            <a:pPr marL="1373188" lvl="2" indent="-473075">
              <a:lnSpc>
                <a:spcPct val="120000"/>
              </a:lnSpc>
              <a:buNone/>
            </a:pPr>
            <a:endParaRPr lang="en-US" sz="2400" b="1" dirty="0">
              <a:latin typeface="Times"/>
              <a:ea typeface="Al Tarikh" charset="-78"/>
              <a:cs typeface="Times"/>
            </a:endParaRPr>
          </a:p>
        </p:txBody>
      </p:sp>
      <p:pic>
        <p:nvPicPr>
          <p:cNvPr id="5" name="Picture 4" descr="image.png"/>
          <p:cNvPicPr>
            <a:picLocks noChangeAspect="1"/>
          </p:cNvPicPr>
          <p:nvPr/>
        </p:nvPicPr>
        <p:blipFill>
          <a:blip r:embed="rId3"/>
          <a:stretch>
            <a:fillRect/>
          </a:stretch>
        </p:blipFill>
        <p:spPr>
          <a:xfrm>
            <a:off x="7138166" y="1"/>
            <a:ext cx="2005833" cy="2417286"/>
          </a:xfrm>
          <a:prstGeom prst="rect">
            <a:avLst/>
          </a:prstGeom>
        </p:spPr>
      </p:pic>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291873-9671-234F-A1B6-5EACA447E613}"/>
              </a:ext>
            </a:extLst>
          </p:cNvPr>
          <p:cNvSpPr>
            <a:spLocks noGrp="1"/>
          </p:cNvSpPr>
          <p:nvPr>
            <p:ph type="sldNum" sz="quarter" idx="10"/>
          </p:nvPr>
        </p:nvSpPr>
        <p:spPr/>
        <p:txBody>
          <a:bodyPr/>
          <a:lstStyle/>
          <a:p>
            <a:pPr>
              <a:defRPr/>
            </a:pPr>
            <a:fld id="{3E7C7EA8-6473-1746-B49E-DCEC5F745B7E}" type="slidenum">
              <a:rPr lang="en-US" smtClean="0"/>
              <a:pPr>
                <a:defRPr/>
              </a:pP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0187261"/>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2182"/>
            <a:ext cx="8229600" cy="990600"/>
          </a:xfrm>
        </p:spPr>
        <p:txBody>
          <a:bodyPr/>
          <a:lstStyle/>
          <a:p>
            <a:pPr lvl="0"/>
            <a:r>
              <a:rPr lang="en-US" sz="3600" dirty="0">
                <a:solidFill>
                  <a:srgbClr val="011893"/>
                </a:solidFill>
                <a:latin typeface="Times"/>
                <a:ea typeface="Al Tarikh" charset="-78"/>
                <a:cs typeface="Times"/>
              </a:rPr>
              <a:t>Avoiding the Slippery Slope</a:t>
            </a:r>
          </a:p>
        </p:txBody>
      </p:sp>
      <p:sp>
        <p:nvSpPr>
          <p:cNvPr id="3" name="Content Placeholder 2"/>
          <p:cNvSpPr>
            <a:spLocks noGrp="1"/>
          </p:cNvSpPr>
          <p:nvPr>
            <p:ph idx="1"/>
          </p:nvPr>
        </p:nvSpPr>
        <p:spPr>
          <a:xfrm>
            <a:off x="0" y="2417286"/>
            <a:ext cx="9144000" cy="4726084"/>
          </a:xfrm>
        </p:spPr>
        <p:txBody>
          <a:bodyPr/>
          <a:lstStyle/>
          <a:p>
            <a:pPr marL="1373188" lvl="2" indent="-473075">
              <a:lnSpc>
                <a:spcPct val="120000"/>
              </a:lnSpc>
              <a:buNone/>
            </a:pPr>
            <a:r>
              <a:rPr lang="en-US" sz="2400" dirty="0">
                <a:solidFill>
                  <a:srgbClr val="0228D6"/>
                </a:solidFill>
                <a:latin typeface="Times"/>
                <a:ea typeface="Al Tarikh" charset="-78"/>
                <a:cs typeface="Times"/>
              </a:rPr>
              <a:t>Q: </a:t>
            </a:r>
            <a:r>
              <a:rPr lang="en-US" sz="2400" dirty="0">
                <a:latin typeface="Times"/>
                <a:ea typeface="Al Tarikh" charset="-78"/>
                <a:cs typeface="Times"/>
              </a:rPr>
              <a:t>I’ve noticed that in some searches the evaluation criteria seem to shift.  </a:t>
            </a:r>
            <a:r>
              <a:rPr lang="en-US" sz="2400" i="1" dirty="0">
                <a:latin typeface="Times"/>
                <a:ea typeface="Al Tarikh" charset="-78"/>
                <a:cs typeface="Times"/>
              </a:rPr>
              <a:t>How can that be avoided? </a:t>
            </a:r>
          </a:p>
          <a:p>
            <a:pPr marL="1373188" lvl="2" indent="-473075">
              <a:lnSpc>
                <a:spcPct val="120000"/>
              </a:lnSpc>
              <a:buNone/>
            </a:pPr>
            <a:endParaRPr lang="en-US" sz="1000" i="1" dirty="0">
              <a:latin typeface="Times"/>
              <a:ea typeface="Al Tarikh" charset="-78"/>
              <a:cs typeface="Times"/>
            </a:endParaRPr>
          </a:p>
          <a:p>
            <a:pPr marL="1373188" lvl="2" indent="-473075">
              <a:lnSpc>
                <a:spcPct val="120000"/>
              </a:lnSpc>
              <a:buNone/>
            </a:pPr>
            <a:r>
              <a:rPr lang="en-US" sz="2400" dirty="0">
                <a:solidFill>
                  <a:srgbClr val="0228D6"/>
                </a:solidFill>
                <a:latin typeface="Times"/>
                <a:ea typeface="Al Tarikh" charset="-78"/>
                <a:cs typeface="Times"/>
              </a:rPr>
              <a:t>A: </a:t>
            </a:r>
            <a:r>
              <a:rPr lang="en-US" sz="2400" dirty="0">
                <a:latin typeface="Times"/>
                <a:ea typeface="Al Tarikh" charset="-78"/>
                <a:cs typeface="Times"/>
              </a:rPr>
              <a:t>Verify that you and the committee are evaluating candidates against the criteria you set in advance. Refer back to your criteria.</a:t>
            </a:r>
            <a:endParaRPr lang="en-US" sz="2400" i="1" dirty="0">
              <a:latin typeface="Times"/>
              <a:ea typeface="Al Tarikh" charset="-78"/>
              <a:cs typeface="Times"/>
            </a:endParaRPr>
          </a:p>
          <a:p>
            <a:pPr marL="927100" lvl="2" indent="-439738">
              <a:buNone/>
            </a:pPr>
            <a:r>
              <a:rPr lang="en-US" sz="2400" dirty="0">
                <a:latin typeface="Times"/>
                <a:ea typeface="Al Tarikh" charset="-78"/>
                <a:cs typeface="Times"/>
              </a:rPr>
              <a:t> </a:t>
            </a:r>
            <a:endParaRPr lang="en-US" sz="2400" b="1" dirty="0">
              <a:latin typeface="Times"/>
              <a:ea typeface="Al Tarikh" charset="-78"/>
              <a:cs typeface="Times"/>
            </a:endParaRPr>
          </a:p>
        </p:txBody>
      </p:sp>
      <p:pic>
        <p:nvPicPr>
          <p:cNvPr id="5" name="Picture 4" descr="image.png"/>
          <p:cNvPicPr>
            <a:picLocks noChangeAspect="1"/>
          </p:cNvPicPr>
          <p:nvPr/>
        </p:nvPicPr>
        <p:blipFill>
          <a:blip r:embed="rId3"/>
          <a:stretch>
            <a:fillRect/>
          </a:stretch>
        </p:blipFill>
        <p:spPr>
          <a:xfrm>
            <a:off x="7138166" y="1"/>
            <a:ext cx="2005833" cy="2417286"/>
          </a:xfrm>
          <a:prstGeom prst="rect">
            <a:avLst/>
          </a:prstGeom>
        </p:spPr>
      </p:pic>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291873-9671-234F-A1B6-5EACA447E613}"/>
              </a:ext>
            </a:extLst>
          </p:cNvPr>
          <p:cNvSpPr>
            <a:spLocks noGrp="1"/>
          </p:cNvSpPr>
          <p:nvPr>
            <p:ph type="sldNum" sz="quarter" idx="10"/>
          </p:nvPr>
        </p:nvSpPr>
        <p:spPr/>
        <p:txBody>
          <a:bodyPr/>
          <a:lstStyle/>
          <a:p>
            <a:pPr>
              <a:defRPr/>
            </a:pPr>
            <a:fld id="{3E7C7EA8-6473-1746-B49E-DCEC5F745B7E}" type="slidenum">
              <a:rPr lang="en-US" smtClean="0"/>
              <a:pPr>
                <a:defRPr/>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2460459"/>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017721" y="1571775"/>
            <a:ext cx="7669079" cy="5463034"/>
          </a:xfrm>
          <a:prstGeom prst="rect">
            <a:avLst/>
          </a:prstGeom>
        </p:spPr>
        <p:txBody>
          <a:bodyPr wrap="square">
            <a:spAutoFit/>
          </a:bodyPr>
          <a:lstStyle/>
          <a:p>
            <a:endParaRPr lang="en-US" sz="1000" dirty="0">
              <a:latin typeface="Times" pitchFamily="2" charset="0"/>
              <a:cs typeface="Arial" panose="020B0604020202020204" pitchFamily="34" charset="0"/>
            </a:endParaRPr>
          </a:p>
          <a:p>
            <a:pPr>
              <a:lnSpc>
                <a:spcPct val="120000"/>
              </a:lnSpc>
            </a:pPr>
            <a:r>
              <a:rPr lang="en-US" sz="2700" dirty="0">
                <a:latin typeface="Times" pitchFamily="2" charset="0"/>
                <a:cs typeface="Arial" panose="020B0604020202020204" pitchFamily="34" charset="0"/>
              </a:rPr>
              <a:t>Use Skype to go from a “long short list” to a list of candidates for campus interviews.</a:t>
            </a:r>
          </a:p>
          <a:p>
            <a:pPr>
              <a:lnSpc>
                <a:spcPct val="120000"/>
              </a:lnSpc>
            </a:pPr>
            <a:endParaRPr lang="en-US" sz="1000" dirty="0">
              <a:latin typeface="Times" pitchFamily="2" charset="0"/>
              <a:cs typeface="Arial" panose="020B0604020202020204" pitchFamily="34" charset="0"/>
            </a:endParaRPr>
          </a:p>
          <a:p>
            <a:pPr>
              <a:lnSpc>
                <a:spcPct val="120000"/>
              </a:lnSpc>
            </a:pPr>
            <a:r>
              <a:rPr lang="en-US" sz="2700" dirty="0">
                <a:latin typeface="Times" pitchFamily="2" charset="0"/>
              </a:rPr>
              <a:t>Some Best Practices for Skype Interviews</a:t>
            </a:r>
          </a:p>
          <a:p>
            <a:pPr marL="457200" indent="-457200">
              <a:lnSpc>
                <a:spcPct val="120000"/>
              </a:lnSpc>
              <a:buFont typeface="System Font Regular"/>
              <a:buChar char="−"/>
            </a:pPr>
            <a:r>
              <a:rPr lang="en-US" sz="2700" dirty="0">
                <a:latin typeface="Times" pitchFamily="2" charset="0"/>
              </a:rPr>
              <a:t>Take steps to avoid technical problems.</a:t>
            </a:r>
          </a:p>
          <a:p>
            <a:pPr marL="457200" indent="-457200">
              <a:lnSpc>
                <a:spcPct val="120000"/>
              </a:lnSpc>
              <a:buFont typeface="System Font Regular"/>
              <a:buChar char="−"/>
            </a:pPr>
            <a:r>
              <a:rPr lang="en-US" sz="2700" dirty="0">
                <a:latin typeface="Times" pitchFamily="2" charset="0"/>
              </a:rPr>
              <a:t>Do your best to treat each candidate equally.</a:t>
            </a:r>
          </a:p>
          <a:p>
            <a:pPr marL="457200" indent="-457200">
              <a:lnSpc>
                <a:spcPct val="120000"/>
              </a:lnSpc>
              <a:buFont typeface="System Font Regular"/>
              <a:buChar char="−"/>
            </a:pPr>
            <a:r>
              <a:rPr lang="en-US" sz="2700" dirty="0">
                <a:latin typeface="Times" pitchFamily="2" charset="0"/>
              </a:rPr>
              <a:t>Have one or two members of the search committee conduct or at least lead all interviews.</a:t>
            </a:r>
          </a:p>
          <a:p>
            <a:pPr marL="457200" indent="-457200">
              <a:lnSpc>
                <a:spcPct val="120000"/>
              </a:lnSpc>
              <a:buFont typeface="System Font Regular"/>
              <a:buChar char="−"/>
            </a:pPr>
            <a:r>
              <a:rPr lang="en-US" sz="2700" dirty="0">
                <a:latin typeface="Times" pitchFamily="2" charset="0"/>
              </a:rPr>
              <a:t>Record interviews for others to see</a:t>
            </a:r>
          </a:p>
          <a:p>
            <a:pPr marL="457200" indent="-457200">
              <a:lnSpc>
                <a:spcPct val="120000"/>
              </a:lnSpc>
              <a:buFont typeface="System Font Regular"/>
              <a:buChar char="−"/>
            </a:pPr>
            <a:r>
              <a:rPr lang="en-US" sz="2700" i="1" dirty="0">
                <a:latin typeface="Times" pitchFamily="2" charset="0"/>
              </a:rPr>
              <a:t>See handout for more suggestions.</a:t>
            </a:r>
          </a:p>
          <a:p>
            <a:endParaRPr lang="en-US" sz="2700" dirty="0">
              <a:latin typeface="Times" pitchFamily="2" charset="0"/>
              <a:cs typeface="Arial" panose="020B0604020202020204" pitchFamily="34" charset="0"/>
            </a:endParaRPr>
          </a:p>
        </p:txBody>
      </p:sp>
      <p:sp>
        <p:nvSpPr>
          <p:cNvPr id="6" name="Rectangle 5"/>
          <p:cNvSpPr/>
          <p:nvPr/>
        </p:nvSpPr>
        <p:spPr>
          <a:xfrm>
            <a:off x="0" y="987000"/>
            <a:ext cx="9144000" cy="584775"/>
          </a:xfrm>
          <a:prstGeom prst="rect">
            <a:avLst/>
          </a:prstGeom>
        </p:spPr>
        <p:txBody>
          <a:bodyPr wrap="square">
            <a:spAutoFit/>
          </a:bodyPr>
          <a:lstStyle/>
          <a:p>
            <a:pPr lvl="0" algn="ctr"/>
            <a:r>
              <a:rPr lang="en-US" sz="3200" dirty="0">
                <a:solidFill>
                  <a:srgbClr val="011893"/>
                </a:solidFill>
                <a:latin typeface="Times" pitchFamily="2" charset="0"/>
                <a:cs typeface="Arial" panose="020B0604020202020204" pitchFamily="34" charset="0"/>
              </a:rPr>
              <a:t>Skype Interviews</a:t>
            </a:r>
          </a:p>
        </p:txBody>
      </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02C655-173C-4148-9969-ED2005C38853}"/>
              </a:ext>
            </a:extLst>
          </p:cNvPr>
          <p:cNvSpPr>
            <a:spLocks noGrp="1"/>
          </p:cNvSpPr>
          <p:nvPr>
            <p:ph type="sldNum" sz="quarter" idx="10"/>
          </p:nvPr>
        </p:nvSpPr>
        <p:spPr/>
        <p:txBody>
          <a:bodyPr/>
          <a:lstStyle/>
          <a:p>
            <a:pPr>
              <a:defRPr/>
            </a:pPr>
            <a:fld id="{3E7C7EA8-6473-1746-B49E-DCEC5F745B7E}" type="slidenum">
              <a:rPr lang="en-US" smtClean="0"/>
              <a:pPr>
                <a:defRPr/>
              </a:pPr>
              <a:t>26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9642406"/>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1013631"/>
            <a:ext cx="9144000" cy="990600"/>
          </a:xfrm>
        </p:spPr>
        <p:txBody>
          <a:bodyPr/>
          <a:lstStyle/>
          <a:p>
            <a:pPr>
              <a:lnSpc>
                <a:spcPct val="114000"/>
              </a:lnSpc>
            </a:pPr>
            <a:r>
              <a:rPr lang="en-US" sz="3000" dirty="0">
                <a:solidFill>
                  <a:srgbClr val="011893"/>
                </a:solidFill>
                <a:latin typeface="Times"/>
                <a:ea typeface="Al Tarikh" charset="-78"/>
                <a:cs typeface="Times"/>
              </a:rPr>
              <a:t>Design Strategy 4: </a:t>
            </a:r>
            <a:br>
              <a:rPr lang="en-US" sz="3000" dirty="0">
                <a:solidFill>
                  <a:srgbClr val="011893"/>
                </a:solidFill>
                <a:latin typeface="Times"/>
                <a:ea typeface="Al Tarikh" charset="-78"/>
                <a:cs typeface="Times"/>
              </a:rPr>
            </a:br>
            <a:r>
              <a:rPr lang="en-US" sz="3000" dirty="0">
                <a:solidFill>
                  <a:srgbClr val="011893"/>
                </a:solidFill>
                <a:latin typeface="Times"/>
                <a:ea typeface="Al Tarikh" charset="-78"/>
                <a:cs typeface="Times"/>
              </a:rPr>
              <a:t>Structure the Interviews – Skype &amp; Campus</a:t>
            </a:r>
          </a:p>
        </p:txBody>
      </p:sp>
      <p:sp>
        <p:nvSpPr>
          <p:cNvPr id="4" name="Content Placeholder 3"/>
          <p:cNvSpPr>
            <a:spLocks noGrp="1"/>
          </p:cNvSpPr>
          <p:nvPr>
            <p:ph idx="1"/>
          </p:nvPr>
        </p:nvSpPr>
        <p:spPr>
          <a:xfrm>
            <a:off x="914400" y="2430702"/>
            <a:ext cx="8229600" cy="4717244"/>
          </a:xfrm>
        </p:spPr>
        <p:txBody>
          <a:bodyPr/>
          <a:lstStyle/>
          <a:p>
            <a:pPr>
              <a:lnSpc>
                <a:spcPct val="120000"/>
              </a:lnSpc>
              <a:buFont typeface="System Font Regular"/>
              <a:buChar char="−"/>
            </a:pPr>
            <a:r>
              <a:rPr lang="en-US" sz="2700" dirty="0">
                <a:latin typeface="Times"/>
                <a:ea typeface="Al Tarikh" charset="-78"/>
                <a:cs typeface="Times"/>
              </a:rPr>
              <a:t>Biases can creep in during interviews. </a:t>
            </a:r>
          </a:p>
          <a:p>
            <a:pPr>
              <a:lnSpc>
                <a:spcPct val="120000"/>
              </a:lnSpc>
              <a:buFont typeface="System Font Regular"/>
              <a:buChar char="−"/>
            </a:pPr>
            <a:r>
              <a:rPr lang="en-US" sz="2700" dirty="0">
                <a:latin typeface="Times"/>
                <a:ea typeface="Al Tarikh" charset="-78"/>
                <a:cs typeface="Times"/>
              </a:rPr>
              <a:t>Biases plays less of a role if interviews are </a:t>
            </a:r>
            <a:r>
              <a:rPr lang="en-US" sz="2700" i="1" dirty="0">
                <a:latin typeface="Times"/>
                <a:ea typeface="Al Tarikh" charset="-78"/>
                <a:cs typeface="Times"/>
              </a:rPr>
              <a:t>structured</a:t>
            </a:r>
            <a:r>
              <a:rPr lang="en-US" sz="2700" dirty="0">
                <a:latin typeface="Times"/>
                <a:ea typeface="Al Tarikh" charset="-78"/>
                <a:cs typeface="Times"/>
              </a:rPr>
              <a:t>. </a:t>
            </a:r>
          </a:p>
          <a:p>
            <a:pPr>
              <a:lnSpc>
                <a:spcPct val="120000"/>
              </a:lnSpc>
              <a:buFont typeface="System Font Regular"/>
              <a:buChar char="−"/>
            </a:pPr>
            <a:r>
              <a:rPr lang="en-US" sz="2700" dirty="0">
                <a:latin typeface="Times"/>
                <a:ea typeface="Al Tarikh" charset="-78"/>
                <a:cs typeface="Times"/>
              </a:rPr>
              <a:t>Use your agreed-upon selection criteria to help you structure interview questions. </a:t>
            </a:r>
          </a:p>
          <a:p>
            <a:pPr>
              <a:lnSpc>
                <a:spcPct val="120000"/>
              </a:lnSpc>
              <a:buFont typeface="System Font Regular"/>
              <a:buChar char="−"/>
            </a:pPr>
            <a:r>
              <a:rPr lang="en-US" sz="2700" dirty="0">
                <a:latin typeface="Times"/>
                <a:ea typeface="Al Tarikh" charset="-78"/>
                <a:cs typeface="Times"/>
              </a:rPr>
              <a:t>Time of day matters. Jet or time zones lag may matter.</a:t>
            </a:r>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560C5F-D792-5549-A6E9-571E9DA151C3}"/>
              </a:ext>
            </a:extLst>
          </p:cNvPr>
          <p:cNvSpPr>
            <a:spLocks noGrp="1"/>
          </p:cNvSpPr>
          <p:nvPr>
            <p:ph type="sldNum" sz="quarter" idx="10"/>
          </p:nvPr>
        </p:nvSpPr>
        <p:spPr/>
        <p:txBody>
          <a:bodyPr/>
          <a:lstStyle/>
          <a:p>
            <a:pPr>
              <a:defRPr/>
            </a:pPr>
            <a:fld id="{3E7C7EA8-6473-1746-B49E-DCEC5F745B7E}" type="slidenum">
              <a:rPr lang="en-US" smtClean="0"/>
              <a:pPr>
                <a:defRPr/>
              </a:pP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5633316"/>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1013631"/>
            <a:ext cx="9144000" cy="990600"/>
          </a:xfrm>
        </p:spPr>
        <p:txBody>
          <a:bodyPr/>
          <a:lstStyle/>
          <a:p>
            <a:pPr>
              <a:lnSpc>
                <a:spcPct val="114000"/>
              </a:lnSpc>
            </a:pPr>
            <a:r>
              <a:rPr lang="en-US" sz="3000" dirty="0">
                <a:solidFill>
                  <a:srgbClr val="011893"/>
                </a:solidFill>
                <a:latin typeface="Times"/>
                <a:ea typeface="Al Tarikh" charset="-78"/>
                <a:cs typeface="Times"/>
              </a:rPr>
              <a:t>Interviews</a:t>
            </a:r>
          </a:p>
        </p:txBody>
      </p:sp>
      <p:sp>
        <p:nvSpPr>
          <p:cNvPr id="4" name="Content Placeholder 3"/>
          <p:cNvSpPr>
            <a:spLocks noGrp="1"/>
          </p:cNvSpPr>
          <p:nvPr>
            <p:ph idx="1"/>
          </p:nvPr>
        </p:nvSpPr>
        <p:spPr>
          <a:xfrm>
            <a:off x="914400" y="2430702"/>
            <a:ext cx="7772400" cy="4717244"/>
          </a:xfrm>
        </p:spPr>
        <p:txBody>
          <a:bodyPr/>
          <a:lstStyle/>
          <a:p>
            <a:pPr>
              <a:lnSpc>
                <a:spcPct val="120000"/>
              </a:lnSpc>
              <a:buNone/>
            </a:pPr>
            <a:r>
              <a:rPr lang="en-US" sz="2700" dirty="0">
                <a:latin typeface="Times"/>
                <a:ea typeface="Al Tarikh" charset="-78"/>
                <a:cs typeface="Times"/>
              </a:rPr>
              <a:t>Interviews are not one-way interactions. </a:t>
            </a:r>
          </a:p>
          <a:p>
            <a:pPr>
              <a:lnSpc>
                <a:spcPct val="120000"/>
              </a:lnSpc>
              <a:buNone/>
            </a:pPr>
            <a:r>
              <a:rPr lang="en-US" sz="2700" dirty="0">
                <a:latin typeface="Times"/>
                <a:ea typeface="Al Tarikh" charset="-78"/>
                <a:cs typeface="Times"/>
              </a:rPr>
              <a:t>Candidates are evaluating your department and UD during their visit.</a:t>
            </a:r>
          </a:p>
          <a:p>
            <a:pPr>
              <a:lnSpc>
                <a:spcPct val="120000"/>
              </a:lnSpc>
              <a:buNone/>
            </a:pPr>
            <a:r>
              <a:rPr lang="en-US" sz="2700" dirty="0">
                <a:latin typeface="Times"/>
                <a:ea typeface="Al Tarikh" charset="-78"/>
                <a:cs typeface="Times"/>
              </a:rPr>
              <a:t>Make the most of this opportunity! Even if you know early on that a candidate won’t receive an offer, make sure that he or she has a good experience on campus anyway. Word will spread about UD, good </a:t>
            </a:r>
            <a:r>
              <a:rPr lang="en-US" sz="2700">
                <a:latin typeface="Times"/>
                <a:ea typeface="Al Tarikh" charset="-78"/>
                <a:cs typeface="Times"/>
              </a:rPr>
              <a:t>or bad. </a:t>
            </a:r>
            <a:endParaRPr lang="en-US" sz="2700" dirty="0">
              <a:latin typeface="Times"/>
              <a:ea typeface="Al Tarikh" charset="-78"/>
              <a:cs typeface="Times"/>
            </a:endParaRPr>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560C5F-D792-5549-A6E9-571E9DA151C3}"/>
              </a:ext>
            </a:extLst>
          </p:cNvPr>
          <p:cNvSpPr>
            <a:spLocks noGrp="1"/>
          </p:cNvSpPr>
          <p:nvPr>
            <p:ph type="sldNum" sz="quarter" idx="10"/>
          </p:nvPr>
        </p:nvSpPr>
        <p:spPr/>
        <p:txBody>
          <a:bodyPr/>
          <a:lstStyle/>
          <a:p>
            <a:pPr>
              <a:defRPr/>
            </a:pPr>
            <a:fld id="{3E7C7EA8-6473-1746-B49E-DCEC5F745B7E}" type="slidenum">
              <a:rPr lang="en-US" smtClean="0"/>
              <a:pPr>
                <a:defRPr/>
              </a:pPr>
              <a:t>28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563331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963546-6524-4944-98E5-6B3B9B3737B5}"/>
              </a:ext>
            </a:extLst>
          </p:cNvPr>
          <p:cNvSpPr>
            <a:spLocks noGrp="1"/>
          </p:cNvSpPr>
          <p:nvPr>
            <p:ph type="title"/>
          </p:nvPr>
        </p:nvSpPr>
        <p:spPr>
          <a:xfrm>
            <a:off x="254000" y="770305"/>
            <a:ext cx="8636000" cy="990600"/>
          </a:xfrm>
        </p:spPr>
        <p:txBody>
          <a:bodyPr/>
          <a:lstStyle/>
          <a:p>
            <a:r>
              <a:rPr lang="en-US" sz="3000" dirty="0"/>
              <a:t>Education &amp; Human Development – 61% Female</a:t>
            </a:r>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BD3FB3-CD16-A445-8E38-7D104A2FC8E9}"/>
              </a:ext>
            </a:extLst>
          </p:cNvPr>
          <p:cNvSpPr>
            <a:spLocks noGrp="1"/>
          </p:cNvSpPr>
          <p:nvPr>
            <p:ph type="sldNum" sz="quarter" idx="10"/>
          </p:nvPr>
        </p:nvSpPr>
        <p:spPr/>
        <p:txBody>
          <a:bodyPr/>
          <a:lstStyle/>
          <a:p>
            <a:pPr>
              <a:defRPr/>
            </a:pPr>
            <a:fld id="{1AB996C8-73E2-ED42-9648-3A2E59FB1D91}" type="slidenum">
              <a:rPr lang="en-US" smtClean="0"/>
              <a:pPr>
                <a:defRPr/>
              </a:pPr>
              <a:t>2</a:t>
            </a:fld>
            <a:endParaRPr lang="en-US" dirty="0"/>
          </a:p>
        </p:txBody>
      </p:sp>
      <p:graphicFrame>
        <p:nvGraphicFramePr>
          <p:cNvPr id="8" name="Content Placeholder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6F8A03-8D12-4244-AE41-9C6233B53EEA}"/>
              </a:ext>
            </a:extLst>
          </p:cNvPr>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73730350"/>
              </p:ext>
            </p:extLst>
          </p:nvPr>
        </p:nvGraphicFramePr>
        <p:xfrm>
          <a:off x="4648200" y="1981200"/>
          <a:ext cx="4241800" cy="4144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7C16E2-9D48-8243-92FC-54ECD7011637}"/>
              </a:ext>
            </a:extLst>
          </p:cNvPr>
          <p:cNvGraphicFramePr>
            <a:graphicFrameLocks noGrp="1"/>
          </p:cNvGraphicFramePr>
          <p:nvPr>
            <p:ph sz="half"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04003339"/>
              </p:ext>
            </p:extLst>
          </p:nvPr>
        </p:nvGraphicFramePr>
        <p:xfrm>
          <a:off x="127000" y="1981200"/>
          <a:ext cx="4368800" cy="4144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7735740"/>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2267464" y="756581"/>
            <a:ext cx="4714103" cy="5972406"/>
            <a:chOff x="2267464" y="756581"/>
            <a:chExt cx="4714103" cy="5972406"/>
          </a:xfrm>
        </p:grpSpPr>
        <p:pic>
          <p:nvPicPr>
            <p:cNvPr id="4" name="Picture 3"/>
            <p:cNvPicPr>
              <a:picLocks noChangeAspect="1"/>
            </p:cNvPicPr>
            <p:nvPr/>
          </p:nvPicPr>
          <p:blipFill>
            <a:blip r:embed="rId3"/>
            <a:stretch>
              <a:fillRect/>
            </a:stretch>
          </p:blipFill>
          <p:spPr>
            <a:xfrm>
              <a:off x="2267464" y="756581"/>
              <a:ext cx="4714103" cy="5972406"/>
            </a:xfrm>
            <a:prstGeom prst="rect">
              <a:avLst/>
            </a:prstGeom>
          </p:spPr>
        </p:pic>
        <p:sp>
          <p:nvSpPr>
            <p:cNvPr id="5" name="TextBox 4"/>
            <p:cNvSpPr txBox="1"/>
            <p:nvPr/>
          </p:nvSpPr>
          <p:spPr>
            <a:xfrm>
              <a:off x="5047734" y="6221643"/>
              <a:ext cx="593125" cy="276999"/>
            </a:xfrm>
            <a:prstGeom prst="rect">
              <a:avLst/>
            </a:prstGeom>
            <a:noFill/>
          </p:spPr>
          <p:txBody>
            <a:bodyPr wrap="square" rtlCol="0">
              <a:spAutoFit/>
            </a:bodyPr>
            <a:lstStyle/>
            <a:p>
              <a:r>
                <a:rPr lang="en-US" sz="1200" dirty="0">
                  <a:solidFill>
                    <a:schemeClr val="bg1">
                      <a:lumMod val="50000"/>
                    </a:schemeClr>
                  </a:solidFill>
                </a:rPr>
                <a:t>2011</a:t>
              </a:r>
            </a:p>
          </p:txBody>
        </p:sp>
      </p:gr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E547C40-85D0-1D43-A699-943122A50AE6}"/>
              </a:ext>
            </a:extLst>
          </p:cNvPr>
          <p:cNvSpPr>
            <a:spLocks noGrp="1"/>
          </p:cNvSpPr>
          <p:nvPr>
            <p:ph type="sldNum" sz="quarter" idx="10"/>
          </p:nvPr>
        </p:nvSpPr>
        <p:spPr/>
        <p:txBody>
          <a:bodyPr/>
          <a:lstStyle/>
          <a:p>
            <a:pPr>
              <a:defRPr/>
            </a:pPr>
            <a:fld id="{49239F9E-58FF-6B4C-BCF3-2E636CBD96A3}" type="slidenum">
              <a:rPr lang="en-US" smtClean="0"/>
              <a:pPr>
                <a:defRPr/>
              </a:pPr>
              <a:t>29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6574747"/>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69430" y="1154926"/>
            <a:ext cx="8002721" cy="5353004"/>
          </a:xfrm>
          <a:prstGeom prst="rect">
            <a:avLst/>
          </a:prstGeom>
        </p:spPr>
        <p:txBody>
          <a:bodyPr wrap="square">
            <a:spAutoFit/>
          </a:bodyPr>
          <a:lstStyle/>
          <a:p>
            <a:r>
              <a:rPr lang="en-US" sz="3200" i="0" u="none" strike="noStrike" baseline="0" dirty="0">
                <a:solidFill>
                  <a:srgbClr val="011893"/>
                </a:solidFill>
                <a:latin typeface="Times" pitchFamily="2" charset="0"/>
                <a:cs typeface="Arial" panose="020B0604020202020204" pitchFamily="34" charset="0"/>
              </a:rPr>
              <a:t>Closing the Deal</a:t>
            </a:r>
          </a:p>
          <a:p>
            <a:endParaRPr lang="en-US" sz="1000" b="0" i="0" u="none" strike="noStrike" baseline="0" dirty="0">
              <a:solidFill>
                <a:srgbClr val="000000"/>
              </a:solidFill>
              <a:latin typeface="Times" pitchFamily="2" charset="0"/>
              <a:cs typeface="Arial" panose="020B0604020202020204" pitchFamily="34" charset="0"/>
            </a:endParaRPr>
          </a:p>
          <a:p>
            <a:pPr>
              <a:lnSpc>
                <a:spcPct val="120000"/>
              </a:lnSpc>
            </a:pPr>
            <a:r>
              <a:rPr lang="en-US" sz="2700" b="0" i="0" u="none" strike="noStrike" baseline="0" dirty="0">
                <a:solidFill>
                  <a:srgbClr val="000000"/>
                </a:solidFill>
                <a:latin typeface="Times" pitchFamily="2" charset="0"/>
                <a:cs typeface="Arial" panose="020B0604020202020204" pitchFamily="34" charset="0"/>
              </a:rPr>
              <a:t>You are not finished when you turn</a:t>
            </a:r>
            <a:r>
              <a:rPr lang="en-US" sz="2700" b="0" i="0" u="none" strike="noStrike" dirty="0">
                <a:solidFill>
                  <a:srgbClr val="000000"/>
                </a:solidFill>
                <a:latin typeface="Times" pitchFamily="2" charset="0"/>
                <a:cs typeface="Arial" panose="020B0604020202020204" pitchFamily="34" charset="0"/>
              </a:rPr>
              <a:t> </a:t>
            </a:r>
            <a:r>
              <a:rPr lang="en-US" sz="2700" b="0" i="0" u="none" strike="noStrike" baseline="0" dirty="0">
                <a:solidFill>
                  <a:srgbClr val="000000"/>
                </a:solidFill>
                <a:latin typeface="Times" pitchFamily="2" charset="0"/>
                <a:cs typeface="Arial" panose="020B0604020202020204" pitchFamily="34" charset="0"/>
              </a:rPr>
              <a:t>over the committee/department recommendation to the chair. </a:t>
            </a:r>
          </a:p>
          <a:p>
            <a:pPr>
              <a:lnSpc>
                <a:spcPct val="120000"/>
              </a:lnSpc>
            </a:pPr>
            <a:endParaRPr lang="en-US" sz="1000" dirty="0">
              <a:solidFill>
                <a:srgbClr val="000000"/>
              </a:solidFill>
              <a:latin typeface="Times" pitchFamily="2" charset="0"/>
              <a:cs typeface="Arial" panose="020B0604020202020204" pitchFamily="34" charset="0"/>
            </a:endParaRPr>
          </a:p>
          <a:p>
            <a:pPr marL="457200" indent="-457200">
              <a:lnSpc>
                <a:spcPct val="120000"/>
              </a:lnSpc>
              <a:buFont typeface="System Font Regular"/>
              <a:buChar char="−"/>
            </a:pPr>
            <a:r>
              <a:rPr lang="en-US" sz="2700" b="0" i="0" u="none" strike="noStrike" baseline="0" dirty="0">
                <a:solidFill>
                  <a:srgbClr val="000000"/>
                </a:solidFill>
                <a:latin typeface="Times" pitchFamily="2" charset="0"/>
                <a:cs typeface="Arial" panose="020B0604020202020204" pitchFamily="34" charset="0"/>
              </a:rPr>
              <a:t>Keep</a:t>
            </a:r>
            <a:r>
              <a:rPr lang="en-US" sz="2700" b="0" i="0" u="none" strike="noStrike" dirty="0">
                <a:solidFill>
                  <a:srgbClr val="000000"/>
                </a:solidFill>
                <a:latin typeface="Times" pitchFamily="2" charset="0"/>
                <a:cs typeface="Arial" panose="020B0604020202020204" pitchFamily="34" charset="0"/>
              </a:rPr>
              <a:t> </a:t>
            </a:r>
            <a:r>
              <a:rPr lang="en-US" sz="2700" b="0" i="0" u="none" strike="noStrike" baseline="0" dirty="0">
                <a:solidFill>
                  <a:srgbClr val="000000"/>
                </a:solidFill>
                <a:latin typeface="Times" pitchFamily="2" charset="0"/>
                <a:cs typeface="Arial" panose="020B0604020202020204" pitchFamily="34" charset="0"/>
              </a:rPr>
              <a:t>updated on the progress of the offer. </a:t>
            </a:r>
          </a:p>
          <a:p>
            <a:pPr>
              <a:lnSpc>
                <a:spcPct val="120000"/>
              </a:lnSpc>
            </a:pPr>
            <a:r>
              <a:rPr lang="en-US" sz="2700" dirty="0">
                <a:solidFill>
                  <a:srgbClr val="000000"/>
                </a:solidFill>
                <a:latin typeface="Times" pitchFamily="2" charset="0"/>
                <a:cs typeface="Arial" panose="020B0604020202020204" pitchFamily="34" charset="0"/>
              </a:rPr>
              <a:t>	</a:t>
            </a:r>
            <a:r>
              <a:rPr lang="en-US" sz="2700" i="1" dirty="0">
                <a:solidFill>
                  <a:srgbClr val="000000"/>
                </a:solidFill>
                <a:latin typeface="Times" pitchFamily="2" charset="0"/>
                <a:cs typeface="Arial" panose="020B0604020202020204" pitchFamily="34" charset="0"/>
              </a:rPr>
              <a:t>Are things happening in a timely manner?</a:t>
            </a:r>
            <a:endParaRPr lang="en-US" sz="2700" b="0" i="0" u="none" strike="noStrike" baseline="0" dirty="0">
              <a:solidFill>
                <a:srgbClr val="000000"/>
              </a:solidFill>
              <a:latin typeface="Times" pitchFamily="2" charset="0"/>
              <a:cs typeface="Arial" panose="020B0604020202020204" pitchFamily="34" charset="0"/>
            </a:endParaRPr>
          </a:p>
          <a:p>
            <a:pPr>
              <a:lnSpc>
                <a:spcPct val="120000"/>
              </a:lnSpc>
            </a:pPr>
            <a:endParaRPr lang="en-US" sz="1000" b="1" i="1" u="none" strike="noStrike" baseline="0" dirty="0">
              <a:solidFill>
                <a:srgbClr val="000000"/>
              </a:solidFill>
              <a:latin typeface="Times" pitchFamily="2" charset="0"/>
              <a:cs typeface="Arial" panose="020B0604020202020204" pitchFamily="34" charset="0"/>
            </a:endParaRPr>
          </a:p>
          <a:p>
            <a:pPr marL="457200" indent="-457200">
              <a:lnSpc>
                <a:spcPct val="120000"/>
              </a:lnSpc>
              <a:buFont typeface="System Font Regular"/>
              <a:buChar char="−"/>
            </a:pPr>
            <a:r>
              <a:rPr lang="en-US" sz="2700" b="0" i="0" u="none" strike="noStrike" baseline="0" dirty="0">
                <a:latin typeface="Times" pitchFamily="2" charset="0"/>
                <a:cs typeface="Arial" panose="020B0604020202020204" pitchFamily="34" charset="0"/>
              </a:rPr>
              <a:t>Support your candidate’s negotiations for success.</a:t>
            </a:r>
          </a:p>
          <a:p>
            <a:pPr>
              <a:lnSpc>
                <a:spcPct val="120000"/>
              </a:lnSpc>
            </a:pPr>
            <a:r>
              <a:rPr lang="en-US" sz="2700" dirty="0">
                <a:latin typeface="Times" pitchFamily="2" charset="0"/>
                <a:cs typeface="Arial" panose="020B0604020202020204" pitchFamily="34" charset="0"/>
              </a:rPr>
              <a:t>	</a:t>
            </a:r>
            <a:r>
              <a:rPr lang="en-US" sz="2700" i="1" dirty="0">
                <a:latin typeface="Times" pitchFamily="2" charset="0"/>
                <a:cs typeface="Arial" panose="020B0604020202020204" pitchFamily="34" charset="0"/>
              </a:rPr>
              <a:t>Dual career? Start-up? Etc.</a:t>
            </a:r>
            <a:endParaRPr lang="en-US" sz="2700" b="0" i="0" u="none" strike="noStrike" baseline="0" dirty="0">
              <a:latin typeface="Times" pitchFamily="2" charset="0"/>
              <a:cs typeface="Arial" panose="020B0604020202020204" pitchFamily="34" charset="0"/>
            </a:endParaRPr>
          </a:p>
          <a:p>
            <a:pPr>
              <a:lnSpc>
                <a:spcPct val="120000"/>
              </a:lnSpc>
            </a:pPr>
            <a:endParaRPr lang="en-US" sz="1000" b="0" i="0" u="none" strike="noStrike" baseline="0" dirty="0">
              <a:solidFill>
                <a:srgbClr val="008100"/>
              </a:solidFill>
              <a:latin typeface="Times" pitchFamily="2" charset="0"/>
              <a:cs typeface="Arial" panose="020B0604020202020204" pitchFamily="34" charset="0"/>
            </a:endParaRPr>
          </a:p>
          <a:p>
            <a:pPr marL="457200" indent="-457200">
              <a:lnSpc>
                <a:spcPct val="120000"/>
              </a:lnSpc>
              <a:buFont typeface="System Font Regular"/>
              <a:buChar char="−"/>
            </a:pPr>
            <a:r>
              <a:rPr lang="en-US" sz="2700" b="0" i="0" u="none" strike="noStrike" baseline="0" dirty="0">
                <a:solidFill>
                  <a:srgbClr val="000000"/>
                </a:solidFill>
                <a:latin typeface="Times" pitchFamily="2" charset="0"/>
                <a:cs typeface="Arial" panose="020B0604020202020204" pitchFamily="34" charset="0"/>
              </a:rPr>
              <a:t>If the search does not result in a hire -- keep records and</a:t>
            </a:r>
            <a:r>
              <a:rPr lang="en-US" sz="2700" b="0" i="0" u="none" strike="noStrike" dirty="0">
                <a:solidFill>
                  <a:srgbClr val="000000"/>
                </a:solidFill>
                <a:latin typeface="Times" pitchFamily="2" charset="0"/>
                <a:cs typeface="Arial" panose="020B0604020202020204" pitchFamily="34" charset="0"/>
              </a:rPr>
              <a:t> </a:t>
            </a:r>
            <a:r>
              <a:rPr lang="en-US" sz="2700" b="0" i="0" u="none" strike="noStrike" baseline="0" dirty="0">
                <a:solidFill>
                  <a:srgbClr val="000000"/>
                </a:solidFill>
                <a:latin typeface="Times" pitchFamily="2" charset="0"/>
                <a:cs typeface="Arial" panose="020B0604020202020204" pitchFamily="34" charset="0"/>
              </a:rPr>
              <a:t>follow up on interesting candidates.</a:t>
            </a:r>
            <a:endParaRPr lang="en-US" sz="2700" dirty="0">
              <a:latin typeface="Times" pitchFamily="2"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737552-14A8-6E47-A433-BE3467DD82FB}"/>
              </a:ext>
            </a:extLst>
          </p:cNvPr>
          <p:cNvSpPr>
            <a:spLocks noGrp="1"/>
          </p:cNvSpPr>
          <p:nvPr>
            <p:ph type="sldNum" sz="quarter" idx="10"/>
          </p:nvPr>
        </p:nvSpPr>
        <p:spPr/>
        <p:txBody>
          <a:bodyPr/>
          <a:lstStyle/>
          <a:p>
            <a:pPr>
              <a:defRPr/>
            </a:pPr>
            <a:fld id="{3E7C7EA8-6473-1746-B49E-DCEC5F745B7E}" type="slidenum">
              <a:rPr lang="en-US" smtClean="0"/>
              <a:pPr>
                <a:defRPr/>
              </a:pPr>
              <a:t>30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5479244"/>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B3F111-8428-7E41-89E7-433101FDFB5A}"/>
              </a:ext>
            </a:extLst>
          </p:cNvPr>
          <p:cNvSpPr>
            <a:spLocks noGrp="1"/>
          </p:cNvSpPr>
          <p:nvPr>
            <p:ph type="title"/>
          </p:nvPr>
        </p:nvSpPr>
        <p:spPr/>
        <p:txBody>
          <a:bodyPr/>
          <a:lstStyle/>
          <a:p>
            <a:r>
              <a:rPr lang="en-US" b="1" dirty="0"/>
              <a:t>Thank you for the gift of your time</a:t>
            </a:r>
            <a:r>
              <a:rPr lang="en-US" dirty="0"/>
              <a:t>!</a:t>
            </a:r>
          </a:p>
        </p:txBody>
      </p:sp>
      <p:sp>
        <p:nvSpPr>
          <p:cNvPr id="4" name="Slide Number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98253F-63CA-6246-BD18-694705CAAA65}"/>
              </a:ext>
            </a:extLst>
          </p:cNvPr>
          <p:cNvSpPr>
            <a:spLocks noGrp="1"/>
          </p:cNvSpPr>
          <p:nvPr>
            <p:ph type="sldNum" sz="quarter" idx="10"/>
          </p:nvPr>
        </p:nvSpPr>
        <p:spPr/>
        <p:txBody>
          <a:bodyPr/>
          <a:lstStyle/>
          <a:p>
            <a:pPr>
              <a:defRPr/>
            </a:pPr>
            <a:fld id="{3E7C7EA8-6473-1746-B49E-DCEC5F745B7E}" type="slidenum">
              <a:rPr lang="en-US" smtClean="0"/>
              <a:pPr>
                <a:defRPr/>
              </a:pPr>
              <a:t>31</a:t>
            </a:fld>
            <a:endParaRPr lang="en-US" dirty="0"/>
          </a:p>
        </p:txBody>
      </p:sp>
      <p:pic>
        <p:nvPicPr>
          <p:cNvPr id="1026" name="Picture 2" descr="Image result for diversity equity and inclus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891462B-63B8-F243-9B9F-275C3404D6E5}"/>
              </a:ext>
            </a:extLst>
          </p:cNvPr>
          <p:cNvPicPr>
            <a:picLocks noGrp="1" noChangeAspect="1" noChangeArrowheads="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4002" y="2163337"/>
            <a:ext cx="6605665" cy="347917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7990181"/>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234"/>
            <a:ext cx="8229600" cy="990600"/>
          </a:xfrm>
        </p:spPr>
        <p:txBody>
          <a:bodyPr/>
          <a:lstStyle/>
          <a:p>
            <a:r>
              <a:rPr lang="en-US" dirty="0">
                <a:solidFill>
                  <a:srgbClr val="011893"/>
                </a:solidFill>
                <a:latin typeface="Times"/>
                <a:ea typeface="Al Tarikh" charset="-78"/>
                <a:cs typeface="Times"/>
              </a:rPr>
              <a:t>Conclusion </a:t>
            </a:r>
          </a:p>
        </p:txBody>
      </p:sp>
      <p:sp>
        <p:nvSpPr>
          <p:cNvPr id="3" name="Content Placeholder 2"/>
          <p:cNvSpPr>
            <a:spLocks noGrp="1"/>
          </p:cNvSpPr>
          <p:nvPr>
            <p:ph idx="1"/>
          </p:nvPr>
        </p:nvSpPr>
        <p:spPr>
          <a:xfrm>
            <a:off x="457200" y="1894390"/>
            <a:ext cx="8229600" cy="3535363"/>
          </a:xfrm>
        </p:spPr>
        <p:txBody>
          <a:bodyPr/>
          <a:lstStyle/>
          <a:p>
            <a:pPr>
              <a:buNone/>
            </a:pPr>
            <a:r>
              <a:rPr lang="en-US" sz="2700" dirty="0">
                <a:latin typeface="Times"/>
                <a:ea typeface="Al Tarikh" charset="-78"/>
                <a:cs typeface="Times"/>
              </a:rPr>
              <a:t>We look forward to hearing about your successful search!</a:t>
            </a:r>
          </a:p>
          <a:p>
            <a:pPr>
              <a:buNone/>
            </a:pPr>
            <a:endParaRPr lang="en-US" sz="2700" dirty="0">
              <a:latin typeface="Times"/>
              <a:ea typeface="Al Tarikh" charset="-78"/>
              <a:cs typeface="Times"/>
            </a:endParaRPr>
          </a:p>
          <a:p>
            <a:pPr>
              <a:buNone/>
            </a:pPr>
            <a:r>
              <a:rPr lang="en-US" sz="2700" dirty="0">
                <a:latin typeface="Times"/>
                <a:ea typeface="Al Tarikh" charset="-78"/>
                <a:cs typeface="Times"/>
              </a:rPr>
              <a:t>Let us know how we can help. </a:t>
            </a:r>
          </a:p>
          <a:p>
            <a:pPr>
              <a:buNone/>
            </a:pPr>
            <a:endParaRPr lang="en-US" sz="2700" dirty="0">
              <a:latin typeface="Times"/>
              <a:ea typeface="Al Tarikh" charset="-78"/>
              <a:cs typeface="Times"/>
            </a:endParaRPr>
          </a:p>
          <a:p>
            <a:pPr>
              <a:buNone/>
            </a:pPr>
            <a:r>
              <a:rPr lang="en-US" sz="2700" dirty="0">
                <a:latin typeface="Times"/>
                <a:ea typeface="Al Tarikh" charset="-78"/>
                <a:cs typeface="Times"/>
              </a:rPr>
              <a:t>Please hand out ADVANCE materials to candidates. </a:t>
            </a:r>
          </a:p>
          <a:p>
            <a:pPr>
              <a:buNone/>
            </a:pPr>
            <a:endParaRPr lang="en-US" sz="2700" dirty="0">
              <a:latin typeface="Times"/>
              <a:ea typeface="Al Tarikh" charset="-78"/>
              <a:cs typeface="Times"/>
            </a:endParaRPr>
          </a:p>
          <a:p>
            <a:pPr>
              <a:buNone/>
            </a:pPr>
            <a:endParaRPr lang="en-US" sz="2700" dirty="0">
              <a:latin typeface="Times"/>
              <a:ea typeface="Al Tarikh" charset="-78"/>
              <a:cs typeface="Times"/>
            </a:endParaRPr>
          </a:p>
          <a:p>
            <a:pPr>
              <a:buNone/>
            </a:pPr>
            <a:endParaRPr lang="en-US" sz="2700" dirty="0">
              <a:latin typeface="Times"/>
              <a:ea typeface="Al Tarikh" charset="-78"/>
              <a:cs typeface="Times"/>
            </a:endParaRPr>
          </a:p>
        </p:txBody>
      </p:sp>
      <p:pic>
        <p:nvPicPr>
          <p:cNvPr id="4" name="Picture 3" descr="UD ADVANCE identity2.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67569" y="4544218"/>
            <a:ext cx="3276600" cy="1236756"/>
          </a:xfrm>
          <a:prstGeom prst="rect">
            <a:avLst/>
          </a:prstGeom>
        </p:spPr>
      </p:pic>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2642B7-7E7B-174B-AD74-11894D6A9ADD}"/>
              </a:ext>
            </a:extLst>
          </p:cNvPr>
          <p:cNvSpPr txBox="1"/>
          <p:nvPr/>
        </p:nvSpPr>
        <p:spPr>
          <a:xfrm>
            <a:off x="2504049" y="6035040"/>
            <a:ext cx="5183633" cy="584775"/>
          </a:xfrm>
          <a:prstGeom prst="rect">
            <a:avLst/>
          </a:prstGeom>
          <a:noFill/>
        </p:spPr>
        <p:txBody>
          <a:bodyPr wrap="square" rtlCol="0">
            <a:spAutoFit/>
          </a:bodyPr>
          <a:lstStyle/>
          <a:p>
            <a:endParaRPr lang="en-US" sz="3200" dirty="0">
              <a:solidFill>
                <a:schemeClr val="accent2"/>
              </a:solidFill>
              <a:latin typeface="Times" pitchFamily="2" charset="0"/>
            </a:endParaRPr>
          </a:p>
        </p:txBody>
      </p:sp>
      <p:sp>
        <p:nvSpPr>
          <p:cNvPr id="6"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C12F98-2EBD-B941-82F4-5F61DABD2310}"/>
              </a:ext>
            </a:extLst>
          </p:cNvPr>
          <p:cNvSpPr>
            <a:spLocks noGrp="1"/>
          </p:cNvSpPr>
          <p:nvPr>
            <p:ph type="sldNum" sz="quarter" idx="10"/>
          </p:nvPr>
        </p:nvSpPr>
        <p:spPr/>
        <p:txBody>
          <a:bodyPr/>
          <a:lstStyle/>
          <a:p>
            <a:pPr>
              <a:defRPr/>
            </a:pPr>
            <a:fld id="{3E7C7EA8-6473-1746-B49E-DCEC5F745B7E}" type="slidenum">
              <a:rPr lang="en-US" smtClean="0"/>
              <a:pPr>
                <a:defRPr/>
              </a:pPr>
              <a:t>32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273284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273" y="1314451"/>
            <a:ext cx="9076727" cy="858794"/>
          </a:xfrm>
        </p:spPr>
        <p:txBody>
          <a:bodyPr>
            <a:noAutofit/>
          </a:bodyPr>
          <a:lstStyle/>
          <a:p>
            <a:r>
              <a:rPr lang="en-US" dirty="0">
                <a:solidFill>
                  <a:srgbClr val="011893"/>
                </a:solidFill>
                <a:latin typeface="Times" pitchFamily="2" charset="0"/>
                <a:ea typeface="Al Tarikh" charset="-78"/>
                <a:cs typeface="Al Tarikh" charset="-78"/>
              </a:rPr>
              <a:t>NSF ADVANCE: Institutional Transformation</a:t>
            </a:r>
          </a:p>
        </p:txBody>
      </p:sp>
      <p:pic>
        <p:nvPicPr>
          <p:cNvPr id="8" name="Picture 3"/>
          <p:cNvPicPr>
            <a:picLocks noGrp="1" noChangeAspect="1" noChangeArrowheads="1"/>
          </p:cNvPicPr>
          <p:nvPr>
            <p:ph idx="1"/>
          </p:nvPr>
        </p:nvPicPr>
        <p:blipFill>
          <a:blip r:embed="rId3"/>
          <a:srcRect/>
          <a:stretch>
            <a:fillRect/>
          </a:stretch>
        </p:blipFill>
        <p:spPr bwMode="auto">
          <a:xfrm>
            <a:off x="67273" y="908848"/>
            <a:ext cx="811205" cy="811205"/>
          </a:xfrm>
          <a:prstGeom prst="rect">
            <a:avLst/>
          </a:prstGeom>
          <a:noFill/>
          <a:ln w="12700">
            <a:noFill/>
            <a:miter lim="800000"/>
            <a:headEnd/>
            <a:tailEnd/>
          </a:ln>
        </p:spPr>
      </p:pic>
      <p:pic>
        <p:nvPicPr>
          <p:cNvPr id="5" name="Picture 4" descr="UD ADVANCE Logo.jpg"/>
          <p:cNvPicPr>
            <a:picLocks noChangeAspect="1"/>
          </p:cNvPicPr>
          <p:nvPr/>
        </p:nvPicPr>
        <p:blipFill>
          <a:blip r:embed="rId4"/>
          <a:srcRect/>
          <a:stretch>
            <a:fillRect/>
          </a:stretch>
        </p:blipFill>
        <p:spPr bwMode="auto">
          <a:xfrm>
            <a:off x="6400800" y="5791200"/>
            <a:ext cx="2421195" cy="734186"/>
          </a:xfrm>
          <a:prstGeom prst="rect">
            <a:avLst/>
          </a:prstGeom>
          <a:noFill/>
          <a:ln w="9525">
            <a:noFill/>
            <a:miter lim="800000"/>
            <a:headEnd/>
            <a:tailEnd/>
          </a:ln>
        </p:spPr>
      </p:pic>
      <p:sp>
        <p:nvSpPr>
          <p:cNvPr id="9" name="TextBox 8"/>
          <p:cNvSpPr txBox="1"/>
          <p:nvPr/>
        </p:nvSpPr>
        <p:spPr>
          <a:xfrm>
            <a:off x="1132506" y="3942780"/>
            <a:ext cx="7525154" cy="1292662"/>
          </a:xfrm>
          <a:prstGeom prst="rect">
            <a:avLst/>
          </a:prstGeom>
          <a:noFill/>
        </p:spPr>
        <p:txBody>
          <a:bodyPr wrap="square" rtlCol="0">
            <a:spAutoFit/>
          </a:bodyPr>
          <a:lstStyle/>
          <a:p>
            <a:r>
              <a:rPr lang="en-US" altLang="ja-JP" sz="2600" dirty="0">
                <a:latin typeface="Times"/>
                <a:ea typeface="Al Tarikh" charset="-78"/>
                <a:cs typeface="Times"/>
              </a:rPr>
              <a:t>…to address </a:t>
            </a:r>
            <a:r>
              <a:rPr lang="en-US" altLang="ja-JP" sz="2600" i="1" dirty="0">
                <a:latin typeface="Times"/>
                <a:ea typeface="Al Tarikh" charset="-78"/>
                <a:cs typeface="Times"/>
              </a:rPr>
              <a:t>various aspects of academic culture and institutional structure </a:t>
            </a:r>
            <a:r>
              <a:rPr lang="en-US" altLang="ja-JP" sz="2600" dirty="0">
                <a:latin typeface="Times"/>
                <a:ea typeface="Al Tarikh" charset="-78"/>
                <a:cs typeface="Times"/>
              </a:rPr>
              <a:t>to improve the climate for all faculty.</a:t>
            </a:r>
            <a:endParaRPr lang="en-US" sz="2600" dirty="0">
              <a:latin typeface="Times"/>
              <a:ea typeface="Al Tarikh" charset="-78"/>
              <a:cs typeface="Times"/>
            </a:endParaRPr>
          </a:p>
        </p:txBody>
      </p:sp>
      <p:sp>
        <p:nvSpPr>
          <p:cNvPr id="10" name="TextBox 9"/>
          <p:cNvSpPr txBox="1"/>
          <p:nvPr/>
        </p:nvSpPr>
        <p:spPr>
          <a:xfrm>
            <a:off x="1132506" y="2419864"/>
            <a:ext cx="7451013" cy="1292662"/>
          </a:xfrm>
          <a:prstGeom prst="rect">
            <a:avLst/>
          </a:prstGeom>
          <a:noFill/>
        </p:spPr>
        <p:txBody>
          <a:bodyPr wrap="square" rtlCol="0">
            <a:spAutoFit/>
          </a:bodyPr>
          <a:lstStyle/>
          <a:p>
            <a:r>
              <a:rPr lang="en-US" sz="2600" dirty="0">
                <a:latin typeface="Times"/>
                <a:ea typeface="Al Tarikh" charset="-78"/>
                <a:cs typeface="Times"/>
              </a:rPr>
              <a:t>…to increase the </a:t>
            </a:r>
            <a:r>
              <a:rPr lang="en-US" sz="2600" i="1" dirty="0">
                <a:latin typeface="Times"/>
                <a:ea typeface="Al Tarikh" charset="-78"/>
                <a:cs typeface="Times"/>
              </a:rPr>
              <a:t>representation and advancement</a:t>
            </a:r>
            <a:r>
              <a:rPr lang="en-US" sz="2600" dirty="0">
                <a:latin typeface="Times"/>
                <a:ea typeface="Al Tarikh" charset="-78"/>
                <a:cs typeface="Times"/>
              </a:rPr>
              <a:t> of women and other under-represented groups in faculty careers.</a:t>
            </a:r>
          </a:p>
        </p:txBody>
      </p:sp>
      <p:sp>
        <p:nvSpPr>
          <p:cNvPr id="11" name="Rectangle 10"/>
          <p:cNvSpPr/>
          <p:nvPr/>
        </p:nvSpPr>
        <p:spPr>
          <a:xfrm>
            <a:off x="472876" y="5955268"/>
            <a:ext cx="3946724" cy="369332"/>
          </a:xfrm>
          <a:prstGeom prst="rect">
            <a:avLst/>
          </a:prstGeom>
        </p:spPr>
        <p:txBody>
          <a:bodyPr wrap="square">
            <a:spAutoFit/>
          </a:bodyPr>
          <a:lstStyle/>
          <a:p>
            <a:r>
              <a:rPr lang="en-US" b="1" dirty="0">
                <a:solidFill>
                  <a:srgbClr val="011893"/>
                </a:solidFill>
                <a:latin typeface="Times"/>
                <a:ea typeface="Al Tarikh" charset="-78"/>
                <a:cs typeface="Times"/>
              </a:rPr>
              <a:t>NSF ADVANCE-IT HRD 1409472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990560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0131" y="566421"/>
            <a:ext cx="8408773" cy="990600"/>
          </a:xfrm>
        </p:spPr>
        <p:txBody>
          <a:bodyPr/>
          <a:lstStyle/>
          <a:p>
            <a:r>
              <a:rPr lang="en-US" sz="2800" dirty="0">
                <a:solidFill>
                  <a:srgbClr val="011893"/>
                </a:solidFill>
                <a:latin typeface="Times"/>
                <a:cs typeface="Times"/>
              </a:rPr>
              <a:t>Case Study: Status of Women Science Faculty at MIT</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3"/>
          <a:srcRect t="2073"/>
          <a:stretch/>
        </p:blipFill>
        <p:spPr>
          <a:xfrm>
            <a:off x="305001" y="1347343"/>
            <a:ext cx="8639032" cy="5425188"/>
          </a:xfrm>
          <a:prstGeom prst="rect">
            <a:avLst/>
          </a:prstGeom>
        </p:spPr>
      </p:pic>
      <p:sp>
        <p:nvSpPr>
          <p:cNvPr id="6" name="Right Brace 5"/>
          <p:cNvSpPr/>
          <p:nvPr/>
        </p:nvSpPr>
        <p:spPr>
          <a:xfrm rot="1560000">
            <a:off x="6400810" y="3359766"/>
            <a:ext cx="188105" cy="77854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p:cNvSpPr txBox="1"/>
          <p:nvPr/>
        </p:nvSpPr>
        <p:spPr>
          <a:xfrm>
            <a:off x="6723918" y="3683727"/>
            <a:ext cx="1897568" cy="376210"/>
          </a:xfrm>
          <a:prstGeom prst="rect">
            <a:avLst/>
          </a:prstGeom>
          <a:noFill/>
        </p:spPr>
        <p:txBody>
          <a:bodyPr wrap="square" rtlCol="0">
            <a:spAutoFit/>
          </a:bodyPr>
          <a:lstStyle/>
          <a:p>
            <a:r>
              <a:rPr lang="en-US" dirty="0"/>
              <a:t>Dean Birgeneau</a:t>
            </a:r>
          </a:p>
        </p:txBody>
      </p:sp>
      <p:sp>
        <p:nvSpPr>
          <p:cNvPr id="8" name="Down Arrow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F484F2-3AD3-0549-9812-F10CDBA933B3}"/>
              </a:ext>
            </a:extLst>
          </p:cNvPr>
          <p:cNvSpPr/>
          <p:nvPr/>
        </p:nvSpPr>
        <p:spPr>
          <a:xfrm>
            <a:off x="3106125" y="2893424"/>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2B872C4-E7FE-5349-A9A4-4E0E160994C4}"/>
              </a:ext>
            </a:extLst>
          </p:cNvPr>
          <p:cNvCxnSpPr>
            <a:cxnSpLocks/>
          </p:cNvCxnSpPr>
          <p:nvPr/>
        </p:nvCxnSpPr>
        <p:spPr>
          <a:xfrm>
            <a:off x="7207243" y="1882816"/>
            <a:ext cx="0" cy="10232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Slide Number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69D28D-D013-FE4A-ACB5-D279EBB19AD8}"/>
              </a:ext>
            </a:extLst>
          </p:cNvPr>
          <p:cNvSpPr>
            <a:spLocks noGrp="1"/>
          </p:cNvSpPr>
          <p:nvPr>
            <p:ph type="sldNum" sz="quarter" idx="10"/>
          </p:nvPr>
        </p:nvSpPr>
        <p:spPr/>
        <p:txBody>
          <a:bodyPr/>
          <a:lstStyle/>
          <a:p>
            <a:pPr>
              <a:defRPr/>
            </a:pPr>
            <a:fld id="{3E7C7EA8-6473-1746-B49E-DCEC5F745B7E}" type="slidenum">
              <a:rPr lang="en-US" smtClean="0"/>
              <a:pPr>
                <a:defRPr/>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6337661"/>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4C527D-4EF6-8D4B-BE3C-EA3E57471D5D}"/>
              </a:ext>
            </a:extLst>
          </p:cNvPr>
          <p:cNvSpPr>
            <a:spLocks noGrp="1"/>
          </p:cNvSpPr>
          <p:nvPr>
            <p:ph type="title"/>
          </p:nvPr>
        </p:nvSpPr>
        <p:spPr/>
        <p:txBody>
          <a:bodyPr/>
          <a:lstStyle/>
          <a:p>
            <a:r>
              <a:rPr lang="en-US" dirty="0">
                <a:solidFill>
                  <a:srgbClr val="011893"/>
                </a:solidFill>
                <a:latin typeface="Times" pitchFamily="2" charset="0"/>
              </a:rPr>
              <a:t>Lessons Learned from MIT</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E0668E-AFD3-7A4C-9B74-11260843F367}"/>
              </a:ext>
            </a:extLst>
          </p:cNvPr>
          <p:cNvSpPr>
            <a:spLocks noGrp="1"/>
          </p:cNvSpPr>
          <p:nvPr>
            <p:ph idx="1"/>
          </p:nvPr>
        </p:nvSpPr>
        <p:spPr>
          <a:xfrm>
            <a:off x="457200" y="1760905"/>
            <a:ext cx="8229600" cy="4231185"/>
          </a:xfrm>
        </p:spPr>
        <p:txBody>
          <a:bodyPr/>
          <a:lstStyle/>
          <a:p>
            <a:pPr marL="0" indent="0">
              <a:buNone/>
            </a:pPr>
            <a:r>
              <a:rPr lang="en-US" sz="2700" dirty="0">
                <a:solidFill>
                  <a:srgbClr val="011893"/>
                </a:solidFill>
                <a:latin typeface="Times" pitchFamily="2" charset="0"/>
              </a:rPr>
              <a:t>Leadership is critical.</a:t>
            </a:r>
          </a:p>
          <a:p>
            <a:pPr>
              <a:buFont typeface="System Font Regular"/>
              <a:buChar char="-"/>
            </a:pPr>
            <a:r>
              <a:rPr lang="en-US" sz="2700" dirty="0">
                <a:latin typeface="Times" pitchFamily="2" charset="0"/>
              </a:rPr>
              <a:t>The dean’s involvement.</a:t>
            </a:r>
          </a:p>
          <a:p>
            <a:pPr>
              <a:buFont typeface="System Font Regular"/>
              <a:buChar char="-"/>
            </a:pPr>
            <a:r>
              <a:rPr lang="en-US" sz="2700" dirty="0">
                <a:latin typeface="Times" pitchFamily="2" charset="0"/>
              </a:rPr>
              <a:t>YOU as leaders of the search!</a:t>
            </a:r>
          </a:p>
          <a:p>
            <a:pPr marL="0" indent="0">
              <a:buNone/>
            </a:pPr>
            <a:r>
              <a:rPr lang="en-US" sz="2700" dirty="0">
                <a:solidFill>
                  <a:srgbClr val="011893"/>
                </a:solidFill>
                <a:latin typeface="Times" pitchFamily="2" charset="0"/>
              </a:rPr>
              <a:t>Excellence and diversity can go hand in hand</a:t>
            </a:r>
            <a:r>
              <a:rPr lang="en-US" sz="2700" dirty="0">
                <a:latin typeface="Times" pitchFamily="2" charset="0"/>
              </a:rPr>
              <a:t>.</a:t>
            </a:r>
          </a:p>
          <a:p>
            <a:pPr>
              <a:buFont typeface="System Font Regular"/>
              <a:buChar char="−"/>
            </a:pPr>
            <a:r>
              <a:rPr lang="en-US" sz="2700" dirty="0">
                <a:latin typeface="Times" pitchFamily="2" charset="0"/>
              </a:rPr>
              <a:t>The women were as qualified as the men; no sacrifice of quality for diversity.</a:t>
            </a:r>
          </a:p>
          <a:p>
            <a:pPr marL="0" indent="0">
              <a:buNone/>
            </a:pPr>
            <a:r>
              <a:rPr lang="en-US" sz="2700" dirty="0">
                <a:solidFill>
                  <a:srgbClr val="011893"/>
                </a:solidFill>
                <a:latin typeface="Times" pitchFamily="2" charset="0"/>
              </a:rPr>
              <a:t>Qualified women &amp; people of color tend to apply at lower rates.</a:t>
            </a:r>
          </a:p>
          <a:p>
            <a:pPr>
              <a:buFont typeface="System Font Regular"/>
              <a:buChar char="−"/>
            </a:pPr>
            <a:r>
              <a:rPr lang="en-US" sz="2700" dirty="0">
                <a:latin typeface="Times" pitchFamily="2" charset="0"/>
              </a:rPr>
              <a:t>Calling and personally inviting them to apply can make a difference.</a:t>
            </a:r>
          </a:p>
        </p:txBody>
      </p:sp>
      <p:sp>
        <p:nvSpPr>
          <p:cNvPr id="5" name="Slide Numb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D9DCAD-9727-D646-AEF7-5522F415D6FC}"/>
              </a:ext>
            </a:extLst>
          </p:cNvPr>
          <p:cNvSpPr>
            <a:spLocks noGrp="1"/>
          </p:cNvSpPr>
          <p:nvPr>
            <p:ph type="sldNum" sz="quarter" idx="10"/>
          </p:nvPr>
        </p:nvSpPr>
        <p:spPr/>
        <p:txBody>
          <a:bodyPr/>
          <a:lstStyle/>
          <a:p>
            <a:pPr>
              <a:defRPr/>
            </a:pPr>
            <a:fld id="{3E7C7EA8-6473-1746-B49E-DCEC5F745B7E}" type="slidenum">
              <a:rPr lang="en-US" smtClean="0"/>
              <a:pPr>
                <a:defRPr/>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38024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4C527D-4EF6-8D4B-BE3C-EA3E57471D5D}"/>
              </a:ext>
            </a:extLst>
          </p:cNvPr>
          <p:cNvSpPr>
            <a:spLocks noGrp="1"/>
          </p:cNvSpPr>
          <p:nvPr>
            <p:ph type="title"/>
          </p:nvPr>
        </p:nvSpPr>
        <p:spPr/>
        <p:txBody>
          <a:bodyPr/>
          <a:lstStyle/>
          <a:p>
            <a:r>
              <a:rPr lang="en-US" dirty="0">
                <a:solidFill>
                  <a:srgbClr val="011893"/>
                </a:solidFill>
                <a:latin typeface="Times" pitchFamily="2" charset="0"/>
                <a:cs typeface="Helvetica"/>
              </a:rPr>
              <a:t>Initial Recruitment is Critical</a:t>
            </a:r>
            <a:endParaRPr lang="en-US" dirty="0">
              <a:solidFill>
                <a:srgbClr val="011893"/>
              </a:solidFill>
              <a:latin typeface="Times" pitchFamily="2" charset="0"/>
            </a:endParaRP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E0668E-AFD3-7A4C-9B74-11260843F367}"/>
              </a:ext>
            </a:extLst>
          </p:cNvPr>
          <p:cNvSpPr>
            <a:spLocks noGrp="1"/>
          </p:cNvSpPr>
          <p:nvPr>
            <p:ph idx="1"/>
          </p:nvPr>
        </p:nvSpPr>
        <p:spPr>
          <a:xfrm>
            <a:off x="457200" y="1636918"/>
            <a:ext cx="8229600" cy="4231185"/>
          </a:xfrm>
        </p:spPr>
        <p:txBody>
          <a:bodyPr/>
          <a:lstStyle/>
          <a:p>
            <a:pPr marL="357188" indent="0">
              <a:buNone/>
            </a:pPr>
            <a:endParaRPr lang="en-US" sz="2700" dirty="0">
              <a:solidFill>
                <a:srgbClr val="011893"/>
              </a:solidFill>
              <a:latin typeface="Times" pitchFamily="2" charset="0"/>
            </a:endParaRPr>
          </a:p>
          <a:p>
            <a:pPr marL="357188" indent="0">
              <a:lnSpc>
                <a:spcPct val="125000"/>
              </a:lnSpc>
              <a:buNone/>
            </a:pPr>
            <a:r>
              <a:rPr lang="en-US" sz="2700" dirty="0">
                <a:latin typeface="Times" pitchFamily="2" charset="0"/>
              </a:rPr>
              <a:t>When looking for the best candidate, it would not make sense to draw from only half the population.</a:t>
            </a:r>
          </a:p>
        </p:txBody>
      </p:sp>
      <p:pic>
        <p:nvPicPr>
          <p:cNvPr id="6" name="Picture 2" descr="http://www.timeshighereducation.co.uk/Pictures/web/p/d/l/large_crowd_of_people_at_festiva_450.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BF7AD8-3879-A348-84C8-FC2D1D06EACB}"/>
              </a:ext>
            </a:extLst>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54140" y="3359331"/>
            <a:ext cx="2291036" cy="1522267"/>
          </a:xfrm>
          <a:prstGeom prst="rect">
            <a:avLst/>
          </a:prstGeom>
          <a:solidFill>
            <a:schemeClr val="accent1">
              <a:alpha val="0"/>
            </a:schemeClr>
          </a:solidFill>
        </p:spPr>
      </p:pic>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3CFF39-EAA9-F743-BAE0-0D6FA9A76CFC}"/>
              </a:ext>
            </a:extLst>
          </p:cNvPr>
          <p:cNvSpPr/>
          <p:nvPr/>
        </p:nvSpPr>
        <p:spPr>
          <a:xfrm>
            <a:off x="5894269" y="3183271"/>
            <a:ext cx="1118217" cy="1750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66AC55-1ECE-684E-BFFA-A6A828C580AE}"/>
              </a:ext>
            </a:extLst>
          </p:cNvPr>
          <p:cNvSpPr>
            <a:spLocks noGrp="1"/>
          </p:cNvSpPr>
          <p:nvPr>
            <p:ph type="sldNum" sz="quarter" idx="10"/>
          </p:nvPr>
        </p:nvSpPr>
        <p:spPr/>
        <p:txBody>
          <a:bodyPr/>
          <a:lstStyle/>
          <a:p>
            <a:pPr>
              <a:defRPr/>
            </a:pPr>
            <a:fld id="{3E7C7EA8-6473-1746-B49E-DCEC5F745B7E}" type="slidenum">
              <a:rPr lang="en-US" smtClean="0"/>
              <a:pPr>
                <a:defRPr/>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76563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4C527D-4EF6-8D4B-BE3C-EA3E57471D5D}"/>
              </a:ext>
            </a:extLst>
          </p:cNvPr>
          <p:cNvSpPr>
            <a:spLocks noGrp="1"/>
          </p:cNvSpPr>
          <p:nvPr>
            <p:ph type="title"/>
          </p:nvPr>
        </p:nvSpPr>
        <p:spPr/>
        <p:txBody>
          <a:bodyPr/>
          <a:lstStyle/>
          <a:p>
            <a:r>
              <a:rPr lang="en-US" dirty="0">
                <a:solidFill>
                  <a:srgbClr val="011893"/>
                </a:solidFill>
                <a:latin typeface="Times" pitchFamily="2" charset="0"/>
                <a:cs typeface="Helvetica"/>
              </a:rPr>
              <a:t>Initial Recruitment is Critical</a:t>
            </a:r>
            <a:endParaRPr lang="en-US" dirty="0">
              <a:solidFill>
                <a:srgbClr val="011893"/>
              </a:solidFill>
              <a:latin typeface="Times" pitchFamily="2" charset="0"/>
            </a:endParaRP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E0668E-AFD3-7A4C-9B74-11260843F367}"/>
              </a:ext>
            </a:extLst>
          </p:cNvPr>
          <p:cNvSpPr>
            <a:spLocks noGrp="1"/>
          </p:cNvSpPr>
          <p:nvPr>
            <p:ph idx="1"/>
          </p:nvPr>
        </p:nvSpPr>
        <p:spPr>
          <a:xfrm>
            <a:off x="457200" y="1636918"/>
            <a:ext cx="8229600" cy="4231185"/>
          </a:xfrm>
        </p:spPr>
        <p:txBody>
          <a:bodyPr/>
          <a:lstStyle/>
          <a:p>
            <a:pPr marL="357188" indent="0">
              <a:buNone/>
            </a:pPr>
            <a:endParaRPr lang="en-US" sz="2700" dirty="0">
              <a:solidFill>
                <a:srgbClr val="011893"/>
              </a:solidFill>
              <a:latin typeface="Times" pitchFamily="2" charset="0"/>
            </a:endParaRPr>
          </a:p>
          <a:p>
            <a:pPr marL="357188" indent="0">
              <a:buNone/>
            </a:pPr>
            <a:r>
              <a:rPr lang="en-US" sz="2700" dirty="0">
                <a:latin typeface="Times" pitchFamily="2" charset="0"/>
              </a:rPr>
              <a:t>Smart recruitment means drawing from the whole population.</a:t>
            </a:r>
          </a:p>
          <a:p>
            <a:pPr marL="927100" lvl="1" indent="-439738">
              <a:buFontTx/>
              <a:buChar char="-"/>
            </a:pPr>
            <a:r>
              <a:rPr lang="en-US" sz="2700" dirty="0">
                <a:latin typeface="Times" pitchFamily="2" charset="0"/>
              </a:rPr>
              <a:t>Nothing else you do in the </a:t>
            </a:r>
          </a:p>
          <a:p>
            <a:pPr marL="357188" indent="0">
              <a:buNone/>
            </a:pPr>
            <a:r>
              <a:rPr lang="en-US" sz="2700" dirty="0">
                <a:latin typeface="Times" pitchFamily="2" charset="0"/>
              </a:rPr>
              <a:t>		search can make up for </a:t>
            </a:r>
          </a:p>
          <a:p>
            <a:pPr marL="357188" indent="0">
              <a:buNone/>
            </a:pPr>
            <a:r>
              <a:rPr lang="en-US" sz="2700" dirty="0">
                <a:latin typeface="Times" pitchFamily="2" charset="0"/>
              </a:rPr>
              <a:t>		drawing from less than that.</a:t>
            </a:r>
          </a:p>
          <a:p>
            <a:pPr marL="357188" indent="0">
              <a:buNone/>
            </a:pPr>
            <a:endParaRPr lang="en-US" sz="2700" dirty="0">
              <a:latin typeface="Times" pitchFamily="2" charset="0"/>
            </a:endParaRPr>
          </a:p>
          <a:p>
            <a:pPr marL="357188" indent="0">
              <a:lnSpc>
                <a:spcPct val="125000"/>
              </a:lnSpc>
              <a:buNone/>
            </a:pPr>
            <a:r>
              <a:rPr lang="en-US" sz="2400" i="1" dirty="0">
                <a:solidFill>
                  <a:srgbClr val="011893"/>
                </a:solidFill>
                <a:latin typeface="Times" pitchFamily="2" charset="0"/>
                <a:ea typeface="Al Tarikh" charset="-78"/>
                <a:cs typeface="Arial"/>
              </a:rPr>
              <a:t>Each committee member should call 3-4 potential candidates to convince them to apply.</a:t>
            </a:r>
            <a:endParaRPr lang="en-US" sz="2400" i="1" dirty="0">
              <a:solidFill>
                <a:srgbClr val="011893"/>
              </a:solidFill>
            </a:endParaRPr>
          </a:p>
          <a:p>
            <a:pPr marL="357188" indent="0">
              <a:buNone/>
            </a:pPr>
            <a:endParaRPr lang="en-US" sz="2700" dirty="0">
              <a:latin typeface="Times" pitchFamily="2" charset="0"/>
            </a:endParaRPr>
          </a:p>
        </p:txBody>
      </p:sp>
      <p:pic>
        <p:nvPicPr>
          <p:cNvPr id="6" name="Picture 2" descr="http://www.timeshighereducation.co.uk/Pictures/web/p/d/l/large_crowd_of_people_at_festiva_450.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BF7AD8-3879-A348-84C8-FC2D1D06EACB}"/>
              </a:ext>
            </a:extLst>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54140" y="3359331"/>
            <a:ext cx="2291036" cy="1522267"/>
          </a:xfrm>
          <a:prstGeom prst="rect">
            <a:avLst/>
          </a:prstGeom>
          <a:solidFill>
            <a:schemeClr val="accent1">
              <a:alpha val="0"/>
            </a:schemeClr>
          </a:solidFill>
        </p:spPr>
      </p:pic>
      <p:sp>
        <p:nvSpPr>
          <p:cNvPr id="8" name="Slide Number Placeholder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666AC55-1ECE-684E-BFFA-A6A828C580AE}"/>
              </a:ext>
            </a:extLst>
          </p:cNvPr>
          <p:cNvSpPr>
            <a:spLocks noGrp="1"/>
          </p:cNvSpPr>
          <p:nvPr>
            <p:ph type="sldNum" sz="quarter" idx="10"/>
          </p:nvPr>
        </p:nvSpPr>
        <p:spPr/>
        <p:txBody>
          <a:bodyPr/>
          <a:lstStyle/>
          <a:p>
            <a:pPr>
              <a:defRPr/>
            </a:pPr>
            <a:fld id="{3E7C7EA8-6473-1746-B49E-DCEC5F745B7E}" type="slidenum">
              <a:rPr lang="en-US" smtClean="0"/>
              <a:pPr>
                <a:defRPr/>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1793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37936"/>
            <a:ext cx="8229600" cy="914401"/>
          </a:xfrm>
        </p:spPr>
        <p:txBody>
          <a:bodyPr/>
          <a:lstStyle/>
          <a:p>
            <a:r>
              <a:rPr lang="en-US" dirty="0">
                <a:solidFill>
                  <a:srgbClr val="011893"/>
                </a:solidFill>
                <a:latin typeface="Times"/>
                <a:ea typeface="Al Tarikh" charset="-78"/>
                <a:cs typeface="Times"/>
              </a:rPr>
              <a:t>Are These Squares the Same Color?</a:t>
            </a:r>
          </a:p>
        </p:txBody>
      </p:sp>
      <p:pic>
        <p:nvPicPr>
          <p:cNvPr id="23555" name="Picture 3"/>
          <p:cNvPicPr>
            <a:picLocks noChangeAspect="1" noChangeArrowheads="1"/>
          </p:cNvPicPr>
          <p:nvPr/>
        </p:nvPicPr>
        <p:blipFill>
          <a:blip r:embed="rId3"/>
          <a:srcRect/>
          <a:stretch>
            <a:fillRect/>
          </a:stretch>
        </p:blipFill>
        <p:spPr bwMode="auto">
          <a:xfrm>
            <a:off x="2057400" y="1727612"/>
            <a:ext cx="5588000" cy="3886200"/>
          </a:xfrm>
          <a:prstGeom prst="rect">
            <a:avLst/>
          </a:prstGeom>
          <a:noFill/>
          <a:ln w="9525">
            <a:noFill/>
            <a:miter lim="800000"/>
            <a:headEnd/>
            <a:tailEnd/>
          </a:ln>
        </p:spPr>
      </p:pic>
      <p:sp>
        <p:nvSpPr>
          <p:cNvPr id="23557" name="Rectangle 5"/>
          <p:cNvSpPr>
            <a:spLocks noChangeArrowheads="1"/>
          </p:cNvSpPr>
          <p:nvPr/>
        </p:nvSpPr>
        <p:spPr bwMode="auto">
          <a:xfrm>
            <a:off x="1143000" y="6359525"/>
            <a:ext cx="2666114" cy="246221"/>
          </a:xfrm>
          <a:prstGeom prst="rect">
            <a:avLst/>
          </a:prstGeom>
          <a:noFill/>
          <a:ln w="9525">
            <a:noFill/>
            <a:miter lim="800000"/>
            <a:headEnd/>
            <a:tailEnd/>
          </a:ln>
        </p:spPr>
        <p:txBody>
          <a:bodyPr wrap="none">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Geneva" charset="0"/>
                <a:hlinkClick r:id="rId4"/>
              </a:rPr>
              <a:t>http://persci.mit.edu/gallery/checkershadow</a:t>
            </a:r>
            <a:r>
              <a:rPr kumimoji="0" lang="en-US" sz="1000" b="0" i="0" u="none" strike="noStrike" kern="1200" cap="none" spc="0" normalizeH="0" baseline="0" noProof="0" dirty="0">
                <a:ln>
                  <a:noFill/>
                </a:ln>
                <a:solidFill>
                  <a:prstClr val="black"/>
                </a:solidFill>
                <a:effectLst/>
                <a:uLnTx/>
                <a:uFillTx/>
                <a:latin typeface="Arial" charset="0"/>
                <a:ea typeface="Geneva" charset="0"/>
              </a:rPr>
              <a:t> </a:t>
            </a:r>
          </a:p>
        </p:txBody>
      </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F3F8E3D-4478-B24D-AE43-B0BD64593F06}"/>
              </a:ext>
            </a:extLst>
          </p:cNvPr>
          <p:cNvSpPr>
            <a:spLocks noGrp="1"/>
          </p:cNvSpPr>
          <p:nvPr>
            <p:ph type="sldNum" sz="quarter" idx="10"/>
          </p:nvPr>
        </p:nvSpPr>
        <p:spPr/>
        <p:txBody>
          <a:bodyPr/>
          <a:lstStyle/>
          <a:p>
            <a:pPr>
              <a:defRPr/>
            </a:pPr>
            <a:fld id="{49239F9E-58FF-6B4C-BCF3-2E636CBD96A3}" type="slidenum">
              <a:rPr lang="en-US" smtClean="0"/>
              <a:pPr>
                <a:defRPr/>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4293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135535</TotalTime>
  <Words>2988</Words>
  <Application>Microsoft Macintosh PowerPoint</Application>
  <PresentationFormat>On-screen Show (4:3)</PresentationFormat>
  <Paragraphs>403</Paragraphs>
  <Slides>33</Slides>
  <Notes>32</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 Recruiting and Hiring for Faculty Excellence</vt:lpstr>
      <vt:lpstr>Agenda</vt:lpstr>
      <vt:lpstr>Education &amp; Human Development – 61% Female</vt:lpstr>
      <vt:lpstr>NSF ADVANCE: Institutional Transformation</vt:lpstr>
      <vt:lpstr>Case Study: Status of Women Science Faculty at MIT</vt:lpstr>
      <vt:lpstr>Lessons Learned from MIT</vt:lpstr>
      <vt:lpstr>Initial Recruitment is Critical</vt:lpstr>
      <vt:lpstr>Initial Recruitment is Critical</vt:lpstr>
      <vt:lpstr>Are These Squares the Same Color?</vt:lpstr>
      <vt:lpstr>Carla Kaplan: Talented Quilter AND  Yale Professor </vt:lpstr>
      <vt:lpstr>Carla Kaplan, Talented Quilter AND Yale Professor </vt:lpstr>
      <vt:lpstr>Blind Spots &amp; Hidden Biases</vt:lpstr>
      <vt:lpstr>Swedish Medical Research Council Fellowship </vt:lpstr>
      <vt:lpstr>Slide 13</vt:lpstr>
      <vt:lpstr>Better Searches by Design</vt:lpstr>
      <vt:lpstr>Design</vt:lpstr>
      <vt:lpstr>Design Your Search To Maximize:</vt:lpstr>
      <vt:lpstr>Design Strategy 1: Committee Meetings</vt:lpstr>
      <vt:lpstr>Design Strategy 2: Evaluation Tools</vt:lpstr>
      <vt:lpstr>Example Evaluation Tool</vt:lpstr>
      <vt:lpstr>Design Strategy 3: Optimize Conditions for Evaluation </vt:lpstr>
      <vt:lpstr>Slide 21</vt:lpstr>
      <vt:lpstr>Avoiding the Slippery Slope</vt:lpstr>
      <vt:lpstr>Avoiding the Slippery Slope</vt:lpstr>
      <vt:lpstr>Avoiding the Slippery Slope</vt:lpstr>
      <vt:lpstr>Avoiding the Slippery Slope</vt:lpstr>
      <vt:lpstr>Slide 26</vt:lpstr>
      <vt:lpstr>Design Strategy 4:  Structure the Interviews – Skype &amp; Campus</vt:lpstr>
      <vt:lpstr>Interviews</vt:lpstr>
      <vt:lpstr>Slide 29</vt:lpstr>
      <vt:lpstr>Slide 30</vt:lpstr>
      <vt:lpstr>Thank you for the gift of your time!</vt:lpstr>
      <vt:lpstr>Conclusion </vt:lpstr>
    </vt:vector>
  </TitlesOfParts>
  <Company>University of Delaware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UD ADVANCE</cp:lastModifiedBy>
  <cp:revision>782</cp:revision>
  <cp:lastPrinted>2018-09-24T19:15:04Z</cp:lastPrinted>
  <dcterms:created xsi:type="dcterms:W3CDTF">2018-10-12T15:17:41Z</dcterms:created>
  <dcterms:modified xsi:type="dcterms:W3CDTF">2018-10-12T15:18:23Z</dcterms:modified>
</cp:coreProperties>
</file>